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62"/>
  </p:handoutMasterIdLst>
  <p:sldIdLst>
    <p:sldId id="470" r:id="rId3"/>
    <p:sldId id="274" r:id="rId5"/>
    <p:sldId id="275" r:id="rId6"/>
    <p:sldId id="373" r:id="rId7"/>
    <p:sldId id="265" r:id="rId8"/>
    <p:sldId id="471" r:id="rId9"/>
    <p:sldId id="472" r:id="rId10"/>
    <p:sldId id="268" r:id="rId11"/>
    <p:sldId id="300" r:id="rId12"/>
    <p:sldId id="270" r:id="rId13"/>
    <p:sldId id="280" r:id="rId14"/>
    <p:sldId id="350" r:id="rId15"/>
    <p:sldId id="287" r:id="rId16"/>
    <p:sldId id="333" r:id="rId17"/>
    <p:sldId id="437" r:id="rId18"/>
    <p:sldId id="439" r:id="rId19"/>
    <p:sldId id="438" r:id="rId20"/>
    <p:sldId id="334" r:id="rId21"/>
    <p:sldId id="374" r:id="rId22"/>
    <p:sldId id="395" r:id="rId23"/>
    <p:sldId id="396" r:id="rId24"/>
    <p:sldId id="375" r:id="rId25"/>
    <p:sldId id="376" r:id="rId26"/>
    <p:sldId id="377" r:id="rId27"/>
    <p:sldId id="378" r:id="rId28"/>
    <p:sldId id="473" r:id="rId29"/>
    <p:sldId id="475" r:id="rId30"/>
    <p:sldId id="476" r:id="rId31"/>
    <p:sldId id="379" r:id="rId32"/>
    <p:sldId id="387" r:id="rId33"/>
    <p:sldId id="480" r:id="rId34"/>
    <p:sldId id="388" r:id="rId35"/>
    <p:sldId id="481" r:id="rId36"/>
    <p:sldId id="389" r:id="rId37"/>
    <p:sldId id="391" r:id="rId38"/>
    <p:sldId id="392" r:id="rId39"/>
    <p:sldId id="394" r:id="rId40"/>
    <p:sldId id="381" r:id="rId41"/>
    <p:sldId id="380" r:id="rId42"/>
    <p:sldId id="382" r:id="rId43"/>
    <p:sldId id="383" r:id="rId44"/>
    <p:sldId id="482" r:id="rId45"/>
    <p:sldId id="483" r:id="rId46"/>
    <p:sldId id="484" r:id="rId47"/>
    <p:sldId id="485" r:id="rId48"/>
    <p:sldId id="487" r:id="rId49"/>
    <p:sldId id="489" r:id="rId50"/>
    <p:sldId id="384" r:id="rId51"/>
    <p:sldId id="488" r:id="rId52"/>
    <p:sldId id="386" r:id="rId53"/>
    <p:sldId id="486" r:id="rId54"/>
    <p:sldId id="490" r:id="rId55"/>
    <p:sldId id="385" r:id="rId56"/>
    <p:sldId id="492" r:id="rId57"/>
    <p:sldId id="433" r:id="rId58"/>
    <p:sldId id="434" r:id="rId59"/>
    <p:sldId id="440" r:id="rId60"/>
    <p:sldId id="292" r:id="rId61"/>
  </p:sldIdLst>
  <p:sldSz cx="9144000" cy="5143500" type="screen16x9"/>
  <p:notesSz cx="6858000" cy="9144000"/>
  <p:embeddedFontLst>
    <p:embeddedFont>
      <p:font typeface="Calibri" panose="020F0502020204030204"/>
      <p:regular r:id="rId66"/>
      <p:bold r:id="rId67"/>
      <p:italic r:id="rId68"/>
      <p:boldItalic r:id="rId69"/>
    </p:embeddedFont>
    <p:embeddedFont>
      <p:font typeface="Impact" panose="020B0806030902050204" pitchFamily="34" charset="0"/>
      <p:regular r:id="rId70"/>
    </p:embeddedFont>
    <p:embeddedFont>
      <p:font typeface="黑体" panose="02010609060101010101" charset="-122"/>
      <p:regular r:id="rId71"/>
    </p:embeddedFont>
    <p:embeddedFont>
      <p:font typeface="Segoe UI" panose="020B0502040204020203" pitchFamily="34" charset="0"/>
      <p:regular r:id="rId72"/>
      <p:bold r:id="rId73"/>
      <p:italic r:id="rId74"/>
      <p:boldItalic r:id="rId75"/>
    </p:embeddedFont>
    <p:embeddedFont>
      <p:font typeface="Cambria" panose="02040503050406030204" charset="0"/>
      <p:regular r:id="rId76"/>
      <p:bold r:id="rId77"/>
      <p:italic r:id="rId78"/>
      <p:boldItalic r:id="rId79"/>
    </p:embeddedFont>
    <p:embeddedFont>
      <p:font typeface="微软雅黑" panose="020B0503020204020204" pitchFamily="34" charset="-122"/>
      <p:regular r:id="rId80"/>
    </p:embeddedFont>
    <p:embeddedFont>
      <p:font typeface="Calibri" panose="020F0502020204030204" pitchFamily="34" charset="0"/>
      <p:regular r:id="rId81"/>
      <p:bold r:id="rId82"/>
      <p:italic r:id="rId83"/>
      <p:boldItalic r:id="rId84"/>
    </p:embeddedFont>
    <p:embeddedFont>
      <p:font typeface="Calibri Light" panose="020F0302020204030204" charset="0"/>
      <p:regular r:id="rId85"/>
      <p:italic r:id="rId86"/>
    </p:embeddedFont>
  </p:embeddedFontLst>
  <p:custDataLst>
    <p:tags r:id="rId8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9627"/>
    <a:srgbClr val="2E2EFC"/>
    <a:srgbClr val="C49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42" autoAdjust="0"/>
    <p:restoredTop sz="94660"/>
  </p:normalViewPr>
  <p:slideViewPr>
    <p:cSldViewPr showGuides="1">
      <p:cViewPr varScale="1">
        <p:scale>
          <a:sx n="100" d="100"/>
          <a:sy n="100" d="100"/>
        </p:scale>
        <p:origin x="666" y="84"/>
      </p:cViewPr>
      <p:guideLst>
        <p:guide orient="horz" pos="1638"/>
        <p:guide pos="2880"/>
      </p:guideLst>
    </p:cSldViewPr>
  </p:slideViewPr>
  <p:notesTextViewPr>
    <p:cViewPr>
      <p:scale>
        <a:sx n="100" d="100"/>
        <a:sy n="100"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7" Type="http://schemas.openxmlformats.org/officeDocument/2006/relationships/tags" Target="tags/tag244.xml"/><Relationship Id="rId86" Type="http://schemas.openxmlformats.org/officeDocument/2006/relationships/font" Target="fonts/font21.fntdata"/><Relationship Id="rId85" Type="http://schemas.openxmlformats.org/officeDocument/2006/relationships/font" Target="fonts/font20.fntdata"/><Relationship Id="rId84" Type="http://schemas.openxmlformats.org/officeDocument/2006/relationships/font" Target="fonts/font19.fntdata"/><Relationship Id="rId83" Type="http://schemas.openxmlformats.org/officeDocument/2006/relationships/font" Target="fonts/font18.fntdata"/><Relationship Id="rId82" Type="http://schemas.openxmlformats.org/officeDocument/2006/relationships/font" Target="fonts/font17.fntdata"/><Relationship Id="rId81" Type="http://schemas.openxmlformats.org/officeDocument/2006/relationships/font" Target="fonts/font16.fntdata"/><Relationship Id="rId80" Type="http://schemas.openxmlformats.org/officeDocument/2006/relationships/font" Target="fonts/font15.fntdata"/><Relationship Id="rId8" Type="http://schemas.openxmlformats.org/officeDocument/2006/relationships/slide" Target="slides/slide5.xml"/><Relationship Id="rId79" Type="http://schemas.openxmlformats.org/officeDocument/2006/relationships/font" Target="fonts/font14.fntdata"/><Relationship Id="rId78" Type="http://schemas.openxmlformats.org/officeDocument/2006/relationships/font" Target="fonts/font13.fntdata"/><Relationship Id="rId77" Type="http://schemas.openxmlformats.org/officeDocument/2006/relationships/font" Target="fonts/font12.fntdata"/><Relationship Id="rId76" Type="http://schemas.openxmlformats.org/officeDocument/2006/relationships/font" Target="fonts/font11.fntdata"/><Relationship Id="rId75" Type="http://schemas.openxmlformats.org/officeDocument/2006/relationships/font" Target="fonts/font10.fntdata"/><Relationship Id="rId74" Type="http://schemas.openxmlformats.org/officeDocument/2006/relationships/font" Target="fonts/font9.fntdata"/><Relationship Id="rId73" Type="http://schemas.openxmlformats.org/officeDocument/2006/relationships/font" Target="fonts/font8.fntdata"/><Relationship Id="rId72" Type="http://schemas.openxmlformats.org/officeDocument/2006/relationships/font" Target="fonts/font7.fntdata"/><Relationship Id="rId71" Type="http://schemas.openxmlformats.org/officeDocument/2006/relationships/font" Target="fonts/font6.fntdata"/><Relationship Id="rId70" Type="http://schemas.openxmlformats.org/officeDocument/2006/relationships/font" Target="fonts/font5.fntdata"/><Relationship Id="rId7" Type="http://schemas.openxmlformats.org/officeDocument/2006/relationships/slide" Target="slides/slide4.xml"/><Relationship Id="rId69" Type="http://schemas.openxmlformats.org/officeDocument/2006/relationships/font" Target="fonts/font4.fntdata"/><Relationship Id="rId68" Type="http://schemas.openxmlformats.org/officeDocument/2006/relationships/font" Target="fonts/font3.fntdata"/><Relationship Id="rId67" Type="http://schemas.openxmlformats.org/officeDocument/2006/relationships/font" Target="fonts/font2.fntdata"/><Relationship Id="rId66" Type="http://schemas.openxmlformats.org/officeDocument/2006/relationships/font" Target="fonts/font1.fntdata"/><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42B909-2B53-4A70-BC70-AEF46C7ACF2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79BF44-F5CE-455C-A9FE-73A15FC422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6AFC73-5C88-4A74-B398-EC30DE4C4625}" type="slidenum">
              <a:rPr lang="zh-CN" altLang="en-US">
                <a:solidFill>
                  <a:prstClr val="black"/>
                </a:solidFill>
                <a:latin typeface="Calibri" panose="020F0502020204030204" pitchFamily="34" charset="0"/>
              </a:rPr>
            </a:fld>
            <a:endParaRPr lang="zh-CN" altLang="en-US">
              <a:solidFill>
                <a:prstClr val="black"/>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2E36B-D170-4545-8E54-A61578580DB7}"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7D6CD-A187-4476-AD7D-58C44BB4825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6.xml"/><Relationship Id="rId3" Type="http://schemas.openxmlformats.org/officeDocument/2006/relationships/image" Target="../media/image1.jpeg"/><Relationship Id="rId2" Type="http://schemas.openxmlformats.org/officeDocument/2006/relationships/tags" Target="../tags/tag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72508"/>
            <a:ext cx="2133600" cy="273844"/>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086690" y="4772508"/>
            <a:ext cx="2895600" cy="273844"/>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6948573" y="4763842"/>
            <a:ext cx="1388046" cy="282500"/>
          </a:xfrm>
        </p:spPr>
        <p:txBody>
          <a:bodyPr vert="horz" lIns="102156" tIns="51076" rIns="102156" bIns="51076" rtlCol="0" anchor="ctr"/>
          <a:lstStyle>
            <a:lvl1pPr algn="r">
              <a:defRPr lang="zh-CN" altLang="en-US" smtClean="0"/>
            </a:lvl1pPr>
          </a:lstStyle>
          <a:p>
            <a:fld id="{0C913308-F349-4B6D-A68A-DD1791B4A57B}" type="slidenum">
              <a:rPr lang="zh-CN" altLang="en-US" smtClean="0"/>
            </a:fld>
            <a:endParaRPr lang="zh-CN" altLang="en-US"/>
          </a:p>
        </p:txBody>
      </p:sp>
      <p:sp>
        <p:nvSpPr>
          <p:cNvPr id="7" name="Oval 8"/>
          <p:cNvSpPr>
            <a:spLocks noChangeArrowheads="1"/>
          </p:cNvSpPr>
          <p:nvPr userDrawn="1">
            <p:custDataLst>
              <p:tags r:id="rId2"/>
            </p:custDataLst>
          </p:nvPr>
        </p:nvSpPr>
        <p:spPr bwMode="auto">
          <a:xfrm>
            <a:off x="-635" y="5143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67E1CCE-4C69-481E-8A82-8C3A41A945F4}"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436"/>
            <a:ext cx="1224136" cy="304675"/>
          </a:xfrm>
        </p:spPr>
        <p:txBody>
          <a:bodyPr/>
          <a:lstStyle>
            <a:lvl1pPr algn="ctr">
              <a:defRPr sz="1400">
                <a:latin typeface="Impact" panose="020B0806030902050204" pitchFamily="34" charset="0"/>
              </a:defRPr>
            </a:lvl1pPr>
          </a:lstStyle>
          <a:p>
            <a:fld id="{FCC3A858-5ED0-4B4A-8756-97846365D733}" type="slidenum">
              <a:rPr lang="zh-CN" altLang="en-US" smtClean="0"/>
            </a:fld>
            <a:endParaRPr lang="zh-CN" altLang="en-US"/>
          </a:p>
        </p:txBody>
      </p:sp>
      <p:sp>
        <p:nvSpPr>
          <p:cNvPr id="17" name="任意多边形 16"/>
          <p:cNvSpPr/>
          <p:nvPr userDrawn="1"/>
        </p:nvSpPr>
        <p:spPr bwMode="auto">
          <a:xfrm>
            <a:off x="8388424" y="195486"/>
            <a:ext cx="569110" cy="522832"/>
          </a:xfrm>
          <a:custGeom>
            <a:avLst/>
            <a:gdLst>
              <a:gd name="connsiteX0" fmla="*/ 6595665 w 7466013"/>
              <a:gd name="connsiteY0" fmla="*/ 3897313 h 6858001"/>
              <a:gd name="connsiteX1" fmla="*/ 6564673 w 7466013"/>
              <a:gd name="connsiteY1" fmla="*/ 3898901 h 6858001"/>
              <a:gd name="connsiteX2" fmla="*/ 6536065 w 7466013"/>
              <a:gd name="connsiteY2" fmla="*/ 3901282 h 6858001"/>
              <a:gd name="connsiteX3" fmla="*/ 6505073 w 7466013"/>
              <a:gd name="connsiteY3" fmla="*/ 3907632 h 6858001"/>
              <a:gd name="connsiteX4" fmla="*/ 6474873 w 7466013"/>
              <a:gd name="connsiteY4" fmla="*/ 3914776 h 6858001"/>
              <a:gd name="connsiteX5" fmla="*/ 6445469 w 7466013"/>
              <a:gd name="connsiteY5" fmla="*/ 3925094 h 6858001"/>
              <a:gd name="connsiteX6" fmla="*/ 6417657 w 7466013"/>
              <a:gd name="connsiteY6" fmla="*/ 3937001 h 6858001"/>
              <a:gd name="connsiteX7" fmla="*/ 6390637 w 7466013"/>
              <a:gd name="connsiteY7" fmla="*/ 3952082 h 6858001"/>
              <a:gd name="connsiteX8" fmla="*/ 6365207 w 7466013"/>
              <a:gd name="connsiteY8" fmla="*/ 3968751 h 6858001"/>
              <a:gd name="connsiteX9" fmla="*/ 6354877 w 7466013"/>
              <a:gd name="connsiteY9" fmla="*/ 3978276 h 6858001"/>
              <a:gd name="connsiteX10" fmla="*/ 6342957 w 7466013"/>
              <a:gd name="connsiteY10" fmla="*/ 3988594 h 6858001"/>
              <a:gd name="connsiteX11" fmla="*/ 6332625 w 7466013"/>
              <a:gd name="connsiteY11" fmla="*/ 3999707 h 6858001"/>
              <a:gd name="connsiteX12" fmla="*/ 6323089 w 7466013"/>
              <a:gd name="connsiteY12" fmla="*/ 4011613 h 6858001"/>
              <a:gd name="connsiteX13" fmla="*/ 6313553 w 7466013"/>
              <a:gd name="connsiteY13" fmla="*/ 4023519 h 6858001"/>
              <a:gd name="connsiteX14" fmla="*/ 6304017 w 7466013"/>
              <a:gd name="connsiteY14" fmla="*/ 4037013 h 6858001"/>
              <a:gd name="connsiteX15" fmla="*/ 6296069 w 7466013"/>
              <a:gd name="connsiteY15" fmla="*/ 4049713 h 6858001"/>
              <a:gd name="connsiteX16" fmla="*/ 6288121 w 7466013"/>
              <a:gd name="connsiteY16" fmla="*/ 4064794 h 6858001"/>
              <a:gd name="connsiteX17" fmla="*/ 6280175 w 7466013"/>
              <a:gd name="connsiteY17" fmla="*/ 4079082 h 6858001"/>
              <a:gd name="connsiteX18" fmla="*/ 6275407 w 7466013"/>
              <a:gd name="connsiteY18" fmla="*/ 4094957 h 6858001"/>
              <a:gd name="connsiteX19" fmla="*/ 6269845 w 7466013"/>
              <a:gd name="connsiteY19" fmla="*/ 4112419 h 6858001"/>
              <a:gd name="connsiteX20" fmla="*/ 6264281 w 7466013"/>
              <a:gd name="connsiteY20" fmla="*/ 4129882 h 6858001"/>
              <a:gd name="connsiteX21" fmla="*/ 6261897 w 7466013"/>
              <a:gd name="connsiteY21" fmla="*/ 4148138 h 6858001"/>
              <a:gd name="connsiteX22" fmla="*/ 6259513 w 7466013"/>
              <a:gd name="connsiteY22" fmla="*/ 4167982 h 6858001"/>
              <a:gd name="connsiteX23" fmla="*/ 6257925 w 7466013"/>
              <a:gd name="connsiteY23" fmla="*/ 4187826 h 6858001"/>
              <a:gd name="connsiteX24" fmla="*/ 6257925 w 7466013"/>
              <a:gd name="connsiteY24" fmla="*/ 4209257 h 6858001"/>
              <a:gd name="connsiteX25" fmla="*/ 6257925 w 7466013"/>
              <a:gd name="connsiteY25" fmla="*/ 6187282 h 6858001"/>
              <a:gd name="connsiteX26" fmla="*/ 6257925 w 7466013"/>
              <a:gd name="connsiteY26" fmla="*/ 6208713 h 6858001"/>
              <a:gd name="connsiteX27" fmla="*/ 6259513 w 7466013"/>
              <a:gd name="connsiteY27" fmla="*/ 6228557 h 6858001"/>
              <a:gd name="connsiteX28" fmla="*/ 6261897 w 7466013"/>
              <a:gd name="connsiteY28" fmla="*/ 6246813 h 6858001"/>
              <a:gd name="connsiteX29" fmla="*/ 6264281 w 7466013"/>
              <a:gd name="connsiteY29" fmla="*/ 6265863 h 6858001"/>
              <a:gd name="connsiteX30" fmla="*/ 6269845 w 7466013"/>
              <a:gd name="connsiteY30" fmla="*/ 6284119 h 6858001"/>
              <a:gd name="connsiteX31" fmla="*/ 6275407 w 7466013"/>
              <a:gd name="connsiteY31" fmla="*/ 6299994 h 6858001"/>
              <a:gd name="connsiteX32" fmla="*/ 6280175 w 7466013"/>
              <a:gd name="connsiteY32" fmla="*/ 6317457 h 6858001"/>
              <a:gd name="connsiteX33" fmla="*/ 6288121 w 7466013"/>
              <a:gd name="connsiteY33" fmla="*/ 6331744 h 6858001"/>
              <a:gd name="connsiteX34" fmla="*/ 6296069 w 7466013"/>
              <a:gd name="connsiteY34" fmla="*/ 6346826 h 6858001"/>
              <a:gd name="connsiteX35" fmla="*/ 6304017 w 7466013"/>
              <a:gd name="connsiteY35" fmla="*/ 6359526 h 6858001"/>
              <a:gd name="connsiteX36" fmla="*/ 6313553 w 7466013"/>
              <a:gd name="connsiteY36" fmla="*/ 6373019 h 6858001"/>
              <a:gd name="connsiteX37" fmla="*/ 6323089 w 7466013"/>
              <a:gd name="connsiteY37" fmla="*/ 6384926 h 6858001"/>
              <a:gd name="connsiteX38" fmla="*/ 6332625 w 7466013"/>
              <a:gd name="connsiteY38" fmla="*/ 6396832 h 6858001"/>
              <a:gd name="connsiteX39" fmla="*/ 6342957 w 7466013"/>
              <a:gd name="connsiteY39" fmla="*/ 6407944 h 6858001"/>
              <a:gd name="connsiteX40" fmla="*/ 6354877 w 7466013"/>
              <a:gd name="connsiteY40" fmla="*/ 6416676 h 6858001"/>
              <a:gd name="connsiteX41" fmla="*/ 6365207 w 7466013"/>
              <a:gd name="connsiteY41" fmla="*/ 6427788 h 6858001"/>
              <a:gd name="connsiteX42" fmla="*/ 6390637 w 7466013"/>
              <a:gd name="connsiteY42" fmla="*/ 6445251 h 6858001"/>
              <a:gd name="connsiteX43" fmla="*/ 6417657 w 7466013"/>
              <a:gd name="connsiteY43" fmla="*/ 6459538 h 6858001"/>
              <a:gd name="connsiteX44" fmla="*/ 6445469 w 7466013"/>
              <a:gd name="connsiteY44" fmla="*/ 6471444 h 6858001"/>
              <a:gd name="connsiteX45" fmla="*/ 6474873 w 7466013"/>
              <a:gd name="connsiteY45" fmla="*/ 6480969 h 6858001"/>
              <a:gd name="connsiteX46" fmla="*/ 6505073 w 7466013"/>
              <a:gd name="connsiteY46" fmla="*/ 6488907 h 6858001"/>
              <a:gd name="connsiteX47" fmla="*/ 6536065 w 7466013"/>
              <a:gd name="connsiteY47" fmla="*/ 6493669 h 6858001"/>
              <a:gd name="connsiteX48" fmla="*/ 6564673 w 7466013"/>
              <a:gd name="connsiteY48" fmla="*/ 6497638 h 6858001"/>
              <a:gd name="connsiteX49" fmla="*/ 6595665 w 7466013"/>
              <a:gd name="connsiteY49" fmla="*/ 6497638 h 6858001"/>
              <a:gd name="connsiteX50" fmla="*/ 6625865 w 7466013"/>
              <a:gd name="connsiteY50" fmla="*/ 6497638 h 6858001"/>
              <a:gd name="connsiteX51" fmla="*/ 6656857 w 7466013"/>
              <a:gd name="connsiteY51" fmla="*/ 6493669 h 6858001"/>
              <a:gd name="connsiteX52" fmla="*/ 6686261 w 7466013"/>
              <a:gd name="connsiteY52" fmla="*/ 6488907 h 6858001"/>
              <a:gd name="connsiteX53" fmla="*/ 6715665 w 7466013"/>
              <a:gd name="connsiteY53" fmla="*/ 6480969 h 6858001"/>
              <a:gd name="connsiteX54" fmla="*/ 6744273 w 7466013"/>
              <a:gd name="connsiteY54" fmla="*/ 6471444 h 6858001"/>
              <a:gd name="connsiteX55" fmla="*/ 6771293 w 7466013"/>
              <a:gd name="connsiteY55" fmla="*/ 6459538 h 6858001"/>
              <a:gd name="connsiteX56" fmla="*/ 6797517 w 7466013"/>
              <a:gd name="connsiteY56" fmla="*/ 6445251 h 6858001"/>
              <a:gd name="connsiteX57" fmla="*/ 6821357 w 7466013"/>
              <a:gd name="connsiteY57" fmla="*/ 6427788 h 6858001"/>
              <a:gd name="connsiteX58" fmla="*/ 6833277 w 7466013"/>
              <a:gd name="connsiteY58" fmla="*/ 6416676 h 6858001"/>
              <a:gd name="connsiteX59" fmla="*/ 6844403 w 7466013"/>
              <a:gd name="connsiteY59" fmla="*/ 6407944 h 6858001"/>
              <a:gd name="connsiteX60" fmla="*/ 6854733 w 7466013"/>
              <a:gd name="connsiteY60" fmla="*/ 6396832 h 6858001"/>
              <a:gd name="connsiteX61" fmla="*/ 6865861 w 7466013"/>
              <a:gd name="connsiteY61" fmla="*/ 6384926 h 6858001"/>
              <a:gd name="connsiteX62" fmla="*/ 6874601 w 7466013"/>
              <a:gd name="connsiteY62" fmla="*/ 6373019 h 6858001"/>
              <a:gd name="connsiteX63" fmla="*/ 6884137 w 7466013"/>
              <a:gd name="connsiteY63" fmla="*/ 6359526 h 6858001"/>
              <a:gd name="connsiteX64" fmla="*/ 6892085 w 7466013"/>
              <a:gd name="connsiteY64" fmla="*/ 6346826 h 6858001"/>
              <a:gd name="connsiteX65" fmla="*/ 6900031 w 7466013"/>
              <a:gd name="connsiteY65" fmla="*/ 6331744 h 6858001"/>
              <a:gd name="connsiteX66" fmla="*/ 6907185 w 7466013"/>
              <a:gd name="connsiteY66" fmla="*/ 6317457 h 6858001"/>
              <a:gd name="connsiteX67" fmla="*/ 6913541 w 7466013"/>
              <a:gd name="connsiteY67" fmla="*/ 6299994 h 6858001"/>
              <a:gd name="connsiteX68" fmla="*/ 6919105 w 7466013"/>
              <a:gd name="connsiteY68" fmla="*/ 6284119 h 6858001"/>
              <a:gd name="connsiteX69" fmla="*/ 6923077 w 7466013"/>
              <a:gd name="connsiteY69" fmla="*/ 6265863 h 6858001"/>
              <a:gd name="connsiteX70" fmla="*/ 6925461 w 7466013"/>
              <a:gd name="connsiteY70" fmla="*/ 6246813 h 6858001"/>
              <a:gd name="connsiteX71" fmla="*/ 6927845 w 7466013"/>
              <a:gd name="connsiteY71" fmla="*/ 6228557 h 6858001"/>
              <a:gd name="connsiteX72" fmla="*/ 6929435 w 7466013"/>
              <a:gd name="connsiteY72" fmla="*/ 6208713 h 6858001"/>
              <a:gd name="connsiteX73" fmla="*/ 6931025 w 7466013"/>
              <a:gd name="connsiteY73" fmla="*/ 6187282 h 6858001"/>
              <a:gd name="connsiteX74" fmla="*/ 6931025 w 7466013"/>
              <a:gd name="connsiteY74" fmla="*/ 4209257 h 6858001"/>
              <a:gd name="connsiteX75" fmla="*/ 6929435 w 7466013"/>
              <a:gd name="connsiteY75" fmla="*/ 4187826 h 6858001"/>
              <a:gd name="connsiteX76" fmla="*/ 6927845 w 7466013"/>
              <a:gd name="connsiteY76" fmla="*/ 4167982 h 6858001"/>
              <a:gd name="connsiteX77" fmla="*/ 6925461 w 7466013"/>
              <a:gd name="connsiteY77" fmla="*/ 4148138 h 6858001"/>
              <a:gd name="connsiteX78" fmla="*/ 6923077 w 7466013"/>
              <a:gd name="connsiteY78" fmla="*/ 4129882 h 6858001"/>
              <a:gd name="connsiteX79" fmla="*/ 6919105 w 7466013"/>
              <a:gd name="connsiteY79" fmla="*/ 4112419 h 6858001"/>
              <a:gd name="connsiteX80" fmla="*/ 6913541 w 7466013"/>
              <a:gd name="connsiteY80" fmla="*/ 4094957 h 6858001"/>
              <a:gd name="connsiteX81" fmla="*/ 6907185 w 7466013"/>
              <a:gd name="connsiteY81" fmla="*/ 4079082 h 6858001"/>
              <a:gd name="connsiteX82" fmla="*/ 6900031 w 7466013"/>
              <a:gd name="connsiteY82" fmla="*/ 4064794 h 6858001"/>
              <a:gd name="connsiteX83" fmla="*/ 6892085 w 7466013"/>
              <a:gd name="connsiteY83" fmla="*/ 4049713 h 6858001"/>
              <a:gd name="connsiteX84" fmla="*/ 6884137 w 7466013"/>
              <a:gd name="connsiteY84" fmla="*/ 4037013 h 6858001"/>
              <a:gd name="connsiteX85" fmla="*/ 6874601 w 7466013"/>
              <a:gd name="connsiteY85" fmla="*/ 4023519 h 6858001"/>
              <a:gd name="connsiteX86" fmla="*/ 6865861 w 7466013"/>
              <a:gd name="connsiteY86" fmla="*/ 4011613 h 6858001"/>
              <a:gd name="connsiteX87" fmla="*/ 6854733 w 7466013"/>
              <a:gd name="connsiteY87" fmla="*/ 3999707 h 6858001"/>
              <a:gd name="connsiteX88" fmla="*/ 6844403 w 7466013"/>
              <a:gd name="connsiteY88" fmla="*/ 3988594 h 6858001"/>
              <a:gd name="connsiteX89" fmla="*/ 6833277 w 7466013"/>
              <a:gd name="connsiteY89" fmla="*/ 3978276 h 6858001"/>
              <a:gd name="connsiteX90" fmla="*/ 6821357 w 7466013"/>
              <a:gd name="connsiteY90" fmla="*/ 3968751 h 6858001"/>
              <a:gd name="connsiteX91" fmla="*/ 6797517 w 7466013"/>
              <a:gd name="connsiteY91" fmla="*/ 3952082 h 6858001"/>
              <a:gd name="connsiteX92" fmla="*/ 6771293 w 7466013"/>
              <a:gd name="connsiteY92" fmla="*/ 3937001 h 6858001"/>
              <a:gd name="connsiteX93" fmla="*/ 6744273 w 7466013"/>
              <a:gd name="connsiteY93" fmla="*/ 3925094 h 6858001"/>
              <a:gd name="connsiteX94" fmla="*/ 6715665 w 7466013"/>
              <a:gd name="connsiteY94" fmla="*/ 3914776 h 6858001"/>
              <a:gd name="connsiteX95" fmla="*/ 6686261 w 7466013"/>
              <a:gd name="connsiteY95" fmla="*/ 3907632 h 6858001"/>
              <a:gd name="connsiteX96" fmla="*/ 6656857 w 7466013"/>
              <a:gd name="connsiteY96" fmla="*/ 3901282 h 6858001"/>
              <a:gd name="connsiteX97" fmla="*/ 6625865 w 7466013"/>
              <a:gd name="connsiteY97" fmla="*/ 3898901 h 6858001"/>
              <a:gd name="connsiteX98" fmla="*/ 515938 w 7466013"/>
              <a:gd name="connsiteY98" fmla="*/ 3576638 h 6858001"/>
              <a:gd name="connsiteX99" fmla="*/ 1240612 w 7466013"/>
              <a:gd name="connsiteY99" fmla="*/ 3576638 h 6858001"/>
              <a:gd name="connsiteX100" fmla="*/ 1240612 w 7466013"/>
              <a:gd name="connsiteY100" fmla="*/ 3706877 h 6858001"/>
              <a:gd name="connsiteX101" fmla="*/ 1239022 w 7466013"/>
              <a:gd name="connsiteY101" fmla="*/ 3723554 h 6858001"/>
              <a:gd name="connsiteX102" fmla="*/ 1238228 w 7466013"/>
              <a:gd name="connsiteY102" fmla="*/ 3741025 h 6858001"/>
              <a:gd name="connsiteX103" fmla="*/ 1235049 w 7466013"/>
              <a:gd name="connsiteY103" fmla="*/ 3756908 h 6858001"/>
              <a:gd name="connsiteX104" fmla="*/ 1231076 w 7466013"/>
              <a:gd name="connsiteY104" fmla="*/ 3772791 h 6858001"/>
              <a:gd name="connsiteX105" fmla="*/ 1227103 w 7466013"/>
              <a:gd name="connsiteY105" fmla="*/ 3787879 h 6858001"/>
              <a:gd name="connsiteX106" fmla="*/ 1220747 w 7466013"/>
              <a:gd name="connsiteY106" fmla="*/ 3802174 h 6858001"/>
              <a:gd name="connsiteX107" fmla="*/ 1213595 w 7466013"/>
              <a:gd name="connsiteY107" fmla="*/ 3815674 h 6858001"/>
              <a:gd name="connsiteX108" fmla="*/ 1205649 w 7466013"/>
              <a:gd name="connsiteY108" fmla="*/ 3827586 h 6858001"/>
              <a:gd name="connsiteX109" fmla="*/ 1188963 w 7466013"/>
              <a:gd name="connsiteY109" fmla="*/ 3849822 h 6858001"/>
              <a:gd name="connsiteX110" fmla="*/ 1171482 w 7466013"/>
              <a:gd name="connsiteY110" fmla="*/ 3869675 h 6858001"/>
              <a:gd name="connsiteX111" fmla="*/ 1154000 w 7466013"/>
              <a:gd name="connsiteY111" fmla="*/ 3887147 h 6858001"/>
              <a:gd name="connsiteX112" fmla="*/ 1136519 w 7466013"/>
              <a:gd name="connsiteY112" fmla="*/ 3900647 h 6858001"/>
              <a:gd name="connsiteX113" fmla="*/ 1126189 w 7466013"/>
              <a:gd name="connsiteY113" fmla="*/ 3908588 h 6858001"/>
              <a:gd name="connsiteX114" fmla="*/ 1116654 w 7466013"/>
              <a:gd name="connsiteY114" fmla="*/ 3914941 h 6858001"/>
              <a:gd name="connsiteX115" fmla="*/ 1110297 w 7466013"/>
              <a:gd name="connsiteY115" fmla="*/ 3922883 h 6858001"/>
              <a:gd name="connsiteX116" fmla="*/ 1103941 w 7466013"/>
              <a:gd name="connsiteY116" fmla="*/ 3930824 h 6858001"/>
              <a:gd name="connsiteX117" fmla="*/ 1099968 w 7466013"/>
              <a:gd name="connsiteY117" fmla="*/ 3941942 h 6858001"/>
              <a:gd name="connsiteX118" fmla="*/ 1095995 w 7466013"/>
              <a:gd name="connsiteY118" fmla="*/ 3956237 h 6858001"/>
              <a:gd name="connsiteX119" fmla="*/ 1092816 w 7466013"/>
              <a:gd name="connsiteY119" fmla="*/ 3975296 h 6858001"/>
              <a:gd name="connsiteX120" fmla="*/ 1092816 w 7466013"/>
              <a:gd name="connsiteY120" fmla="*/ 3995944 h 6858001"/>
              <a:gd name="connsiteX121" fmla="*/ 1096789 w 7466013"/>
              <a:gd name="connsiteY121" fmla="*/ 6381536 h 6858001"/>
              <a:gd name="connsiteX122" fmla="*/ 1098379 w 7466013"/>
              <a:gd name="connsiteY122" fmla="*/ 6399008 h 6858001"/>
              <a:gd name="connsiteX123" fmla="*/ 1100762 w 7466013"/>
              <a:gd name="connsiteY123" fmla="*/ 6414890 h 6858001"/>
              <a:gd name="connsiteX124" fmla="*/ 1104735 w 7466013"/>
              <a:gd name="connsiteY124" fmla="*/ 6429185 h 6858001"/>
              <a:gd name="connsiteX125" fmla="*/ 1110297 w 7466013"/>
              <a:gd name="connsiteY125" fmla="*/ 6442685 h 6858001"/>
              <a:gd name="connsiteX126" fmla="*/ 1114271 w 7466013"/>
              <a:gd name="connsiteY126" fmla="*/ 6449832 h 6858001"/>
              <a:gd name="connsiteX127" fmla="*/ 1118243 w 7466013"/>
              <a:gd name="connsiteY127" fmla="*/ 6454597 h 6858001"/>
              <a:gd name="connsiteX128" fmla="*/ 1122217 w 7466013"/>
              <a:gd name="connsiteY128" fmla="*/ 6458568 h 6858001"/>
              <a:gd name="connsiteX129" fmla="*/ 1127779 w 7466013"/>
              <a:gd name="connsiteY129" fmla="*/ 6462539 h 6858001"/>
              <a:gd name="connsiteX130" fmla="*/ 1132546 w 7466013"/>
              <a:gd name="connsiteY130" fmla="*/ 6465715 h 6858001"/>
              <a:gd name="connsiteX131" fmla="*/ 1139698 w 7466013"/>
              <a:gd name="connsiteY131" fmla="*/ 6466509 h 6858001"/>
              <a:gd name="connsiteX132" fmla="*/ 1146054 w 7466013"/>
              <a:gd name="connsiteY132" fmla="*/ 6468098 h 6858001"/>
              <a:gd name="connsiteX133" fmla="*/ 1154000 w 7466013"/>
              <a:gd name="connsiteY133" fmla="*/ 6469686 h 6858001"/>
              <a:gd name="connsiteX134" fmla="*/ 1535408 w 7466013"/>
              <a:gd name="connsiteY134" fmla="*/ 6469686 h 6858001"/>
              <a:gd name="connsiteX135" fmla="*/ 1550505 w 7466013"/>
              <a:gd name="connsiteY135" fmla="*/ 6468098 h 6858001"/>
              <a:gd name="connsiteX136" fmla="*/ 1556067 w 7466013"/>
              <a:gd name="connsiteY136" fmla="*/ 6465715 h 6858001"/>
              <a:gd name="connsiteX137" fmla="*/ 1562424 w 7466013"/>
              <a:gd name="connsiteY137" fmla="*/ 6462539 h 6858001"/>
              <a:gd name="connsiteX138" fmla="*/ 1567986 w 7466013"/>
              <a:gd name="connsiteY138" fmla="*/ 6460156 h 6858001"/>
              <a:gd name="connsiteX139" fmla="*/ 1572754 w 7466013"/>
              <a:gd name="connsiteY139" fmla="*/ 6456186 h 6858001"/>
              <a:gd name="connsiteX140" fmla="*/ 1576727 w 7466013"/>
              <a:gd name="connsiteY140" fmla="*/ 6450627 h 6858001"/>
              <a:gd name="connsiteX141" fmla="*/ 1580700 w 7466013"/>
              <a:gd name="connsiteY141" fmla="*/ 6445862 h 6858001"/>
              <a:gd name="connsiteX142" fmla="*/ 1587851 w 7466013"/>
              <a:gd name="connsiteY142" fmla="*/ 6433156 h 6858001"/>
              <a:gd name="connsiteX143" fmla="*/ 1592619 w 7466013"/>
              <a:gd name="connsiteY143" fmla="*/ 6420449 h 6858001"/>
              <a:gd name="connsiteX144" fmla="*/ 1595797 w 7466013"/>
              <a:gd name="connsiteY144" fmla="*/ 6408537 h 6858001"/>
              <a:gd name="connsiteX145" fmla="*/ 1596592 w 7466013"/>
              <a:gd name="connsiteY145" fmla="*/ 6395037 h 6858001"/>
              <a:gd name="connsiteX146" fmla="*/ 1596592 w 7466013"/>
              <a:gd name="connsiteY146" fmla="*/ 6371213 h 6858001"/>
              <a:gd name="connsiteX147" fmla="*/ 1600565 w 7466013"/>
              <a:gd name="connsiteY147" fmla="*/ 6349771 h 6858001"/>
              <a:gd name="connsiteX148" fmla="*/ 1604538 w 7466013"/>
              <a:gd name="connsiteY148" fmla="*/ 6329917 h 6858001"/>
              <a:gd name="connsiteX149" fmla="*/ 1612484 w 7466013"/>
              <a:gd name="connsiteY149" fmla="*/ 6312446 h 6858001"/>
              <a:gd name="connsiteX150" fmla="*/ 1622019 w 7466013"/>
              <a:gd name="connsiteY150" fmla="*/ 6298152 h 6858001"/>
              <a:gd name="connsiteX151" fmla="*/ 1633143 w 7466013"/>
              <a:gd name="connsiteY151" fmla="*/ 6284652 h 6858001"/>
              <a:gd name="connsiteX152" fmla="*/ 1645857 w 7466013"/>
              <a:gd name="connsiteY152" fmla="*/ 6274328 h 6858001"/>
              <a:gd name="connsiteX153" fmla="*/ 1660954 w 7466013"/>
              <a:gd name="connsiteY153" fmla="*/ 6264798 h 6858001"/>
              <a:gd name="connsiteX154" fmla="*/ 1677641 w 7466013"/>
              <a:gd name="connsiteY154" fmla="*/ 6258445 h 6858001"/>
              <a:gd name="connsiteX155" fmla="*/ 1695122 w 7466013"/>
              <a:gd name="connsiteY155" fmla="*/ 6251298 h 6858001"/>
              <a:gd name="connsiteX156" fmla="*/ 1714192 w 7466013"/>
              <a:gd name="connsiteY156" fmla="*/ 6246533 h 6858001"/>
              <a:gd name="connsiteX157" fmla="*/ 1734057 w 7466013"/>
              <a:gd name="connsiteY157" fmla="*/ 6242562 h 6858001"/>
              <a:gd name="connsiteX158" fmla="*/ 1755511 w 7466013"/>
              <a:gd name="connsiteY158" fmla="*/ 6239386 h 6858001"/>
              <a:gd name="connsiteX159" fmla="*/ 1776171 w 7466013"/>
              <a:gd name="connsiteY159" fmla="*/ 6237003 h 6858001"/>
              <a:gd name="connsiteX160" fmla="*/ 1799214 w 7466013"/>
              <a:gd name="connsiteY160" fmla="*/ 6235415 h 6858001"/>
              <a:gd name="connsiteX161" fmla="*/ 1821463 w 7466013"/>
              <a:gd name="connsiteY161" fmla="*/ 6233827 h 6858001"/>
              <a:gd name="connsiteX162" fmla="*/ 1834971 w 7466013"/>
              <a:gd name="connsiteY162" fmla="*/ 6233827 h 6858001"/>
              <a:gd name="connsiteX163" fmla="*/ 1837355 w 7466013"/>
              <a:gd name="connsiteY163" fmla="*/ 6279093 h 6858001"/>
              <a:gd name="connsiteX164" fmla="*/ 1841328 w 7466013"/>
              <a:gd name="connsiteY164" fmla="*/ 6323564 h 6858001"/>
              <a:gd name="connsiteX165" fmla="*/ 1846890 w 7466013"/>
              <a:gd name="connsiteY165" fmla="*/ 6364065 h 6858001"/>
              <a:gd name="connsiteX166" fmla="*/ 1854836 w 7466013"/>
              <a:gd name="connsiteY166" fmla="*/ 6405361 h 6858001"/>
              <a:gd name="connsiteX167" fmla="*/ 1865166 w 7466013"/>
              <a:gd name="connsiteY167" fmla="*/ 6445862 h 6858001"/>
              <a:gd name="connsiteX168" fmla="*/ 1877085 w 7466013"/>
              <a:gd name="connsiteY168" fmla="*/ 6485569 h 6858001"/>
              <a:gd name="connsiteX169" fmla="*/ 1890593 w 7466013"/>
              <a:gd name="connsiteY169" fmla="*/ 6522893 h 6858001"/>
              <a:gd name="connsiteX170" fmla="*/ 1906485 w 7466013"/>
              <a:gd name="connsiteY170" fmla="*/ 6558629 h 6858001"/>
              <a:gd name="connsiteX171" fmla="*/ 1927939 w 7466013"/>
              <a:gd name="connsiteY171" fmla="*/ 6599925 h 6858001"/>
              <a:gd name="connsiteX172" fmla="*/ 1950983 w 7466013"/>
              <a:gd name="connsiteY172" fmla="*/ 6638043 h 6858001"/>
              <a:gd name="connsiteX173" fmla="*/ 1975615 w 7466013"/>
              <a:gd name="connsiteY173" fmla="*/ 6675368 h 6858001"/>
              <a:gd name="connsiteX174" fmla="*/ 2003426 w 7466013"/>
              <a:gd name="connsiteY174" fmla="*/ 6711104 h 6858001"/>
              <a:gd name="connsiteX175" fmla="*/ 2002631 w 7466013"/>
              <a:gd name="connsiteY175" fmla="*/ 6723016 h 6858001"/>
              <a:gd name="connsiteX176" fmla="*/ 2001042 w 7466013"/>
              <a:gd name="connsiteY176" fmla="*/ 6734928 h 6858001"/>
              <a:gd name="connsiteX177" fmla="*/ 1998658 w 7466013"/>
              <a:gd name="connsiteY177" fmla="*/ 6746046 h 6858001"/>
              <a:gd name="connsiteX178" fmla="*/ 1994685 w 7466013"/>
              <a:gd name="connsiteY178" fmla="*/ 6754782 h 6858001"/>
              <a:gd name="connsiteX179" fmla="*/ 1990712 w 7466013"/>
              <a:gd name="connsiteY179" fmla="*/ 6765900 h 6858001"/>
              <a:gd name="connsiteX180" fmla="*/ 1983561 w 7466013"/>
              <a:gd name="connsiteY180" fmla="*/ 6773841 h 6858001"/>
              <a:gd name="connsiteX181" fmla="*/ 1977204 w 7466013"/>
              <a:gd name="connsiteY181" fmla="*/ 6781782 h 6858001"/>
              <a:gd name="connsiteX182" fmla="*/ 1969258 w 7466013"/>
              <a:gd name="connsiteY182" fmla="*/ 6789724 h 6858001"/>
              <a:gd name="connsiteX183" fmla="*/ 1951777 w 7466013"/>
              <a:gd name="connsiteY183" fmla="*/ 6803224 h 6858001"/>
              <a:gd name="connsiteX184" fmla="*/ 1943831 w 7466013"/>
              <a:gd name="connsiteY184" fmla="*/ 6807989 h 6858001"/>
              <a:gd name="connsiteX185" fmla="*/ 1934296 w 7466013"/>
              <a:gd name="connsiteY185" fmla="*/ 6811960 h 6858001"/>
              <a:gd name="connsiteX186" fmla="*/ 1926350 w 7466013"/>
              <a:gd name="connsiteY186" fmla="*/ 6815930 h 6858001"/>
              <a:gd name="connsiteX187" fmla="*/ 1917609 w 7466013"/>
              <a:gd name="connsiteY187" fmla="*/ 6819107 h 6858001"/>
              <a:gd name="connsiteX188" fmla="*/ 1909663 w 7466013"/>
              <a:gd name="connsiteY188" fmla="*/ 6819901 h 6858001"/>
              <a:gd name="connsiteX189" fmla="*/ 1900128 w 7466013"/>
              <a:gd name="connsiteY189" fmla="*/ 6819901 h 6858001"/>
              <a:gd name="connsiteX190" fmla="*/ 1813517 w 7466013"/>
              <a:gd name="connsiteY190" fmla="*/ 6819901 h 6858001"/>
              <a:gd name="connsiteX191" fmla="*/ 515938 w 7466013"/>
              <a:gd name="connsiteY191" fmla="*/ 6819901 h 6858001"/>
              <a:gd name="connsiteX192" fmla="*/ 515938 w 7466013"/>
              <a:gd name="connsiteY192" fmla="*/ 6689662 h 6858001"/>
              <a:gd name="connsiteX193" fmla="*/ 517527 w 7466013"/>
              <a:gd name="connsiteY193" fmla="*/ 6645191 h 6858001"/>
              <a:gd name="connsiteX194" fmla="*/ 518322 w 7466013"/>
              <a:gd name="connsiteY194" fmla="*/ 6624543 h 6858001"/>
              <a:gd name="connsiteX195" fmla="*/ 521500 w 7466013"/>
              <a:gd name="connsiteY195" fmla="*/ 6606278 h 6858001"/>
              <a:gd name="connsiteX196" fmla="*/ 525473 w 7466013"/>
              <a:gd name="connsiteY196" fmla="*/ 6588807 h 6858001"/>
              <a:gd name="connsiteX197" fmla="*/ 529446 w 7466013"/>
              <a:gd name="connsiteY197" fmla="*/ 6572924 h 6858001"/>
              <a:gd name="connsiteX198" fmla="*/ 534214 w 7466013"/>
              <a:gd name="connsiteY198" fmla="*/ 6558629 h 6858001"/>
              <a:gd name="connsiteX199" fmla="*/ 539776 w 7466013"/>
              <a:gd name="connsiteY199" fmla="*/ 6545129 h 6858001"/>
              <a:gd name="connsiteX200" fmla="*/ 545338 w 7466013"/>
              <a:gd name="connsiteY200" fmla="*/ 6533217 h 6858001"/>
              <a:gd name="connsiteX201" fmla="*/ 553284 w 7466013"/>
              <a:gd name="connsiteY201" fmla="*/ 6521305 h 6858001"/>
              <a:gd name="connsiteX202" fmla="*/ 559641 w 7466013"/>
              <a:gd name="connsiteY202" fmla="*/ 6511775 h 6858001"/>
              <a:gd name="connsiteX203" fmla="*/ 567587 w 7466013"/>
              <a:gd name="connsiteY203" fmla="*/ 6503040 h 6858001"/>
              <a:gd name="connsiteX204" fmla="*/ 577122 w 7466013"/>
              <a:gd name="connsiteY204" fmla="*/ 6493510 h 6858001"/>
              <a:gd name="connsiteX205" fmla="*/ 586657 w 7466013"/>
              <a:gd name="connsiteY205" fmla="*/ 6485569 h 6858001"/>
              <a:gd name="connsiteX206" fmla="*/ 595398 w 7466013"/>
              <a:gd name="connsiteY206" fmla="*/ 6478421 h 6858001"/>
              <a:gd name="connsiteX207" fmla="*/ 606522 w 7466013"/>
              <a:gd name="connsiteY207" fmla="*/ 6473657 h 6858001"/>
              <a:gd name="connsiteX208" fmla="*/ 616852 w 7466013"/>
              <a:gd name="connsiteY208" fmla="*/ 6468098 h 6858001"/>
              <a:gd name="connsiteX209" fmla="*/ 627976 w 7466013"/>
              <a:gd name="connsiteY209" fmla="*/ 6461745 h 6858001"/>
              <a:gd name="connsiteX210" fmla="*/ 638306 w 7466013"/>
              <a:gd name="connsiteY210" fmla="*/ 6453803 h 6858001"/>
              <a:gd name="connsiteX211" fmla="*/ 647841 w 7466013"/>
              <a:gd name="connsiteY211" fmla="*/ 6442685 h 6858001"/>
              <a:gd name="connsiteX212" fmla="*/ 656582 w 7466013"/>
              <a:gd name="connsiteY212" fmla="*/ 6432361 h 6858001"/>
              <a:gd name="connsiteX213" fmla="*/ 662144 w 7466013"/>
              <a:gd name="connsiteY213" fmla="*/ 6418861 h 6858001"/>
              <a:gd name="connsiteX214" fmla="*/ 666117 w 7466013"/>
              <a:gd name="connsiteY214" fmla="*/ 6405361 h 6858001"/>
              <a:gd name="connsiteX215" fmla="*/ 667706 w 7466013"/>
              <a:gd name="connsiteY215" fmla="*/ 6391066 h 6858001"/>
              <a:gd name="connsiteX216" fmla="*/ 667706 w 7466013"/>
              <a:gd name="connsiteY216" fmla="*/ 3995944 h 6858001"/>
              <a:gd name="connsiteX217" fmla="*/ 666117 w 7466013"/>
              <a:gd name="connsiteY217" fmla="*/ 3975296 h 6858001"/>
              <a:gd name="connsiteX218" fmla="*/ 664528 w 7466013"/>
              <a:gd name="connsiteY218" fmla="*/ 3956237 h 6858001"/>
              <a:gd name="connsiteX219" fmla="*/ 660555 w 7466013"/>
              <a:gd name="connsiteY219" fmla="*/ 3941942 h 6858001"/>
              <a:gd name="connsiteX220" fmla="*/ 658171 w 7466013"/>
              <a:gd name="connsiteY220" fmla="*/ 3936383 h 6858001"/>
              <a:gd name="connsiteX221" fmla="*/ 654198 w 7466013"/>
              <a:gd name="connsiteY221" fmla="*/ 3930824 h 6858001"/>
              <a:gd name="connsiteX222" fmla="*/ 647841 w 7466013"/>
              <a:gd name="connsiteY222" fmla="*/ 3922883 h 6858001"/>
              <a:gd name="connsiteX223" fmla="*/ 639895 w 7466013"/>
              <a:gd name="connsiteY223" fmla="*/ 3914941 h 6858001"/>
              <a:gd name="connsiteX224" fmla="*/ 630360 w 7466013"/>
              <a:gd name="connsiteY224" fmla="*/ 3908588 h 6858001"/>
              <a:gd name="connsiteX225" fmla="*/ 619236 w 7466013"/>
              <a:gd name="connsiteY225" fmla="*/ 3900647 h 6858001"/>
              <a:gd name="connsiteX226" fmla="*/ 602549 w 7466013"/>
              <a:gd name="connsiteY226" fmla="*/ 3887147 h 6858001"/>
              <a:gd name="connsiteX227" fmla="*/ 585068 w 7466013"/>
              <a:gd name="connsiteY227" fmla="*/ 3869675 h 6858001"/>
              <a:gd name="connsiteX228" fmla="*/ 567587 w 7466013"/>
              <a:gd name="connsiteY228" fmla="*/ 3849822 h 6858001"/>
              <a:gd name="connsiteX229" fmla="*/ 550106 w 7466013"/>
              <a:gd name="connsiteY229" fmla="*/ 3827586 h 6858001"/>
              <a:gd name="connsiteX230" fmla="*/ 542160 w 7466013"/>
              <a:gd name="connsiteY230" fmla="*/ 3815674 h 6858001"/>
              <a:gd name="connsiteX231" fmla="*/ 534214 w 7466013"/>
              <a:gd name="connsiteY231" fmla="*/ 3802174 h 6858001"/>
              <a:gd name="connsiteX232" fmla="*/ 529446 w 7466013"/>
              <a:gd name="connsiteY232" fmla="*/ 3787879 h 6858001"/>
              <a:gd name="connsiteX233" fmla="*/ 523884 w 7466013"/>
              <a:gd name="connsiteY233" fmla="*/ 3772791 h 6858001"/>
              <a:gd name="connsiteX234" fmla="*/ 521500 w 7466013"/>
              <a:gd name="connsiteY234" fmla="*/ 3756908 h 6858001"/>
              <a:gd name="connsiteX235" fmla="*/ 517527 w 7466013"/>
              <a:gd name="connsiteY235" fmla="*/ 3741025 h 6858001"/>
              <a:gd name="connsiteX236" fmla="*/ 515938 w 7466013"/>
              <a:gd name="connsiteY236" fmla="*/ 3723554 h 6858001"/>
              <a:gd name="connsiteX237" fmla="*/ 515938 w 7466013"/>
              <a:gd name="connsiteY237" fmla="*/ 3706877 h 6858001"/>
              <a:gd name="connsiteX238" fmla="*/ 6557169 w 7466013"/>
              <a:gd name="connsiteY238" fmla="*/ 3543301 h 6858001"/>
              <a:gd name="connsiteX239" fmla="*/ 6596857 w 7466013"/>
              <a:gd name="connsiteY239" fmla="*/ 3543301 h 6858001"/>
              <a:gd name="connsiteX240" fmla="*/ 6636545 w 7466013"/>
              <a:gd name="connsiteY240" fmla="*/ 3543301 h 6858001"/>
              <a:gd name="connsiteX241" fmla="*/ 6676233 w 7466013"/>
              <a:gd name="connsiteY241" fmla="*/ 3544888 h 6858001"/>
              <a:gd name="connsiteX242" fmla="*/ 6715125 w 7466013"/>
              <a:gd name="connsiteY242" fmla="*/ 3548856 h 6858001"/>
              <a:gd name="connsiteX243" fmla="*/ 6752433 w 7466013"/>
              <a:gd name="connsiteY243" fmla="*/ 3552824 h 6858001"/>
              <a:gd name="connsiteX244" fmla="*/ 6789737 w 7466013"/>
              <a:gd name="connsiteY244" fmla="*/ 3557585 h 6858001"/>
              <a:gd name="connsiteX245" fmla="*/ 6825457 w 7466013"/>
              <a:gd name="connsiteY245" fmla="*/ 3564727 h 6858001"/>
              <a:gd name="connsiteX246" fmla="*/ 6861177 w 7466013"/>
              <a:gd name="connsiteY246" fmla="*/ 3572663 h 6858001"/>
              <a:gd name="connsiteX247" fmla="*/ 6896895 w 7466013"/>
              <a:gd name="connsiteY247" fmla="*/ 3582186 h 6858001"/>
              <a:gd name="connsiteX248" fmla="*/ 6930233 w 7466013"/>
              <a:gd name="connsiteY248" fmla="*/ 3592502 h 6858001"/>
              <a:gd name="connsiteX249" fmla="*/ 6963569 w 7466013"/>
              <a:gd name="connsiteY249" fmla="*/ 3604405 h 6858001"/>
              <a:gd name="connsiteX250" fmla="*/ 6995321 w 7466013"/>
              <a:gd name="connsiteY250" fmla="*/ 3616309 h 6858001"/>
              <a:gd name="connsiteX251" fmla="*/ 7025481 w 7466013"/>
              <a:gd name="connsiteY251" fmla="*/ 3631386 h 6858001"/>
              <a:gd name="connsiteX252" fmla="*/ 7054851 w 7466013"/>
              <a:gd name="connsiteY252" fmla="*/ 3647257 h 6858001"/>
              <a:gd name="connsiteX253" fmla="*/ 7084221 w 7466013"/>
              <a:gd name="connsiteY253" fmla="*/ 3663129 h 6858001"/>
              <a:gd name="connsiteX254" fmla="*/ 7111207 w 7466013"/>
              <a:gd name="connsiteY254" fmla="*/ 3681381 h 6858001"/>
              <a:gd name="connsiteX255" fmla="*/ 7137401 w 7466013"/>
              <a:gd name="connsiteY255" fmla="*/ 3701220 h 6858001"/>
              <a:gd name="connsiteX256" fmla="*/ 7161213 w 7466013"/>
              <a:gd name="connsiteY256" fmla="*/ 3721059 h 6858001"/>
              <a:gd name="connsiteX257" fmla="*/ 7185025 w 7466013"/>
              <a:gd name="connsiteY257" fmla="*/ 3744072 h 6858001"/>
              <a:gd name="connsiteX258" fmla="*/ 7208045 w 7466013"/>
              <a:gd name="connsiteY258" fmla="*/ 3767879 h 6858001"/>
              <a:gd name="connsiteX259" fmla="*/ 7227889 w 7466013"/>
              <a:gd name="connsiteY259" fmla="*/ 3791685 h 6858001"/>
              <a:gd name="connsiteX260" fmla="*/ 7247733 w 7466013"/>
              <a:gd name="connsiteY260" fmla="*/ 3817873 h 6858001"/>
              <a:gd name="connsiteX261" fmla="*/ 7265195 w 7466013"/>
              <a:gd name="connsiteY261" fmla="*/ 3846441 h 6858001"/>
              <a:gd name="connsiteX262" fmla="*/ 7281865 w 7466013"/>
              <a:gd name="connsiteY262" fmla="*/ 3874216 h 6858001"/>
              <a:gd name="connsiteX263" fmla="*/ 7296945 w 7466013"/>
              <a:gd name="connsiteY263" fmla="*/ 3904371 h 6858001"/>
              <a:gd name="connsiteX264" fmla="*/ 7311233 w 7466013"/>
              <a:gd name="connsiteY264" fmla="*/ 3936113 h 6858001"/>
              <a:gd name="connsiteX265" fmla="*/ 7323139 w 7466013"/>
              <a:gd name="connsiteY265" fmla="*/ 3969443 h 6858001"/>
              <a:gd name="connsiteX266" fmla="*/ 7332665 w 7466013"/>
              <a:gd name="connsiteY266" fmla="*/ 4002772 h 6858001"/>
              <a:gd name="connsiteX267" fmla="*/ 7342189 w 7466013"/>
              <a:gd name="connsiteY267" fmla="*/ 4038483 h 6858001"/>
              <a:gd name="connsiteX268" fmla="*/ 7346951 w 7466013"/>
              <a:gd name="connsiteY268" fmla="*/ 4074193 h 6858001"/>
              <a:gd name="connsiteX269" fmla="*/ 7352507 w 7466013"/>
              <a:gd name="connsiteY269" fmla="*/ 4113077 h 6858001"/>
              <a:gd name="connsiteX270" fmla="*/ 7354889 w 7466013"/>
              <a:gd name="connsiteY270" fmla="*/ 4152755 h 6858001"/>
              <a:gd name="connsiteX271" fmla="*/ 7356477 w 7466013"/>
              <a:gd name="connsiteY271" fmla="*/ 4192433 h 6858001"/>
              <a:gd name="connsiteX272" fmla="*/ 7356477 w 7466013"/>
              <a:gd name="connsiteY272" fmla="*/ 6204901 h 6858001"/>
              <a:gd name="connsiteX273" fmla="*/ 7354889 w 7466013"/>
              <a:gd name="connsiteY273" fmla="*/ 6244579 h 6858001"/>
              <a:gd name="connsiteX274" fmla="*/ 7352507 w 7466013"/>
              <a:gd name="connsiteY274" fmla="*/ 6284257 h 6858001"/>
              <a:gd name="connsiteX275" fmla="*/ 7346951 w 7466013"/>
              <a:gd name="connsiteY275" fmla="*/ 6321555 h 6858001"/>
              <a:gd name="connsiteX276" fmla="*/ 7342189 w 7466013"/>
              <a:gd name="connsiteY276" fmla="*/ 6358852 h 6858001"/>
              <a:gd name="connsiteX277" fmla="*/ 7332665 w 7466013"/>
              <a:gd name="connsiteY277" fmla="*/ 6392975 h 6858001"/>
              <a:gd name="connsiteX278" fmla="*/ 7323139 w 7466013"/>
              <a:gd name="connsiteY278" fmla="*/ 6427892 h 6858001"/>
              <a:gd name="connsiteX279" fmla="*/ 7311233 w 7466013"/>
              <a:gd name="connsiteY279" fmla="*/ 6461221 h 6858001"/>
              <a:gd name="connsiteX280" fmla="*/ 7296945 w 7466013"/>
              <a:gd name="connsiteY280" fmla="*/ 6492964 h 6858001"/>
              <a:gd name="connsiteX281" fmla="*/ 7281865 w 7466013"/>
              <a:gd name="connsiteY281" fmla="*/ 6522325 h 6858001"/>
              <a:gd name="connsiteX282" fmla="*/ 7265195 w 7466013"/>
              <a:gd name="connsiteY282" fmla="*/ 6550893 h 6858001"/>
              <a:gd name="connsiteX283" fmla="*/ 7247733 w 7466013"/>
              <a:gd name="connsiteY283" fmla="*/ 6579462 h 6858001"/>
              <a:gd name="connsiteX284" fmla="*/ 7227889 w 7466013"/>
              <a:gd name="connsiteY284" fmla="*/ 6605649 h 6858001"/>
              <a:gd name="connsiteX285" fmla="*/ 7208045 w 7466013"/>
              <a:gd name="connsiteY285" fmla="*/ 6631043 h 6858001"/>
              <a:gd name="connsiteX286" fmla="*/ 7185025 w 7466013"/>
              <a:gd name="connsiteY286" fmla="*/ 6654850 h 6858001"/>
              <a:gd name="connsiteX287" fmla="*/ 7161213 w 7466013"/>
              <a:gd name="connsiteY287" fmla="*/ 6677069 h 6858001"/>
              <a:gd name="connsiteX288" fmla="*/ 7137401 w 7466013"/>
              <a:gd name="connsiteY288" fmla="*/ 6698496 h 6858001"/>
              <a:gd name="connsiteX289" fmla="*/ 7111207 w 7466013"/>
              <a:gd name="connsiteY289" fmla="*/ 6718335 h 6858001"/>
              <a:gd name="connsiteX290" fmla="*/ 7084221 w 7466013"/>
              <a:gd name="connsiteY290" fmla="*/ 6737380 h 6858001"/>
              <a:gd name="connsiteX291" fmla="*/ 7054851 w 7466013"/>
              <a:gd name="connsiteY291" fmla="*/ 6754045 h 6858001"/>
              <a:gd name="connsiteX292" fmla="*/ 7025481 w 7466013"/>
              <a:gd name="connsiteY292" fmla="*/ 6769122 h 6858001"/>
              <a:gd name="connsiteX293" fmla="*/ 6995321 w 7466013"/>
              <a:gd name="connsiteY293" fmla="*/ 6783406 h 6858001"/>
              <a:gd name="connsiteX294" fmla="*/ 6963569 w 7466013"/>
              <a:gd name="connsiteY294" fmla="*/ 6796897 h 6858001"/>
              <a:gd name="connsiteX295" fmla="*/ 6930233 w 7466013"/>
              <a:gd name="connsiteY295" fmla="*/ 6808800 h 6858001"/>
              <a:gd name="connsiteX296" fmla="*/ 6896895 w 7466013"/>
              <a:gd name="connsiteY296" fmla="*/ 6819117 h 6858001"/>
              <a:gd name="connsiteX297" fmla="*/ 6861177 w 7466013"/>
              <a:gd name="connsiteY297" fmla="*/ 6828639 h 6858001"/>
              <a:gd name="connsiteX298" fmla="*/ 6825457 w 7466013"/>
              <a:gd name="connsiteY298" fmla="*/ 6836575 h 6858001"/>
              <a:gd name="connsiteX299" fmla="*/ 6789737 w 7466013"/>
              <a:gd name="connsiteY299" fmla="*/ 6843717 h 6858001"/>
              <a:gd name="connsiteX300" fmla="*/ 6752433 w 7466013"/>
              <a:gd name="connsiteY300" fmla="*/ 6848478 h 6858001"/>
              <a:gd name="connsiteX301" fmla="*/ 6715125 w 7466013"/>
              <a:gd name="connsiteY301" fmla="*/ 6852446 h 6858001"/>
              <a:gd name="connsiteX302" fmla="*/ 6676233 w 7466013"/>
              <a:gd name="connsiteY302" fmla="*/ 6856414 h 6858001"/>
              <a:gd name="connsiteX303" fmla="*/ 6636545 w 7466013"/>
              <a:gd name="connsiteY303" fmla="*/ 6858001 h 6858001"/>
              <a:gd name="connsiteX304" fmla="*/ 6596857 w 7466013"/>
              <a:gd name="connsiteY304" fmla="*/ 6858001 h 6858001"/>
              <a:gd name="connsiteX305" fmla="*/ 6557169 w 7466013"/>
              <a:gd name="connsiteY305" fmla="*/ 6858001 h 6858001"/>
              <a:gd name="connsiteX306" fmla="*/ 6518277 w 7466013"/>
              <a:gd name="connsiteY306" fmla="*/ 6856414 h 6858001"/>
              <a:gd name="connsiteX307" fmla="*/ 6480177 w 7466013"/>
              <a:gd name="connsiteY307" fmla="*/ 6852446 h 6858001"/>
              <a:gd name="connsiteX308" fmla="*/ 6442869 w 7466013"/>
              <a:gd name="connsiteY308" fmla="*/ 6848478 h 6858001"/>
              <a:gd name="connsiteX309" fmla="*/ 6405563 w 7466013"/>
              <a:gd name="connsiteY309" fmla="*/ 6843717 h 6858001"/>
              <a:gd name="connsiteX310" fmla="*/ 6368257 w 7466013"/>
              <a:gd name="connsiteY310" fmla="*/ 6836575 h 6858001"/>
              <a:gd name="connsiteX311" fmla="*/ 6334125 w 7466013"/>
              <a:gd name="connsiteY311" fmla="*/ 6828639 h 6858001"/>
              <a:gd name="connsiteX312" fmla="*/ 6297613 w 7466013"/>
              <a:gd name="connsiteY312" fmla="*/ 6819117 h 6858001"/>
              <a:gd name="connsiteX313" fmla="*/ 6263481 w 7466013"/>
              <a:gd name="connsiteY313" fmla="*/ 6808800 h 6858001"/>
              <a:gd name="connsiteX314" fmla="*/ 6231733 w 7466013"/>
              <a:gd name="connsiteY314" fmla="*/ 6796897 h 6858001"/>
              <a:gd name="connsiteX315" fmla="*/ 6198395 w 7466013"/>
              <a:gd name="connsiteY315" fmla="*/ 6783406 h 6858001"/>
              <a:gd name="connsiteX316" fmla="*/ 6167437 w 7466013"/>
              <a:gd name="connsiteY316" fmla="*/ 6769122 h 6858001"/>
              <a:gd name="connsiteX317" fmla="*/ 6138863 w 7466013"/>
              <a:gd name="connsiteY317" fmla="*/ 6754045 h 6858001"/>
              <a:gd name="connsiteX318" fmla="*/ 6109493 w 7466013"/>
              <a:gd name="connsiteY318" fmla="*/ 6737380 h 6858001"/>
              <a:gd name="connsiteX319" fmla="*/ 6081713 w 7466013"/>
              <a:gd name="connsiteY319" fmla="*/ 6718335 h 6858001"/>
              <a:gd name="connsiteX320" fmla="*/ 6054725 w 7466013"/>
              <a:gd name="connsiteY320" fmla="*/ 6698496 h 6858001"/>
              <a:gd name="connsiteX321" fmla="*/ 6029325 w 7466013"/>
              <a:gd name="connsiteY321" fmla="*/ 6677069 h 6858001"/>
              <a:gd name="connsiteX322" fmla="*/ 6005513 w 7466013"/>
              <a:gd name="connsiteY322" fmla="*/ 6654850 h 6858001"/>
              <a:gd name="connsiteX323" fmla="*/ 5983289 w 7466013"/>
              <a:gd name="connsiteY323" fmla="*/ 6631043 h 6858001"/>
              <a:gd name="connsiteX324" fmla="*/ 5963445 w 7466013"/>
              <a:gd name="connsiteY324" fmla="*/ 6605649 h 6858001"/>
              <a:gd name="connsiteX325" fmla="*/ 5943601 w 7466013"/>
              <a:gd name="connsiteY325" fmla="*/ 6579462 h 6858001"/>
              <a:gd name="connsiteX326" fmla="*/ 5924551 w 7466013"/>
              <a:gd name="connsiteY326" fmla="*/ 6550893 h 6858001"/>
              <a:gd name="connsiteX327" fmla="*/ 5908677 w 7466013"/>
              <a:gd name="connsiteY327" fmla="*/ 6522325 h 6858001"/>
              <a:gd name="connsiteX328" fmla="*/ 5892801 w 7466013"/>
              <a:gd name="connsiteY328" fmla="*/ 6492964 h 6858001"/>
              <a:gd name="connsiteX329" fmla="*/ 5879307 w 7466013"/>
              <a:gd name="connsiteY329" fmla="*/ 6461221 h 6858001"/>
              <a:gd name="connsiteX330" fmla="*/ 5867401 w 7466013"/>
              <a:gd name="connsiteY330" fmla="*/ 6427892 h 6858001"/>
              <a:gd name="connsiteX331" fmla="*/ 5857081 w 7466013"/>
              <a:gd name="connsiteY331" fmla="*/ 6392975 h 6858001"/>
              <a:gd name="connsiteX332" fmla="*/ 5849145 w 7466013"/>
              <a:gd name="connsiteY332" fmla="*/ 6358852 h 6858001"/>
              <a:gd name="connsiteX333" fmla="*/ 5842001 w 7466013"/>
              <a:gd name="connsiteY333" fmla="*/ 6321555 h 6858001"/>
              <a:gd name="connsiteX334" fmla="*/ 5838033 w 7466013"/>
              <a:gd name="connsiteY334" fmla="*/ 6284257 h 6858001"/>
              <a:gd name="connsiteX335" fmla="*/ 5835651 w 7466013"/>
              <a:gd name="connsiteY335" fmla="*/ 6244579 h 6858001"/>
              <a:gd name="connsiteX336" fmla="*/ 5834063 w 7466013"/>
              <a:gd name="connsiteY336" fmla="*/ 6204901 h 6858001"/>
              <a:gd name="connsiteX337" fmla="*/ 5834063 w 7466013"/>
              <a:gd name="connsiteY337" fmla="*/ 4192433 h 6858001"/>
              <a:gd name="connsiteX338" fmla="*/ 5835651 w 7466013"/>
              <a:gd name="connsiteY338" fmla="*/ 4152755 h 6858001"/>
              <a:gd name="connsiteX339" fmla="*/ 5838033 w 7466013"/>
              <a:gd name="connsiteY339" fmla="*/ 4113077 h 6858001"/>
              <a:gd name="connsiteX340" fmla="*/ 5842001 w 7466013"/>
              <a:gd name="connsiteY340" fmla="*/ 4074193 h 6858001"/>
              <a:gd name="connsiteX341" fmla="*/ 5849145 w 7466013"/>
              <a:gd name="connsiteY341" fmla="*/ 4038483 h 6858001"/>
              <a:gd name="connsiteX342" fmla="*/ 5857081 w 7466013"/>
              <a:gd name="connsiteY342" fmla="*/ 4002772 h 6858001"/>
              <a:gd name="connsiteX343" fmla="*/ 5867401 w 7466013"/>
              <a:gd name="connsiteY343" fmla="*/ 3969443 h 6858001"/>
              <a:gd name="connsiteX344" fmla="*/ 5879307 w 7466013"/>
              <a:gd name="connsiteY344" fmla="*/ 3936113 h 6858001"/>
              <a:gd name="connsiteX345" fmla="*/ 5892801 w 7466013"/>
              <a:gd name="connsiteY345" fmla="*/ 3904371 h 6858001"/>
              <a:gd name="connsiteX346" fmla="*/ 5908677 w 7466013"/>
              <a:gd name="connsiteY346" fmla="*/ 3874216 h 6858001"/>
              <a:gd name="connsiteX347" fmla="*/ 5924551 w 7466013"/>
              <a:gd name="connsiteY347" fmla="*/ 3846441 h 6858001"/>
              <a:gd name="connsiteX348" fmla="*/ 5943601 w 7466013"/>
              <a:gd name="connsiteY348" fmla="*/ 3817873 h 6858001"/>
              <a:gd name="connsiteX349" fmla="*/ 5963445 w 7466013"/>
              <a:gd name="connsiteY349" fmla="*/ 3791685 h 6858001"/>
              <a:gd name="connsiteX350" fmla="*/ 5983289 w 7466013"/>
              <a:gd name="connsiteY350" fmla="*/ 3767879 h 6858001"/>
              <a:gd name="connsiteX351" fmla="*/ 6005513 w 7466013"/>
              <a:gd name="connsiteY351" fmla="*/ 3744072 h 6858001"/>
              <a:gd name="connsiteX352" fmla="*/ 6029325 w 7466013"/>
              <a:gd name="connsiteY352" fmla="*/ 3721059 h 6858001"/>
              <a:gd name="connsiteX353" fmla="*/ 6054725 w 7466013"/>
              <a:gd name="connsiteY353" fmla="*/ 3701220 h 6858001"/>
              <a:gd name="connsiteX354" fmla="*/ 6081713 w 7466013"/>
              <a:gd name="connsiteY354" fmla="*/ 3681381 h 6858001"/>
              <a:gd name="connsiteX355" fmla="*/ 6109493 w 7466013"/>
              <a:gd name="connsiteY355" fmla="*/ 3663129 h 6858001"/>
              <a:gd name="connsiteX356" fmla="*/ 6138863 w 7466013"/>
              <a:gd name="connsiteY356" fmla="*/ 3647257 h 6858001"/>
              <a:gd name="connsiteX357" fmla="*/ 6167437 w 7466013"/>
              <a:gd name="connsiteY357" fmla="*/ 3631386 h 6858001"/>
              <a:gd name="connsiteX358" fmla="*/ 6198395 w 7466013"/>
              <a:gd name="connsiteY358" fmla="*/ 3616309 h 6858001"/>
              <a:gd name="connsiteX359" fmla="*/ 6231733 w 7466013"/>
              <a:gd name="connsiteY359" fmla="*/ 3604405 h 6858001"/>
              <a:gd name="connsiteX360" fmla="*/ 6263481 w 7466013"/>
              <a:gd name="connsiteY360" fmla="*/ 3592502 h 6858001"/>
              <a:gd name="connsiteX361" fmla="*/ 6297613 w 7466013"/>
              <a:gd name="connsiteY361" fmla="*/ 3582186 h 6858001"/>
              <a:gd name="connsiteX362" fmla="*/ 6334125 w 7466013"/>
              <a:gd name="connsiteY362" fmla="*/ 3572663 h 6858001"/>
              <a:gd name="connsiteX363" fmla="*/ 6368257 w 7466013"/>
              <a:gd name="connsiteY363" fmla="*/ 3564727 h 6858001"/>
              <a:gd name="connsiteX364" fmla="*/ 6405563 w 7466013"/>
              <a:gd name="connsiteY364" fmla="*/ 3557585 h 6858001"/>
              <a:gd name="connsiteX365" fmla="*/ 6442869 w 7466013"/>
              <a:gd name="connsiteY365" fmla="*/ 3552824 h 6858001"/>
              <a:gd name="connsiteX366" fmla="*/ 6480177 w 7466013"/>
              <a:gd name="connsiteY366" fmla="*/ 3548856 h 6858001"/>
              <a:gd name="connsiteX367" fmla="*/ 6518277 w 7466013"/>
              <a:gd name="connsiteY367" fmla="*/ 3544888 h 6858001"/>
              <a:gd name="connsiteX368" fmla="*/ 4644231 w 7466013"/>
              <a:gd name="connsiteY368" fmla="*/ 3536951 h 6858001"/>
              <a:gd name="connsiteX369" fmla="*/ 4683919 w 7466013"/>
              <a:gd name="connsiteY369" fmla="*/ 3538538 h 6858001"/>
              <a:gd name="connsiteX370" fmla="*/ 4722813 w 7466013"/>
              <a:gd name="connsiteY370" fmla="*/ 3540125 h 6858001"/>
              <a:gd name="connsiteX371" fmla="*/ 4760913 w 7466013"/>
              <a:gd name="connsiteY371" fmla="*/ 3542506 h 6858001"/>
              <a:gd name="connsiteX372" fmla="*/ 4799807 w 7466013"/>
              <a:gd name="connsiteY372" fmla="*/ 3548061 h 6858001"/>
              <a:gd name="connsiteX373" fmla="*/ 4837113 w 7466013"/>
              <a:gd name="connsiteY373" fmla="*/ 3552822 h 6858001"/>
              <a:gd name="connsiteX374" fmla="*/ 4872831 w 7466013"/>
              <a:gd name="connsiteY374" fmla="*/ 3559964 h 6858001"/>
              <a:gd name="connsiteX375" fmla="*/ 4908551 w 7466013"/>
              <a:gd name="connsiteY375" fmla="*/ 3567900 h 6858001"/>
              <a:gd name="connsiteX376" fmla="*/ 4943475 w 7466013"/>
              <a:gd name="connsiteY376" fmla="*/ 3577423 h 6858001"/>
              <a:gd name="connsiteX377" fmla="*/ 4977607 w 7466013"/>
              <a:gd name="connsiteY377" fmla="*/ 3586152 h 6858001"/>
              <a:gd name="connsiteX378" fmla="*/ 5010945 w 7466013"/>
              <a:gd name="connsiteY378" fmla="*/ 3598055 h 6858001"/>
              <a:gd name="connsiteX379" fmla="*/ 5042695 w 7466013"/>
              <a:gd name="connsiteY379" fmla="*/ 3611546 h 6858001"/>
              <a:gd name="connsiteX380" fmla="*/ 5073651 w 7466013"/>
              <a:gd name="connsiteY380" fmla="*/ 3626623 h 6858001"/>
              <a:gd name="connsiteX381" fmla="*/ 5103813 w 7466013"/>
              <a:gd name="connsiteY381" fmla="*/ 3640908 h 6858001"/>
              <a:gd name="connsiteX382" fmla="*/ 5131595 w 7466013"/>
              <a:gd name="connsiteY382" fmla="*/ 3658366 h 6858001"/>
              <a:gd name="connsiteX383" fmla="*/ 5159375 w 7466013"/>
              <a:gd name="connsiteY383" fmla="*/ 3676618 h 6858001"/>
              <a:gd name="connsiteX384" fmla="*/ 5186363 w 7466013"/>
              <a:gd name="connsiteY384" fmla="*/ 3695663 h 6858001"/>
              <a:gd name="connsiteX385" fmla="*/ 5211763 w 7466013"/>
              <a:gd name="connsiteY385" fmla="*/ 3716296 h 6858001"/>
              <a:gd name="connsiteX386" fmla="*/ 5235575 w 7466013"/>
              <a:gd name="connsiteY386" fmla="*/ 3739309 h 6858001"/>
              <a:gd name="connsiteX387" fmla="*/ 5257801 w 7466013"/>
              <a:gd name="connsiteY387" fmla="*/ 3761529 h 6858001"/>
              <a:gd name="connsiteX388" fmla="*/ 5279231 w 7466013"/>
              <a:gd name="connsiteY388" fmla="*/ 3786923 h 6858001"/>
              <a:gd name="connsiteX389" fmla="*/ 5299075 w 7466013"/>
              <a:gd name="connsiteY389" fmla="*/ 3813110 h 6858001"/>
              <a:gd name="connsiteX390" fmla="*/ 5317331 w 7466013"/>
              <a:gd name="connsiteY390" fmla="*/ 3840091 h 6858001"/>
              <a:gd name="connsiteX391" fmla="*/ 5334795 w 7466013"/>
              <a:gd name="connsiteY391" fmla="*/ 3869453 h 6858001"/>
              <a:gd name="connsiteX392" fmla="*/ 5350669 w 7466013"/>
              <a:gd name="connsiteY392" fmla="*/ 3899608 h 6858001"/>
              <a:gd name="connsiteX393" fmla="*/ 5365751 w 7466013"/>
              <a:gd name="connsiteY393" fmla="*/ 3931351 h 6858001"/>
              <a:gd name="connsiteX394" fmla="*/ 5377657 w 7466013"/>
              <a:gd name="connsiteY394" fmla="*/ 3963887 h 6858001"/>
              <a:gd name="connsiteX395" fmla="*/ 5387975 w 7466013"/>
              <a:gd name="connsiteY395" fmla="*/ 3998010 h 6858001"/>
              <a:gd name="connsiteX396" fmla="*/ 5395913 w 7466013"/>
              <a:gd name="connsiteY396" fmla="*/ 4033720 h 6858001"/>
              <a:gd name="connsiteX397" fmla="*/ 5403057 w 7466013"/>
              <a:gd name="connsiteY397" fmla="*/ 4069430 h 6858001"/>
              <a:gd name="connsiteX398" fmla="*/ 5407819 w 7466013"/>
              <a:gd name="connsiteY398" fmla="*/ 4108315 h 6858001"/>
              <a:gd name="connsiteX399" fmla="*/ 5410995 w 7466013"/>
              <a:gd name="connsiteY399" fmla="*/ 4146405 h 6858001"/>
              <a:gd name="connsiteX400" fmla="*/ 5411789 w 7466013"/>
              <a:gd name="connsiteY400" fmla="*/ 4187671 h 6858001"/>
              <a:gd name="connsiteX401" fmla="*/ 5411789 w 7466013"/>
              <a:gd name="connsiteY401" fmla="*/ 4482875 h 6858001"/>
              <a:gd name="connsiteX402" fmla="*/ 5220495 w 7466013"/>
              <a:gd name="connsiteY402" fmla="*/ 4482875 h 6858001"/>
              <a:gd name="connsiteX403" fmla="*/ 5207795 w 7466013"/>
              <a:gd name="connsiteY403" fmla="*/ 4481288 h 6858001"/>
              <a:gd name="connsiteX404" fmla="*/ 5191919 w 7466013"/>
              <a:gd name="connsiteY404" fmla="*/ 4478907 h 6858001"/>
              <a:gd name="connsiteX405" fmla="*/ 5172869 w 7466013"/>
              <a:gd name="connsiteY405" fmla="*/ 4474939 h 6858001"/>
              <a:gd name="connsiteX406" fmla="*/ 5154613 w 7466013"/>
              <a:gd name="connsiteY406" fmla="*/ 4469384 h 6858001"/>
              <a:gd name="connsiteX407" fmla="*/ 5133181 w 7466013"/>
              <a:gd name="connsiteY407" fmla="*/ 4463036 h 6858001"/>
              <a:gd name="connsiteX408" fmla="*/ 5113337 w 7466013"/>
              <a:gd name="connsiteY408" fmla="*/ 4453513 h 6858001"/>
              <a:gd name="connsiteX409" fmla="*/ 5094289 w 7466013"/>
              <a:gd name="connsiteY409" fmla="*/ 4443991 h 6858001"/>
              <a:gd name="connsiteX410" fmla="*/ 5076031 w 7466013"/>
              <a:gd name="connsiteY410" fmla="*/ 4432087 h 6858001"/>
              <a:gd name="connsiteX411" fmla="*/ 5057775 w 7466013"/>
              <a:gd name="connsiteY411" fmla="*/ 4420184 h 6858001"/>
              <a:gd name="connsiteX412" fmla="*/ 5041107 w 7466013"/>
              <a:gd name="connsiteY412" fmla="*/ 4405900 h 6858001"/>
              <a:gd name="connsiteX413" fmla="*/ 5025231 w 7466013"/>
              <a:gd name="connsiteY413" fmla="*/ 4390822 h 6858001"/>
              <a:gd name="connsiteX414" fmla="*/ 5010945 w 7466013"/>
              <a:gd name="connsiteY414" fmla="*/ 4374157 h 6858001"/>
              <a:gd name="connsiteX415" fmla="*/ 5004595 w 7466013"/>
              <a:gd name="connsiteY415" fmla="*/ 4366222 h 6858001"/>
              <a:gd name="connsiteX416" fmla="*/ 4999037 w 7466013"/>
              <a:gd name="connsiteY416" fmla="*/ 4356699 h 6858001"/>
              <a:gd name="connsiteX417" fmla="*/ 4993481 w 7466013"/>
              <a:gd name="connsiteY417" fmla="*/ 4346383 h 6858001"/>
              <a:gd name="connsiteX418" fmla="*/ 4989513 w 7466013"/>
              <a:gd name="connsiteY418" fmla="*/ 4336860 h 6858001"/>
              <a:gd name="connsiteX419" fmla="*/ 4987131 w 7466013"/>
              <a:gd name="connsiteY419" fmla="*/ 4325750 h 6858001"/>
              <a:gd name="connsiteX420" fmla="*/ 4983957 w 7466013"/>
              <a:gd name="connsiteY420" fmla="*/ 4315434 h 6858001"/>
              <a:gd name="connsiteX421" fmla="*/ 4983163 w 7466013"/>
              <a:gd name="connsiteY421" fmla="*/ 4303530 h 6858001"/>
              <a:gd name="connsiteX422" fmla="*/ 4983163 w 7466013"/>
              <a:gd name="connsiteY422" fmla="*/ 4291627 h 6858001"/>
              <a:gd name="connsiteX423" fmla="*/ 4983163 w 7466013"/>
              <a:gd name="connsiteY423" fmla="*/ 4205129 h 6858001"/>
              <a:gd name="connsiteX424" fmla="*/ 4981575 w 7466013"/>
              <a:gd name="connsiteY424" fmla="*/ 4183703 h 6858001"/>
              <a:gd name="connsiteX425" fmla="*/ 4979989 w 7466013"/>
              <a:gd name="connsiteY425" fmla="*/ 4163864 h 6858001"/>
              <a:gd name="connsiteX426" fmla="*/ 4977607 w 7466013"/>
              <a:gd name="connsiteY426" fmla="*/ 4144025 h 6858001"/>
              <a:gd name="connsiteX427" fmla="*/ 4975225 w 7466013"/>
              <a:gd name="connsiteY427" fmla="*/ 4125773 h 6858001"/>
              <a:gd name="connsiteX428" fmla="*/ 4971257 w 7466013"/>
              <a:gd name="connsiteY428" fmla="*/ 4108315 h 6858001"/>
              <a:gd name="connsiteX429" fmla="*/ 4965701 w 7466013"/>
              <a:gd name="connsiteY429" fmla="*/ 4090856 h 6858001"/>
              <a:gd name="connsiteX430" fmla="*/ 4959351 w 7466013"/>
              <a:gd name="connsiteY430" fmla="*/ 4074985 h 6858001"/>
              <a:gd name="connsiteX431" fmla="*/ 4952207 w 7466013"/>
              <a:gd name="connsiteY431" fmla="*/ 4060701 h 6858001"/>
              <a:gd name="connsiteX432" fmla="*/ 4944269 w 7466013"/>
              <a:gd name="connsiteY432" fmla="*/ 4045623 h 6858001"/>
              <a:gd name="connsiteX433" fmla="*/ 4936331 w 7466013"/>
              <a:gd name="connsiteY433" fmla="*/ 4032926 h 6858001"/>
              <a:gd name="connsiteX434" fmla="*/ 4927601 w 7466013"/>
              <a:gd name="connsiteY434" fmla="*/ 4019436 h 6858001"/>
              <a:gd name="connsiteX435" fmla="*/ 4918075 w 7466013"/>
              <a:gd name="connsiteY435" fmla="*/ 4007532 h 6858001"/>
              <a:gd name="connsiteX436" fmla="*/ 4906963 w 7466013"/>
              <a:gd name="connsiteY436" fmla="*/ 3995629 h 6858001"/>
              <a:gd name="connsiteX437" fmla="*/ 4896645 w 7466013"/>
              <a:gd name="connsiteY437" fmla="*/ 3984519 h 6858001"/>
              <a:gd name="connsiteX438" fmla="*/ 4886325 w 7466013"/>
              <a:gd name="connsiteY438" fmla="*/ 3974203 h 6858001"/>
              <a:gd name="connsiteX439" fmla="*/ 4874419 w 7466013"/>
              <a:gd name="connsiteY439" fmla="*/ 3964680 h 6858001"/>
              <a:gd name="connsiteX440" fmla="*/ 4849019 w 7466013"/>
              <a:gd name="connsiteY440" fmla="*/ 3947222 h 6858001"/>
              <a:gd name="connsiteX441" fmla="*/ 4823619 w 7466013"/>
              <a:gd name="connsiteY441" fmla="*/ 3932938 h 6858001"/>
              <a:gd name="connsiteX442" fmla="*/ 4795837 w 7466013"/>
              <a:gd name="connsiteY442" fmla="*/ 3919447 h 6858001"/>
              <a:gd name="connsiteX443" fmla="*/ 4764881 w 7466013"/>
              <a:gd name="connsiteY443" fmla="*/ 3910718 h 6858001"/>
              <a:gd name="connsiteX444" fmla="*/ 4736307 w 7466013"/>
              <a:gd name="connsiteY444" fmla="*/ 3902782 h 6858001"/>
              <a:gd name="connsiteX445" fmla="*/ 4705351 w 7466013"/>
              <a:gd name="connsiteY445" fmla="*/ 3897228 h 6858001"/>
              <a:gd name="connsiteX446" fmla="*/ 4675189 w 7466013"/>
              <a:gd name="connsiteY446" fmla="*/ 3894847 h 6858001"/>
              <a:gd name="connsiteX447" fmla="*/ 4644231 w 7466013"/>
              <a:gd name="connsiteY447" fmla="*/ 3893260 h 6858001"/>
              <a:gd name="connsiteX448" fmla="*/ 4614863 w 7466013"/>
              <a:gd name="connsiteY448" fmla="*/ 3894847 h 6858001"/>
              <a:gd name="connsiteX449" fmla="*/ 4585495 w 7466013"/>
              <a:gd name="connsiteY449" fmla="*/ 3897228 h 6858001"/>
              <a:gd name="connsiteX450" fmla="*/ 4556919 w 7466013"/>
              <a:gd name="connsiteY450" fmla="*/ 3902782 h 6858001"/>
              <a:gd name="connsiteX451" fmla="*/ 4529931 w 7466013"/>
              <a:gd name="connsiteY451" fmla="*/ 3910718 h 6858001"/>
              <a:gd name="connsiteX452" fmla="*/ 4503737 w 7466013"/>
              <a:gd name="connsiteY452" fmla="*/ 3919447 h 6858001"/>
              <a:gd name="connsiteX453" fmla="*/ 4478337 w 7466013"/>
              <a:gd name="connsiteY453" fmla="*/ 3931351 h 6858001"/>
              <a:gd name="connsiteX454" fmla="*/ 4452937 w 7466013"/>
              <a:gd name="connsiteY454" fmla="*/ 3946428 h 6858001"/>
              <a:gd name="connsiteX455" fmla="*/ 4429125 w 7466013"/>
              <a:gd name="connsiteY455" fmla="*/ 3962299 h 6858001"/>
              <a:gd name="connsiteX456" fmla="*/ 4418807 w 7466013"/>
              <a:gd name="connsiteY456" fmla="*/ 3971822 h 6858001"/>
              <a:gd name="connsiteX457" fmla="*/ 4407695 w 7466013"/>
              <a:gd name="connsiteY457" fmla="*/ 3980551 h 6858001"/>
              <a:gd name="connsiteX458" fmla="*/ 4398963 w 7466013"/>
              <a:gd name="connsiteY458" fmla="*/ 3991661 h 6858001"/>
              <a:gd name="connsiteX459" fmla="*/ 4389437 w 7466013"/>
              <a:gd name="connsiteY459" fmla="*/ 4003565 h 6858001"/>
              <a:gd name="connsiteX460" fmla="*/ 4379913 w 7466013"/>
              <a:gd name="connsiteY460" fmla="*/ 4015468 h 6858001"/>
              <a:gd name="connsiteX461" fmla="*/ 4373563 w 7466013"/>
              <a:gd name="connsiteY461" fmla="*/ 4028959 h 6858001"/>
              <a:gd name="connsiteX462" fmla="*/ 4366419 w 7466013"/>
              <a:gd name="connsiteY462" fmla="*/ 4043243 h 6858001"/>
              <a:gd name="connsiteX463" fmla="*/ 4360069 w 7466013"/>
              <a:gd name="connsiteY463" fmla="*/ 4057527 h 6858001"/>
              <a:gd name="connsiteX464" fmla="*/ 4354513 w 7466013"/>
              <a:gd name="connsiteY464" fmla="*/ 4073398 h 6858001"/>
              <a:gd name="connsiteX465" fmla="*/ 4349751 w 7466013"/>
              <a:gd name="connsiteY465" fmla="*/ 4090063 h 6858001"/>
              <a:gd name="connsiteX466" fmla="*/ 4345781 w 7466013"/>
              <a:gd name="connsiteY466" fmla="*/ 4106727 h 6858001"/>
              <a:gd name="connsiteX467" fmla="*/ 4342607 w 7466013"/>
              <a:gd name="connsiteY467" fmla="*/ 4125773 h 6858001"/>
              <a:gd name="connsiteX468" fmla="*/ 4340225 w 7466013"/>
              <a:gd name="connsiteY468" fmla="*/ 4144025 h 6858001"/>
              <a:gd name="connsiteX469" fmla="*/ 4337845 w 7466013"/>
              <a:gd name="connsiteY469" fmla="*/ 4163864 h 6858001"/>
              <a:gd name="connsiteX470" fmla="*/ 4336257 w 7466013"/>
              <a:gd name="connsiteY470" fmla="*/ 4205129 h 6858001"/>
              <a:gd name="connsiteX471" fmla="*/ 4336257 w 7466013"/>
              <a:gd name="connsiteY471" fmla="*/ 6177126 h 6858001"/>
              <a:gd name="connsiteX472" fmla="*/ 4337845 w 7466013"/>
              <a:gd name="connsiteY472" fmla="*/ 6218391 h 6858001"/>
              <a:gd name="connsiteX473" fmla="*/ 4340225 w 7466013"/>
              <a:gd name="connsiteY473" fmla="*/ 6238230 h 6858001"/>
              <a:gd name="connsiteX474" fmla="*/ 4342607 w 7466013"/>
              <a:gd name="connsiteY474" fmla="*/ 6257275 h 6858001"/>
              <a:gd name="connsiteX475" fmla="*/ 4345781 w 7466013"/>
              <a:gd name="connsiteY475" fmla="*/ 6275527 h 6858001"/>
              <a:gd name="connsiteX476" fmla="*/ 4349751 w 7466013"/>
              <a:gd name="connsiteY476" fmla="*/ 6292986 h 6858001"/>
              <a:gd name="connsiteX477" fmla="*/ 4354513 w 7466013"/>
              <a:gd name="connsiteY477" fmla="*/ 6308857 h 6858001"/>
              <a:gd name="connsiteX478" fmla="*/ 4360069 w 7466013"/>
              <a:gd name="connsiteY478" fmla="*/ 6324728 h 6858001"/>
              <a:gd name="connsiteX479" fmla="*/ 4366419 w 7466013"/>
              <a:gd name="connsiteY479" fmla="*/ 6339012 h 6858001"/>
              <a:gd name="connsiteX480" fmla="*/ 4373563 w 7466013"/>
              <a:gd name="connsiteY480" fmla="*/ 6354090 h 6858001"/>
              <a:gd name="connsiteX481" fmla="*/ 4379913 w 7466013"/>
              <a:gd name="connsiteY481" fmla="*/ 6365993 h 6858001"/>
              <a:gd name="connsiteX482" fmla="*/ 4389437 w 7466013"/>
              <a:gd name="connsiteY482" fmla="*/ 6379484 h 6858001"/>
              <a:gd name="connsiteX483" fmla="*/ 4398963 w 7466013"/>
              <a:gd name="connsiteY483" fmla="*/ 6389800 h 6858001"/>
              <a:gd name="connsiteX484" fmla="*/ 4407695 w 7466013"/>
              <a:gd name="connsiteY484" fmla="*/ 6400116 h 6858001"/>
              <a:gd name="connsiteX485" fmla="*/ 4418807 w 7466013"/>
              <a:gd name="connsiteY485" fmla="*/ 6411226 h 6858001"/>
              <a:gd name="connsiteX486" fmla="*/ 4429125 w 7466013"/>
              <a:gd name="connsiteY486" fmla="*/ 6419955 h 6858001"/>
              <a:gd name="connsiteX487" fmla="*/ 4452937 w 7466013"/>
              <a:gd name="connsiteY487" fmla="*/ 6436620 h 6858001"/>
              <a:gd name="connsiteX488" fmla="*/ 4478337 w 7466013"/>
              <a:gd name="connsiteY488" fmla="*/ 6450904 h 6858001"/>
              <a:gd name="connsiteX489" fmla="*/ 4503737 w 7466013"/>
              <a:gd name="connsiteY489" fmla="*/ 6462808 h 6858001"/>
              <a:gd name="connsiteX490" fmla="*/ 4529931 w 7466013"/>
              <a:gd name="connsiteY490" fmla="*/ 6472330 h 6858001"/>
              <a:gd name="connsiteX491" fmla="*/ 4556919 w 7466013"/>
              <a:gd name="connsiteY491" fmla="*/ 6480266 h 6858001"/>
              <a:gd name="connsiteX492" fmla="*/ 4585495 w 7466013"/>
              <a:gd name="connsiteY492" fmla="*/ 6485027 h 6858001"/>
              <a:gd name="connsiteX493" fmla="*/ 4614863 w 7466013"/>
              <a:gd name="connsiteY493" fmla="*/ 6488201 h 6858001"/>
              <a:gd name="connsiteX494" fmla="*/ 4644231 w 7466013"/>
              <a:gd name="connsiteY494" fmla="*/ 6488995 h 6858001"/>
              <a:gd name="connsiteX495" fmla="*/ 4672013 w 7466013"/>
              <a:gd name="connsiteY495" fmla="*/ 6488201 h 6858001"/>
              <a:gd name="connsiteX496" fmla="*/ 4701381 w 7466013"/>
              <a:gd name="connsiteY496" fmla="*/ 6485027 h 6858001"/>
              <a:gd name="connsiteX497" fmla="*/ 4732337 w 7466013"/>
              <a:gd name="connsiteY497" fmla="*/ 6480266 h 6858001"/>
              <a:gd name="connsiteX498" fmla="*/ 4760913 w 7466013"/>
              <a:gd name="connsiteY498" fmla="*/ 6472330 h 6858001"/>
              <a:gd name="connsiteX499" fmla="*/ 4791869 w 7466013"/>
              <a:gd name="connsiteY499" fmla="*/ 6461220 h 6858001"/>
              <a:gd name="connsiteX500" fmla="*/ 4819651 w 7466013"/>
              <a:gd name="connsiteY500" fmla="*/ 6449317 h 6858001"/>
              <a:gd name="connsiteX501" fmla="*/ 4845845 w 7466013"/>
              <a:gd name="connsiteY501" fmla="*/ 6435033 h 6858001"/>
              <a:gd name="connsiteX502" fmla="*/ 4871245 w 7466013"/>
              <a:gd name="connsiteY502" fmla="*/ 6417575 h 6858001"/>
              <a:gd name="connsiteX503" fmla="*/ 4884737 w 7466013"/>
              <a:gd name="connsiteY503" fmla="*/ 6408052 h 6858001"/>
              <a:gd name="connsiteX504" fmla="*/ 4895057 w 7466013"/>
              <a:gd name="connsiteY504" fmla="*/ 6397736 h 6858001"/>
              <a:gd name="connsiteX505" fmla="*/ 4906169 w 7466013"/>
              <a:gd name="connsiteY505" fmla="*/ 6387419 h 6858001"/>
              <a:gd name="connsiteX506" fmla="*/ 4916489 w 7466013"/>
              <a:gd name="connsiteY506" fmla="*/ 6375516 h 6858001"/>
              <a:gd name="connsiteX507" fmla="*/ 4927601 w 7466013"/>
              <a:gd name="connsiteY507" fmla="*/ 6362819 h 6858001"/>
              <a:gd name="connsiteX508" fmla="*/ 4935537 w 7466013"/>
              <a:gd name="connsiteY508" fmla="*/ 6350122 h 6858001"/>
              <a:gd name="connsiteX509" fmla="*/ 4944269 w 7466013"/>
              <a:gd name="connsiteY509" fmla="*/ 6336631 h 6858001"/>
              <a:gd name="connsiteX510" fmla="*/ 4952207 w 7466013"/>
              <a:gd name="connsiteY510" fmla="*/ 6322347 h 6858001"/>
              <a:gd name="connsiteX511" fmla="*/ 4959351 w 7466013"/>
              <a:gd name="connsiteY511" fmla="*/ 6307270 h 6858001"/>
              <a:gd name="connsiteX512" fmla="*/ 4965701 w 7466013"/>
              <a:gd name="connsiteY512" fmla="*/ 6291399 h 6858001"/>
              <a:gd name="connsiteX513" fmla="*/ 4971257 w 7466013"/>
              <a:gd name="connsiteY513" fmla="*/ 6273940 h 6858001"/>
              <a:gd name="connsiteX514" fmla="*/ 4975225 w 7466013"/>
              <a:gd name="connsiteY514" fmla="*/ 6257275 h 6858001"/>
              <a:gd name="connsiteX515" fmla="*/ 4977607 w 7466013"/>
              <a:gd name="connsiteY515" fmla="*/ 6238230 h 6858001"/>
              <a:gd name="connsiteX516" fmla="*/ 4979989 w 7466013"/>
              <a:gd name="connsiteY516" fmla="*/ 6218391 h 6858001"/>
              <a:gd name="connsiteX517" fmla="*/ 4981575 w 7466013"/>
              <a:gd name="connsiteY517" fmla="*/ 6198552 h 6858001"/>
              <a:gd name="connsiteX518" fmla="*/ 4983163 w 7466013"/>
              <a:gd name="connsiteY518" fmla="*/ 6177126 h 6858001"/>
              <a:gd name="connsiteX519" fmla="*/ 4983163 w 7466013"/>
              <a:gd name="connsiteY519" fmla="*/ 5597033 h 6858001"/>
              <a:gd name="connsiteX520" fmla="*/ 4981575 w 7466013"/>
              <a:gd name="connsiteY520" fmla="*/ 5577194 h 6858001"/>
              <a:gd name="connsiteX521" fmla="*/ 4977607 w 7466013"/>
              <a:gd name="connsiteY521" fmla="*/ 5559736 h 6858001"/>
              <a:gd name="connsiteX522" fmla="*/ 4972051 w 7466013"/>
              <a:gd name="connsiteY522" fmla="*/ 5543865 h 6858001"/>
              <a:gd name="connsiteX523" fmla="*/ 4965701 w 7466013"/>
              <a:gd name="connsiteY523" fmla="*/ 5529581 h 6858001"/>
              <a:gd name="connsiteX524" fmla="*/ 4955381 w 7466013"/>
              <a:gd name="connsiteY524" fmla="*/ 5516884 h 6858001"/>
              <a:gd name="connsiteX525" fmla="*/ 4943475 w 7466013"/>
              <a:gd name="connsiteY525" fmla="*/ 5506568 h 6858001"/>
              <a:gd name="connsiteX526" fmla="*/ 4929981 w 7466013"/>
              <a:gd name="connsiteY526" fmla="*/ 5498632 h 6858001"/>
              <a:gd name="connsiteX527" fmla="*/ 4912519 w 7466013"/>
              <a:gd name="connsiteY527" fmla="*/ 5492283 h 6858001"/>
              <a:gd name="connsiteX528" fmla="*/ 4898231 w 7466013"/>
              <a:gd name="connsiteY528" fmla="*/ 5488316 h 6858001"/>
              <a:gd name="connsiteX529" fmla="*/ 4884737 w 7466013"/>
              <a:gd name="connsiteY529" fmla="*/ 5484348 h 6858001"/>
              <a:gd name="connsiteX530" fmla="*/ 4871245 w 7466013"/>
              <a:gd name="connsiteY530" fmla="*/ 5477206 h 6858001"/>
              <a:gd name="connsiteX531" fmla="*/ 4859337 w 7466013"/>
              <a:gd name="connsiteY531" fmla="*/ 5470857 h 6858001"/>
              <a:gd name="connsiteX532" fmla="*/ 4849019 w 7466013"/>
              <a:gd name="connsiteY532" fmla="*/ 5462922 h 6858001"/>
              <a:gd name="connsiteX533" fmla="*/ 4837907 w 7466013"/>
              <a:gd name="connsiteY533" fmla="*/ 5453399 h 6858001"/>
              <a:gd name="connsiteX534" fmla="*/ 4829175 w 7466013"/>
              <a:gd name="connsiteY534" fmla="*/ 5443083 h 6858001"/>
              <a:gd name="connsiteX535" fmla="*/ 4819651 w 7466013"/>
              <a:gd name="connsiteY535" fmla="*/ 5431973 h 6858001"/>
              <a:gd name="connsiteX536" fmla="*/ 4811713 w 7466013"/>
              <a:gd name="connsiteY536" fmla="*/ 5419276 h 6858001"/>
              <a:gd name="connsiteX537" fmla="*/ 4806157 w 7466013"/>
              <a:gd name="connsiteY537" fmla="*/ 5403405 h 6858001"/>
              <a:gd name="connsiteX538" fmla="*/ 4799807 w 7466013"/>
              <a:gd name="connsiteY538" fmla="*/ 5385946 h 6858001"/>
              <a:gd name="connsiteX539" fmla="*/ 4795837 w 7466013"/>
              <a:gd name="connsiteY539" fmla="*/ 5366107 h 6858001"/>
              <a:gd name="connsiteX540" fmla="*/ 4791869 w 7466013"/>
              <a:gd name="connsiteY540" fmla="*/ 5343094 h 6858001"/>
              <a:gd name="connsiteX541" fmla="*/ 4788695 w 7466013"/>
              <a:gd name="connsiteY541" fmla="*/ 5319287 h 6858001"/>
              <a:gd name="connsiteX542" fmla="*/ 4787901 w 7466013"/>
              <a:gd name="connsiteY542" fmla="*/ 5291513 h 6858001"/>
              <a:gd name="connsiteX543" fmla="*/ 4787901 w 7466013"/>
              <a:gd name="connsiteY543" fmla="*/ 5262151 h 6858001"/>
              <a:gd name="connsiteX544" fmla="*/ 4787901 w 7466013"/>
              <a:gd name="connsiteY544" fmla="*/ 5158988 h 6858001"/>
              <a:gd name="connsiteX545" fmla="*/ 5303045 w 7466013"/>
              <a:gd name="connsiteY545" fmla="*/ 5158988 h 6858001"/>
              <a:gd name="connsiteX546" fmla="*/ 5317331 w 7466013"/>
              <a:gd name="connsiteY546" fmla="*/ 5159782 h 6858001"/>
              <a:gd name="connsiteX547" fmla="*/ 5334001 w 7466013"/>
              <a:gd name="connsiteY547" fmla="*/ 5163750 h 6858001"/>
              <a:gd name="connsiteX548" fmla="*/ 5350669 w 7466013"/>
              <a:gd name="connsiteY548" fmla="*/ 5169304 h 6858001"/>
              <a:gd name="connsiteX549" fmla="*/ 5370513 w 7466013"/>
              <a:gd name="connsiteY549" fmla="*/ 5178827 h 6858001"/>
              <a:gd name="connsiteX550" fmla="*/ 5380037 w 7466013"/>
              <a:gd name="connsiteY550" fmla="*/ 5183589 h 6858001"/>
              <a:gd name="connsiteX551" fmla="*/ 5387975 w 7466013"/>
              <a:gd name="connsiteY551" fmla="*/ 5190731 h 6858001"/>
              <a:gd name="connsiteX552" fmla="*/ 5395913 w 7466013"/>
              <a:gd name="connsiteY552" fmla="*/ 5198666 h 6858001"/>
              <a:gd name="connsiteX553" fmla="*/ 5401469 w 7466013"/>
              <a:gd name="connsiteY553" fmla="*/ 5208982 h 6858001"/>
              <a:gd name="connsiteX554" fmla="*/ 5405437 w 7466013"/>
              <a:gd name="connsiteY554" fmla="*/ 5220092 h 6858001"/>
              <a:gd name="connsiteX555" fmla="*/ 5409407 w 7466013"/>
              <a:gd name="connsiteY555" fmla="*/ 5232789 h 6858001"/>
              <a:gd name="connsiteX556" fmla="*/ 5410995 w 7466013"/>
              <a:gd name="connsiteY556" fmla="*/ 5247867 h 6858001"/>
              <a:gd name="connsiteX557" fmla="*/ 5411789 w 7466013"/>
              <a:gd name="connsiteY557" fmla="*/ 5262151 h 6858001"/>
              <a:gd name="connsiteX558" fmla="*/ 5411789 w 7466013"/>
              <a:gd name="connsiteY558" fmla="*/ 6797690 h 6858001"/>
              <a:gd name="connsiteX559" fmla="*/ 5410995 w 7466013"/>
              <a:gd name="connsiteY559" fmla="*/ 6806419 h 6858001"/>
              <a:gd name="connsiteX560" fmla="*/ 5407819 w 7466013"/>
              <a:gd name="connsiteY560" fmla="*/ 6815942 h 6858001"/>
              <a:gd name="connsiteX561" fmla="*/ 5403851 w 7466013"/>
              <a:gd name="connsiteY561" fmla="*/ 6823877 h 6858001"/>
              <a:gd name="connsiteX562" fmla="*/ 5399089 w 7466013"/>
              <a:gd name="connsiteY562" fmla="*/ 6829432 h 6858001"/>
              <a:gd name="connsiteX563" fmla="*/ 5391151 w 7466013"/>
              <a:gd name="connsiteY563" fmla="*/ 6834987 h 6858001"/>
              <a:gd name="connsiteX564" fmla="*/ 5382419 w 7466013"/>
              <a:gd name="connsiteY564" fmla="*/ 6837368 h 6858001"/>
              <a:gd name="connsiteX565" fmla="*/ 5372101 w 7466013"/>
              <a:gd name="connsiteY565" fmla="*/ 6839749 h 6858001"/>
              <a:gd name="connsiteX566" fmla="*/ 5360195 w 7466013"/>
              <a:gd name="connsiteY566" fmla="*/ 6839749 h 6858001"/>
              <a:gd name="connsiteX567" fmla="*/ 5320507 w 7466013"/>
              <a:gd name="connsiteY567" fmla="*/ 6839749 h 6858001"/>
              <a:gd name="connsiteX568" fmla="*/ 5310981 w 7466013"/>
              <a:gd name="connsiteY568" fmla="*/ 6839749 h 6858001"/>
              <a:gd name="connsiteX569" fmla="*/ 5301457 w 7466013"/>
              <a:gd name="connsiteY569" fmla="*/ 6837368 h 6858001"/>
              <a:gd name="connsiteX570" fmla="*/ 5293519 w 7466013"/>
              <a:gd name="connsiteY570" fmla="*/ 6834987 h 6858001"/>
              <a:gd name="connsiteX571" fmla="*/ 5288757 w 7466013"/>
              <a:gd name="connsiteY571" fmla="*/ 6829432 h 6858001"/>
              <a:gd name="connsiteX572" fmla="*/ 5279231 w 7466013"/>
              <a:gd name="connsiteY572" fmla="*/ 6818322 h 6858001"/>
              <a:gd name="connsiteX573" fmla="*/ 5272881 w 7466013"/>
              <a:gd name="connsiteY573" fmla="*/ 6809593 h 6858001"/>
              <a:gd name="connsiteX574" fmla="*/ 5261769 w 7466013"/>
              <a:gd name="connsiteY574" fmla="*/ 6792135 h 6858001"/>
              <a:gd name="connsiteX575" fmla="*/ 5251451 w 7466013"/>
              <a:gd name="connsiteY575" fmla="*/ 6777851 h 6858001"/>
              <a:gd name="connsiteX576" fmla="*/ 5240337 w 7466013"/>
              <a:gd name="connsiteY576" fmla="*/ 6764360 h 6858001"/>
              <a:gd name="connsiteX577" fmla="*/ 5230019 w 7466013"/>
              <a:gd name="connsiteY577" fmla="*/ 6753251 h 6858001"/>
              <a:gd name="connsiteX578" fmla="*/ 5220495 w 7466013"/>
              <a:gd name="connsiteY578" fmla="*/ 6745315 h 6858001"/>
              <a:gd name="connsiteX579" fmla="*/ 5210175 w 7466013"/>
              <a:gd name="connsiteY579" fmla="*/ 6740554 h 6858001"/>
              <a:gd name="connsiteX580" fmla="*/ 5200651 w 7466013"/>
              <a:gd name="connsiteY580" fmla="*/ 6736586 h 6858001"/>
              <a:gd name="connsiteX581" fmla="*/ 5190331 w 7466013"/>
              <a:gd name="connsiteY581" fmla="*/ 6733412 h 6858001"/>
              <a:gd name="connsiteX582" fmla="*/ 5171281 w 7466013"/>
              <a:gd name="connsiteY582" fmla="*/ 6734999 h 6858001"/>
              <a:gd name="connsiteX583" fmla="*/ 5153025 w 7466013"/>
              <a:gd name="connsiteY583" fmla="*/ 6737379 h 6858001"/>
              <a:gd name="connsiteX584" fmla="*/ 5134769 w 7466013"/>
              <a:gd name="connsiteY584" fmla="*/ 6744521 h 6858001"/>
              <a:gd name="connsiteX585" fmla="*/ 5117307 w 7466013"/>
              <a:gd name="connsiteY585" fmla="*/ 6753251 h 6858001"/>
              <a:gd name="connsiteX586" fmla="*/ 5094289 w 7466013"/>
              <a:gd name="connsiteY586" fmla="*/ 6765948 h 6858001"/>
              <a:gd name="connsiteX587" fmla="*/ 5068095 w 7466013"/>
              <a:gd name="connsiteY587" fmla="*/ 6777851 h 6858001"/>
              <a:gd name="connsiteX588" fmla="*/ 5041107 w 7466013"/>
              <a:gd name="connsiteY588" fmla="*/ 6788167 h 6858001"/>
              <a:gd name="connsiteX589" fmla="*/ 5010945 w 7466013"/>
              <a:gd name="connsiteY589" fmla="*/ 6797690 h 6858001"/>
              <a:gd name="connsiteX590" fmla="*/ 4979195 w 7466013"/>
              <a:gd name="connsiteY590" fmla="*/ 6805626 h 6858001"/>
              <a:gd name="connsiteX591" fmla="*/ 4945857 w 7466013"/>
              <a:gd name="connsiteY591" fmla="*/ 6813561 h 6858001"/>
              <a:gd name="connsiteX592" fmla="*/ 4876801 w 7466013"/>
              <a:gd name="connsiteY592" fmla="*/ 6827845 h 6858001"/>
              <a:gd name="connsiteX593" fmla="*/ 4841081 w 7466013"/>
              <a:gd name="connsiteY593" fmla="*/ 6833400 h 6858001"/>
              <a:gd name="connsiteX594" fmla="*/ 4805363 w 7466013"/>
              <a:gd name="connsiteY594" fmla="*/ 6838955 h 6858001"/>
              <a:gd name="connsiteX595" fmla="*/ 4733131 w 7466013"/>
              <a:gd name="connsiteY595" fmla="*/ 6846891 h 6858001"/>
              <a:gd name="connsiteX596" fmla="*/ 4663281 w 7466013"/>
              <a:gd name="connsiteY596" fmla="*/ 6851652 h 6858001"/>
              <a:gd name="connsiteX597" fmla="*/ 4629945 w 7466013"/>
              <a:gd name="connsiteY597" fmla="*/ 6853239 h 6858001"/>
              <a:gd name="connsiteX598" fmla="*/ 4596607 w 7466013"/>
              <a:gd name="connsiteY598" fmla="*/ 6853239 h 6858001"/>
              <a:gd name="connsiteX599" fmla="*/ 4559301 w 7466013"/>
              <a:gd name="connsiteY599" fmla="*/ 6853239 h 6858001"/>
              <a:gd name="connsiteX600" fmla="*/ 4521995 w 7466013"/>
              <a:gd name="connsiteY600" fmla="*/ 6850858 h 6858001"/>
              <a:gd name="connsiteX601" fmla="*/ 4484689 w 7466013"/>
              <a:gd name="connsiteY601" fmla="*/ 6847684 h 6858001"/>
              <a:gd name="connsiteX602" fmla="*/ 4450557 w 7466013"/>
              <a:gd name="connsiteY602" fmla="*/ 6843716 h 6858001"/>
              <a:gd name="connsiteX603" fmla="*/ 4415631 w 7466013"/>
              <a:gd name="connsiteY603" fmla="*/ 6837368 h 6858001"/>
              <a:gd name="connsiteX604" fmla="*/ 4382295 w 7466013"/>
              <a:gd name="connsiteY604" fmla="*/ 6831019 h 6858001"/>
              <a:gd name="connsiteX605" fmla="*/ 4349751 w 7466013"/>
              <a:gd name="connsiteY605" fmla="*/ 6822290 h 6858001"/>
              <a:gd name="connsiteX606" fmla="*/ 4317207 w 7466013"/>
              <a:gd name="connsiteY606" fmla="*/ 6813561 h 6858001"/>
              <a:gd name="connsiteX607" fmla="*/ 4287045 w 7466013"/>
              <a:gd name="connsiteY607" fmla="*/ 6802451 h 6858001"/>
              <a:gd name="connsiteX608" fmla="*/ 4257675 w 7466013"/>
              <a:gd name="connsiteY608" fmla="*/ 6790548 h 6858001"/>
              <a:gd name="connsiteX609" fmla="*/ 4228307 w 7466013"/>
              <a:gd name="connsiteY609" fmla="*/ 6777851 h 6858001"/>
              <a:gd name="connsiteX610" fmla="*/ 4200525 w 7466013"/>
              <a:gd name="connsiteY610" fmla="*/ 6762773 h 6858001"/>
              <a:gd name="connsiteX611" fmla="*/ 4174331 w 7466013"/>
              <a:gd name="connsiteY611" fmla="*/ 6746902 h 6858001"/>
              <a:gd name="connsiteX612" fmla="*/ 4147345 w 7466013"/>
              <a:gd name="connsiteY612" fmla="*/ 6731031 h 6858001"/>
              <a:gd name="connsiteX613" fmla="*/ 4121945 w 7466013"/>
              <a:gd name="connsiteY613" fmla="*/ 6712779 h 6858001"/>
              <a:gd name="connsiteX614" fmla="*/ 4098131 w 7466013"/>
              <a:gd name="connsiteY614" fmla="*/ 6692146 h 6858001"/>
              <a:gd name="connsiteX615" fmla="*/ 4074319 w 7466013"/>
              <a:gd name="connsiteY615" fmla="*/ 6672307 h 6858001"/>
              <a:gd name="connsiteX616" fmla="*/ 4052889 w 7466013"/>
              <a:gd name="connsiteY616" fmla="*/ 6650088 h 6858001"/>
              <a:gd name="connsiteX617" fmla="*/ 4033045 w 7466013"/>
              <a:gd name="connsiteY617" fmla="*/ 6627074 h 6858001"/>
              <a:gd name="connsiteX618" fmla="*/ 4014789 w 7466013"/>
              <a:gd name="connsiteY618" fmla="*/ 6602474 h 6858001"/>
              <a:gd name="connsiteX619" fmla="*/ 3997325 w 7466013"/>
              <a:gd name="connsiteY619" fmla="*/ 6575493 h 6858001"/>
              <a:gd name="connsiteX620" fmla="*/ 3981451 w 7466013"/>
              <a:gd name="connsiteY620" fmla="*/ 6547718 h 6858001"/>
              <a:gd name="connsiteX621" fmla="*/ 3967957 w 7466013"/>
              <a:gd name="connsiteY621" fmla="*/ 6519944 h 6858001"/>
              <a:gd name="connsiteX622" fmla="*/ 3955257 w 7466013"/>
              <a:gd name="connsiteY622" fmla="*/ 6488995 h 6858001"/>
              <a:gd name="connsiteX623" fmla="*/ 3944145 w 7466013"/>
              <a:gd name="connsiteY623" fmla="*/ 6457253 h 6858001"/>
              <a:gd name="connsiteX624" fmla="*/ 3933825 w 7466013"/>
              <a:gd name="connsiteY624" fmla="*/ 6423923 h 6858001"/>
              <a:gd name="connsiteX625" fmla="*/ 3925889 w 7466013"/>
              <a:gd name="connsiteY625" fmla="*/ 6391387 h 6858001"/>
              <a:gd name="connsiteX626" fmla="*/ 3918745 w 7466013"/>
              <a:gd name="connsiteY626" fmla="*/ 6354883 h 6858001"/>
              <a:gd name="connsiteX627" fmla="*/ 3913981 w 7466013"/>
              <a:gd name="connsiteY627" fmla="*/ 6318380 h 6858001"/>
              <a:gd name="connsiteX628" fmla="*/ 3910013 w 7466013"/>
              <a:gd name="connsiteY628" fmla="*/ 6279495 h 6858001"/>
              <a:gd name="connsiteX629" fmla="*/ 3908425 w 7466013"/>
              <a:gd name="connsiteY629" fmla="*/ 6239817 h 6858001"/>
              <a:gd name="connsiteX630" fmla="*/ 3906837 w 7466013"/>
              <a:gd name="connsiteY630" fmla="*/ 6198552 h 6858001"/>
              <a:gd name="connsiteX631" fmla="*/ 3906837 w 7466013"/>
              <a:gd name="connsiteY631" fmla="*/ 4187671 h 6858001"/>
              <a:gd name="connsiteX632" fmla="*/ 3908425 w 7466013"/>
              <a:gd name="connsiteY632" fmla="*/ 4146405 h 6858001"/>
              <a:gd name="connsiteX633" fmla="*/ 3910807 w 7466013"/>
              <a:gd name="connsiteY633" fmla="*/ 4108315 h 6858001"/>
              <a:gd name="connsiteX634" fmla="*/ 3914775 w 7466013"/>
              <a:gd name="connsiteY634" fmla="*/ 4069430 h 6858001"/>
              <a:gd name="connsiteX635" fmla="*/ 3920331 w 7466013"/>
              <a:gd name="connsiteY635" fmla="*/ 4033720 h 6858001"/>
              <a:gd name="connsiteX636" fmla="*/ 3928269 w 7466013"/>
              <a:gd name="connsiteY636" fmla="*/ 3998010 h 6858001"/>
              <a:gd name="connsiteX637" fmla="*/ 3937795 w 7466013"/>
              <a:gd name="connsiteY637" fmla="*/ 3963887 h 6858001"/>
              <a:gd name="connsiteX638" fmla="*/ 3948113 w 7466013"/>
              <a:gd name="connsiteY638" fmla="*/ 3931351 h 6858001"/>
              <a:gd name="connsiteX639" fmla="*/ 3961607 w 7466013"/>
              <a:gd name="connsiteY639" fmla="*/ 3899608 h 6858001"/>
              <a:gd name="connsiteX640" fmla="*/ 3975895 w 7466013"/>
              <a:gd name="connsiteY640" fmla="*/ 3869453 h 6858001"/>
              <a:gd name="connsiteX641" fmla="*/ 3990975 w 7466013"/>
              <a:gd name="connsiteY641" fmla="*/ 3840091 h 6858001"/>
              <a:gd name="connsiteX642" fmla="*/ 4008437 w 7466013"/>
              <a:gd name="connsiteY642" fmla="*/ 3813110 h 6858001"/>
              <a:gd name="connsiteX643" fmla="*/ 4026695 w 7466013"/>
              <a:gd name="connsiteY643" fmla="*/ 3786923 h 6858001"/>
              <a:gd name="connsiteX644" fmla="*/ 4046537 w 7466013"/>
              <a:gd name="connsiteY644" fmla="*/ 3761529 h 6858001"/>
              <a:gd name="connsiteX645" fmla="*/ 4067969 w 7466013"/>
              <a:gd name="connsiteY645" fmla="*/ 3739309 h 6858001"/>
              <a:gd name="connsiteX646" fmla="*/ 4089401 w 7466013"/>
              <a:gd name="connsiteY646" fmla="*/ 3716296 h 6858001"/>
              <a:gd name="connsiteX647" fmla="*/ 4113213 w 7466013"/>
              <a:gd name="connsiteY647" fmla="*/ 3695663 h 6858001"/>
              <a:gd name="connsiteX648" fmla="*/ 4138613 w 7466013"/>
              <a:gd name="connsiteY648" fmla="*/ 3676618 h 6858001"/>
              <a:gd name="connsiteX649" fmla="*/ 4164807 w 7466013"/>
              <a:gd name="connsiteY649" fmla="*/ 3658366 h 6858001"/>
              <a:gd name="connsiteX650" fmla="*/ 4191001 w 7466013"/>
              <a:gd name="connsiteY650" fmla="*/ 3640908 h 6858001"/>
              <a:gd name="connsiteX651" fmla="*/ 4220369 w 7466013"/>
              <a:gd name="connsiteY651" fmla="*/ 3626623 h 6858001"/>
              <a:gd name="connsiteX652" fmla="*/ 4251325 w 7466013"/>
              <a:gd name="connsiteY652" fmla="*/ 3611546 h 6858001"/>
              <a:gd name="connsiteX653" fmla="*/ 4281489 w 7466013"/>
              <a:gd name="connsiteY653" fmla="*/ 3598055 h 6858001"/>
              <a:gd name="connsiteX654" fmla="*/ 4313237 w 7466013"/>
              <a:gd name="connsiteY654" fmla="*/ 3586152 h 6858001"/>
              <a:gd name="connsiteX655" fmla="*/ 4348163 w 7466013"/>
              <a:gd name="connsiteY655" fmla="*/ 3577423 h 6858001"/>
              <a:gd name="connsiteX656" fmla="*/ 4381501 w 7466013"/>
              <a:gd name="connsiteY656" fmla="*/ 3567900 h 6858001"/>
              <a:gd name="connsiteX657" fmla="*/ 4417219 w 7466013"/>
              <a:gd name="connsiteY657" fmla="*/ 3559964 h 6858001"/>
              <a:gd name="connsiteX658" fmla="*/ 4452937 w 7466013"/>
              <a:gd name="connsiteY658" fmla="*/ 3552822 h 6858001"/>
              <a:gd name="connsiteX659" fmla="*/ 4490245 w 7466013"/>
              <a:gd name="connsiteY659" fmla="*/ 3548061 h 6858001"/>
              <a:gd name="connsiteX660" fmla="*/ 4527551 w 7466013"/>
              <a:gd name="connsiteY660" fmla="*/ 3542506 h 6858001"/>
              <a:gd name="connsiteX661" fmla="*/ 4565651 w 7466013"/>
              <a:gd name="connsiteY661" fmla="*/ 3540125 h 6858001"/>
              <a:gd name="connsiteX662" fmla="*/ 4604545 w 7466013"/>
              <a:gd name="connsiteY662" fmla="*/ 3538538 h 6858001"/>
              <a:gd name="connsiteX663" fmla="*/ 2749949 w 7466013"/>
              <a:gd name="connsiteY663" fmla="*/ 2527301 h 6858001"/>
              <a:gd name="connsiteX664" fmla="*/ 2789657 w 7466013"/>
              <a:gd name="connsiteY664" fmla="*/ 2528094 h 6858001"/>
              <a:gd name="connsiteX665" fmla="*/ 2828571 w 7466013"/>
              <a:gd name="connsiteY665" fmla="*/ 2529682 h 6858001"/>
              <a:gd name="connsiteX666" fmla="*/ 2866691 w 7466013"/>
              <a:gd name="connsiteY666" fmla="*/ 2532064 h 6858001"/>
              <a:gd name="connsiteX667" fmla="*/ 2904017 w 7466013"/>
              <a:gd name="connsiteY667" fmla="*/ 2536033 h 6858001"/>
              <a:gd name="connsiteX668" fmla="*/ 2941343 w 7466013"/>
              <a:gd name="connsiteY668" fmla="*/ 2543179 h 6858001"/>
              <a:gd name="connsiteX669" fmla="*/ 2978668 w 7466013"/>
              <a:gd name="connsiteY669" fmla="*/ 2549530 h 6858001"/>
              <a:gd name="connsiteX670" fmla="*/ 3014406 w 7466013"/>
              <a:gd name="connsiteY670" fmla="*/ 2557469 h 6858001"/>
              <a:gd name="connsiteX671" fmla="*/ 3048555 w 7466013"/>
              <a:gd name="connsiteY671" fmla="*/ 2565408 h 6858001"/>
              <a:gd name="connsiteX672" fmla="*/ 3083498 w 7466013"/>
              <a:gd name="connsiteY672" fmla="*/ 2575728 h 6858001"/>
              <a:gd name="connsiteX673" fmla="*/ 3115265 w 7466013"/>
              <a:gd name="connsiteY673" fmla="*/ 2588430 h 6858001"/>
              <a:gd name="connsiteX674" fmla="*/ 3147031 w 7466013"/>
              <a:gd name="connsiteY674" fmla="*/ 2601133 h 6858001"/>
              <a:gd name="connsiteX675" fmla="*/ 3178003 w 7466013"/>
              <a:gd name="connsiteY675" fmla="*/ 2616217 h 6858001"/>
              <a:gd name="connsiteX676" fmla="*/ 3208181 w 7466013"/>
              <a:gd name="connsiteY676" fmla="*/ 2630507 h 6858001"/>
              <a:gd name="connsiteX677" fmla="*/ 3235977 w 7466013"/>
              <a:gd name="connsiteY677" fmla="*/ 2647973 h 6858001"/>
              <a:gd name="connsiteX678" fmla="*/ 3262979 w 7466013"/>
              <a:gd name="connsiteY678" fmla="*/ 2666232 h 6858001"/>
              <a:gd name="connsiteX679" fmla="*/ 3289187 w 7466013"/>
              <a:gd name="connsiteY679" fmla="*/ 2685285 h 6858001"/>
              <a:gd name="connsiteX680" fmla="*/ 3314599 w 7466013"/>
              <a:gd name="connsiteY680" fmla="*/ 2705927 h 6858001"/>
              <a:gd name="connsiteX681" fmla="*/ 3336837 w 7466013"/>
              <a:gd name="connsiteY681" fmla="*/ 2728950 h 6858001"/>
              <a:gd name="connsiteX682" fmla="*/ 3359867 w 7466013"/>
              <a:gd name="connsiteY682" fmla="*/ 2751179 h 6858001"/>
              <a:gd name="connsiteX683" fmla="*/ 3381309 w 7466013"/>
              <a:gd name="connsiteY683" fmla="*/ 2776584 h 6858001"/>
              <a:gd name="connsiteX684" fmla="*/ 3399575 w 7466013"/>
              <a:gd name="connsiteY684" fmla="*/ 2803576 h 6858001"/>
              <a:gd name="connsiteX685" fmla="*/ 3418635 w 7466013"/>
              <a:gd name="connsiteY685" fmla="*/ 2829774 h 6858001"/>
              <a:gd name="connsiteX686" fmla="*/ 3434519 w 7466013"/>
              <a:gd name="connsiteY686" fmla="*/ 2859149 h 6858001"/>
              <a:gd name="connsiteX687" fmla="*/ 3450401 w 7466013"/>
              <a:gd name="connsiteY687" fmla="*/ 2889317 h 6858001"/>
              <a:gd name="connsiteX688" fmla="*/ 3463109 w 7466013"/>
              <a:gd name="connsiteY688" fmla="*/ 2920279 h 6858001"/>
              <a:gd name="connsiteX689" fmla="*/ 3475815 w 7466013"/>
              <a:gd name="connsiteY689" fmla="*/ 2953623 h 6858001"/>
              <a:gd name="connsiteX690" fmla="*/ 3486139 w 7466013"/>
              <a:gd name="connsiteY690" fmla="*/ 2987760 h 6858001"/>
              <a:gd name="connsiteX691" fmla="*/ 3494081 w 7466013"/>
              <a:gd name="connsiteY691" fmla="*/ 3022691 h 6858001"/>
              <a:gd name="connsiteX692" fmla="*/ 3500435 w 7466013"/>
              <a:gd name="connsiteY692" fmla="*/ 3060005 h 6858001"/>
              <a:gd name="connsiteX693" fmla="*/ 3504405 w 7466013"/>
              <a:gd name="connsiteY693" fmla="*/ 3098111 h 6858001"/>
              <a:gd name="connsiteX694" fmla="*/ 3507581 w 7466013"/>
              <a:gd name="connsiteY694" fmla="*/ 3137013 h 6858001"/>
              <a:gd name="connsiteX695" fmla="*/ 3508377 w 7466013"/>
              <a:gd name="connsiteY695" fmla="*/ 3178295 h 6858001"/>
              <a:gd name="connsiteX696" fmla="*/ 3508377 w 7466013"/>
              <a:gd name="connsiteY696" fmla="*/ 6204625 h 6858001"/>
              <a:gd name="connsiteX697" fmla="*/ 3507581 w 7466013"/>
              <a:gd name="connsiteY697" fmla="*/ 6244320 h 6858001"/>
              <a:gd name="connsiteX698" fmla="*/ 3504405 w 7466013"/>
              <a:gd name="connsiteY698" fmla="*/ 6284015 h 6858001"/>
              <a:gd name="connsiteX699" fmla="*/ 3500435 w 7466013"/>
              <a:gd name="connsiteY699" fmla="*/ 6321328 h 6858001"/>
              <a:gd name="connsiteX700" fmla="*/ 3494081 w 7466013"/>
              <a:gd name="connsiteY700" fmla="*/ 6358641 h 6858001"/>
              <a:gd name="connsiteX701" fmla="*/ 3486139 w 7466013"/>
              <a:gd name="connsiteY701" fmla="*/ 6392778 h 6858001"/>
              <a:gd name="connsiteX702" fmla="*/ 3475815 w 7466013"/>
              <a:gd name="connsiteY702" fmla="*/ 6427710 h 6858001"/>
              <a:gd name="connsiteX703" fmla="*/ 3463109 w 7466013"/>
              <a:gd name="connsiteY703" fmla="*/ 6461053 h 6858001"/>
              <a:gd name="connsiteX704" fmla="*/ 3450401 w 7466013"/>
              <a:gd name="connsiteY704" fmla="*/ 6492809 h 6858001"/>
              <a:gd name="connsiteX705" fmla="*/ 3434519 w 7466013"/>
              <a:gd name="connsiteY705" fmla="*/ 6522183 h 6858001"/>
              <a:gd name="connsiteX706" fmla="*/ 3418635 w 7466013"/>
              <a:gd name="connsiteY706" fmla="*/ 6550763 h 6858001"/>
              <a:gd name="connsiteX707" fmla="*/ 3399575 w 7466013"/>
              <a:gd name="connsiteY707" fmla="*/ 6579344 h 6858001"/>
              <a:gd name="connsiteX708" fmla="*/ 3381309 w 7466013"/>
              <a:gd name="connsiteY708" fmla="*/ 6605542 h 6858001"/>
              <a:gd name="connsiteX709" fmla="*/ 3359867 w 7466013"/>
              <a:gd name="connsiteY709" fmla="*/ 6630947 h 6858001"/>
              <a:gd name="connsiteX710" fmla="*/ 3336837 w 7466013"/>
              <a:gd name="connsiteY710" fmla="*/ 6654764 h 6858001"/>
              <a:gd name="connsiteX711" fmla="*/ 3314599 w 7466013"/>
              <a:gd name="connsiteY711" fmla="*/ 6676993 h 6858001"/>
              <a:gd name="connsiteX712" fmla="*/ 3289187 w 7466013"/>
              <a:gd name="connsiteY712" fmla="*/ 6698428 h 6858001"/>
              <a:gd name="connsiteX713" fmla="*/ 3262979 w 7466013"/>
              <a:gd name="connsiteY713" fmla="*/ 6718275 h 6858001"/>
              <a:gd name="connsiteX714" fmla="*/ 3235977 w 7466013"/>
              <a:gd name="connsiteY714" fmla="*/ 6737329 h 6858001"/>
              <a:gd name="connsiteX715" fmla="*/ 3208181 w 7466013"/>
              <a:gd name="connsiteY715" fmla="*/ 6754001 h 6858001"/>
              <a:gd name="connsiteX716" fmla="*/ 3178003 w 7466013"/>
              <a:gd name="connsiteY716" fmla="*/ 6769085 h 6858001"/>
              <a:gd name="connsiteX717" fmla="*/ 3147031 w 7466013"/>
              <a:gd name="connsiteY717" fmla="*/ 6783375 h 6858001"/>
              <a:gd name="connsiteX718" fmla="*/ 3115265 w 7466013"/>
              <a:gd name="connsiteY718" fmla="*/ 6796871 h 6858001"/>
              <a:gd name="connsiteX719" fmla="*/ 3083498 w 7466013"/>
              <a:gd name="connsiteY719" fmla="*/ 6808780 h 6858001"/>
              <a:gd name="connsiteX720" fmla="*/ 3048555 w 7466013"/>
              <a:gd name="connsiteY720" fmla="*/ 6819100 h 6858001"/>
              <a:gd name="connsiteX721" fmla="*/ 3014406 w 7466013"/>
              <a:gd name="connsiteY721" fmla="*/ 6828627 h 6858001"/>
              <a:gd name="connsiteX722" fmla="*/ 2978668 w 7466013"/>
              <a:gd name="connsiteY722" fmla="*/ 6836566 h 6858001"/>
              <a:gd name="connsiteX723" fmla="*/ 2941343 w 7466013"/>
              <a:gd name="connsiteY723" fmla="*/ 6843711 h 6858001"/>
              <a:gd name="connsiteX724" fmla="*/ 2904017 w 7466013"/>
              <a:gd name="connsiteY724" fmla="*/ 6848475 h 6858001"/>
              <a:gd name="connsiteX725" fmla="*/ 2866691 w 7466013"/>
              <a:gd name="connsiteY725" fmla="*/ 6852444 h 6858001"/>
              <a:gd name="connsiteX726" fmla="*/ 2828571 w 7466013"/>
              <a:gd name="connsiteY726" fmla="*/ 6856413 h 6858001"/>
              <a:gd name="connsiteX727" fmla="*/ 2789657 w 7466013"/>
              <a:gd name="connsiteY727" fmla="*/ 6858001 h 6858001"/>
              <a:gd name="connsiteX728" fmla="*/ 2749949 w 7466013"/>
              <a:gd name="connsiteY728" fmla="*/ 6858001 h 6858001"/>
              <a:gd name="connsiteX729" fmla="*/ 2710241 w 7466013"/>
              <a:gd name="connsiteY729" fmla="*/ 6858001 h 6858001"/>
              <a:gd name="connsiteX730" fmla="*/ 2669739 w 7466013"/>
              <a:gd name="connsiteY730" fmla="*/ 6856413 h 6858001"/>
              <a:gd name="connsiteX731" fmla="*/ 2631619 w 7466013"/>
              <a:gd name="connsiteY731" fmla="*/ 6852444 h 6858001"/>
              <a:gd name="connsiteX732" fmla="*/ 2594293 w 7466013"/>
              <a:gd name="connsiteY732" fmla="*/ 6848475 h 6858001"/>
              <a:gd name="connsiteX733" fmla="*/ 2556967 w 7466013"/>
              <a:gd name="connsiteY733" fmla="*/ 6843711 h 6858001"/>
              <a:gd name="connsiteX734" fmla="*/ 2521230 w 7466013"/>
              <a:gd name="connsiteY734" fmla="*/ 6836566 h 6858001"/>
              <a:gd name="connsiteX735" fmla="*/ 2485492 w 7466013"/>
              <a:gd name="connsiteY735" fmla="*/ 6828627 h 6858001"/>
              <a:gd name="connsiteX736" fmla="*/ 2450549 w 7466013"/>
              <a:gd name="connsiteY736" fmla="*/ 6819100 h 6858001"/>
              <a:gd name="connsiteX737" fmla="*/ 2416400 w 7466013"/>
              <a:gd name="connsiteY737" fmla="*/ 6808780 h 6858001"/>
              <a:gd name="connsiteX738" fmla="*/ 2383045 w 7466013"/>
              <a:gd name="connsiteY738" fmla="*/ 6796871 h 6858001"/>
              <a:gd name="connsiteX739" fmla="*/ 2351279 w 7466013"/>
              <a:gd name="connsiteY739" fmla="*/ 6783375 h 6858001"/>
              <a:gd name="connsiteX740" fmla="*/ 2320306 w 7466013"/>
              <a:gd name="connsiteY740" fmla="*/ 6769085 h 6858001"/>
              <a:gd name="connsiteX741" fmla="*/ 2290128 w 7466013"/>
              <a:gd name="connsiteY741" fmla="*/ 6754001 h 6858001"/>
              <a:gd name="connsiteX742" fmla="*/ 2262332 w 7466013"/>
              <a:gd name="connsiteY742" fmla="*/ 6737329 h 6858001"/>
              <a:gd name="connsiteX743" fmla="*/ 2234536 w 7466013"/>
              <a:gd name="connsiteY743" fmla="*/ 6718275 h 6858001"/>
              <a:gd name="connsiteX744" fmla="*/ 2207535 w 7466013"/>
              <a:gd name="connsiteY744" fmla="*/ 6698428 h 6858001"/>
              <a:gd name="connsiteX745" fmla="*/ 2182122 w 7466013"/>
              <a:gd name="connsiteY745" fmla="*/ 6676993 h 6858001"/>
              <a:gd name="connsiteX746" fmla="*/ 2158297 w 7466013"/>
              <a:gd name="connsiteY746" fmla="*/ 6654764 h 6858001"/>
              <a:gd name="connsiteX747" fmla="*/ 2136060 w 7466013"/>
              <a:gd name="connsiteY747" fmla="*/ 6630947 h 6858001"/>
              <a:gd name="connsiteX748" fmla="*/ 2114618 w 7466013"/>
              <a:gd name="connsiteY748" fmla="*/ 6605542 h 6858001"/>
              <a:gd name="connsiteX749" fmla="*/ 2094764 w 7466013"/>
              <a:gd name="connsiteY749" fmla="*/ 6579344 h 6858001"/>
              <a:gd name="connsiteX750" fmla="*/ 2077292 w 7466013"/>
              <a:gd name="connsiteY750" fmla="*/ 6550763 h 6858001"/>
              <a:gd name="connsiteX751" fmla="*/ 2059820 w 7466013"/>
              <a:gd name="connsiteY751" fmla="*/ 6522183 h 6858001"/>
              <a:gd name="connsiteX752" fmla="*/ 2043937 w 7466013"/>
              <a:gd name="connsiteY752" fmla="*/ 6492809 h 6858001"/>
              <a:gd name="connsiteX753" fmla="*/ 2031230 w 7466013"/>
              <a:gd name="connsiteY753" fmla="*/ 6461053 h 6858001"/>
              <a:gd name="connsiteX754" fmla="*/ 2019318 w 7466013"/>
              <a:gd name="connsiteY754" fmla="*/ 6427710 h 6858001"/>
              <a:gd name="connsiteX755" fmla="*/ 2009788 w 7466013"/>
              <a:gd name="connsiteY755" fmla="*/ 6392778 h 6858001"/>
              <a:gd name="connsiteX756" fmla="*/ 2000258 w 7466013"/>
              <a:gd name="connsiteY756" fmla="*/ 6358641 h 6858001"/>
              <a:gd name="connsiteX757" fmla="*/ 1994699 w 7466013"/>
              <a:gd name="connsiteY757" fmla="*/ 6321328 h 6858001"/>
              <a:gd name="connsiteX758" fmla="*/ 1989934 w 7466013"/>
              <a:gd name="connsiteY758" fmla="*/ 6284015 h 6858001"/>
              <a:gd name="connsiteX759" fmla="*/ 1986757 w 7466013"/>
              <a:gd name="connsiteY759" fmla="*/ 6244320 h 6858001"/>
              <a:gd name="connsiteX760" fmla="*/ 1985963 w 7466013"/>
              <a:gd name="connsiteY760" fmla="*/ 6204625 h 6858001"/>
              <a:gd name="connsiteX761" fmla="*/ 1985963 w 7466013"/>
              <a:gd name="connsiteY761" fmla="*/ 4159550 h 6858001"/>
              <a:gd name="connsiteX762" fmla="*/ 2014553 w 7466013"/>
              <a:gd name="connsiteY762" fmla="*/ 4195275 h 6858001"/>
              <a:gd name="connsiteX763" fmla="*/ 2045525 w 7466013"/>
              <a:gd name="connsiteY763" fmla="*/ 4228619 h 6858001"/>
              <a:gd name="connsiteX764" fmla="*/ 2077292 w 7466013"/>
              <a:gd name="connsiteY764" fmla="*/ 4260374 h 6858001"/>
              <a:gd name="connsiteX765" fmla="*/ 2112235 w 7466013"/>
              <a:gd name="connsiteY765" fmla="*/ 4289749 h 6858001"/>
              <a:gd name="connsiteX766" fmla="*/ 2144796 w 7466013"/>
              <a:gd name="connsiteY766" fmla="*/ 4313565 h 6858001"/>
              <a:gd name="connsiteX767" fmla="*/ 2178151 w 7466013"/>
              <a:gd name="connsiteY767" fmla="*/ 4337382 h 6858001"/>
              <a:gd name="connsiteX768" fmla="*/ 2214682 w 7466013"/>
              <a:gd name="connsiteY768" fmla="*/ 4358024 h 6858001"/>
              <a:gd name="connsiteX769" fmla="*/ 2250420 w 7466013"/>
              <a:gd name="connsiteY769" fmla="*/ 4377871 h 6858001"/>
              <a:gd name="connsiteX770" fmla="*/ 2288540 w 7466013"/>
              <a:gd name="connsiteY770" fmla="*/ 4396131 h 6858001"/>
              <a:gd name="connsiteX771" fmla="*/ 2327454 w 7466013"/>
              <a:gd name="connsiteY771" fmla="*/ 4412009 h 6858001"/>
              <a:gd name="connsiteX772" fmla="*/ 2367162 w 7466013"/>
              <a:gd name="connsiteY772" fmla="*/ 4425505 h 6858001"/>
              <a:gd name="connsiteX773" fmla="*/ 2408458 w 7466013"/>
              <a:gd name="connsiteY773" fmla="*/ 4439001 h 6858001"/>
              <a:gd name="connsiteX774" fmla="*/ 2410841 w 7466013"/>
              <a:gd name="connsiteY774" fmla="*/ 4439001 h 6858001"/>
              <a:gd name="connsiteX775" fmla="*/ 2410841 w 7466013"/>
              <a:gd name="connsiteY775" fmla="*/ 6187159 h 6858001"/>
              <a:gd name="connsiteX776" fmla="*/ 2412429 w 7466013"/>
              <a:gd name="connsiteY776" fmla="*/ 6208594 h 6858001"/>
              <a:gd name="connsiteX777" fmla="*/ 2414018 w 7466013"/>
              <a:gd name="connsiteY777" fmla="*/ 6228442 h 6858001"/>
              <a:gd name="connsiteX778" fmla="*/ 2414812 w 7466013"/>
              <a:gd name="connsiteY778" fmla="*/ 6246701 h 6858001"/>
              <a:gd name="connsiteX779" fmla="*/ 2418783 w 7466013"/>
              <a:gd name="connsiteY779" fmla="*/ 6265755 h 6858001"/>
              <a:gd name="connsiteX780" fmla="*/ 2422753 w 7466013"/>
              <a:gd name="connsiteY780" fmla="*/ 6284015 h 6858001"/>
              <a:gd name="connsiteX781" fmla="*/ 2428313 w 7466013"/>
              <a:gd name="connsiteY781" fmla="*/ 6299892 h 6858001"/>
              <a:gd name="connsiteX782" fmla="*/ 2434666 w 7466013"/>
              <a:gd name="connsiteY782" fmla="*/ 6317358 h 6858001"/>
              <a:gd name="connsiteX783" fmla="*/ 2441813 w 7466013"/>
              <a:gd name="connsiteY783" fmla="*/ 6331648 h 6858001"/>
              <a:gd name="connsiteX784" fmla="*/ 2449755 w 7466013"/>
              <a:gd name="connsiteY784" fmla="*/ 6346732 h 6858001"/>
              <a:gd name="connsiteX785" fmla="*/ 2457697 w 7466013"/>
              <a:gd name="connsiteY785" fmla="*/ 6359435 h 6858001"/>
              <a:gd name="connsiteX786" fmla="*/ 2466432 w 7466013"/>
              <a:gd name="connsiteY786" fmla="*/ 6372931 h 6858001"/>
              <a:gd name="connsiteX787" fmla="*/ 2475962 w 7466013"/>
              <a:gd name="connsiteY787" fmla="*/ 6384839 h 6858001"/>
              <a:gd name="connsiteX788" fmla="*/ 2487081 w 7466013"/>
              <a:gd name="connsiteY788" fmla="*/ 6396748 h 6858001"/>
              <a:gd name="connsiteX789" fmla="*/ 2497405 w 7466013"/>
              <a:gd name="connsiteY789" fmla="*/ 6407862 h 6858001"/>
              <a:gd name="connsiteX790" fmla="*/ 2507729 w 7466013"/>
              <a:gd name="connsiteY790" fmla="*/ 6416595 h 6858001"/>
              <a:gd name="connsiteX791" fmla="*/ 2519641 w 7466013"/>
              <a:gd name="connsiteY791" fmla="*/ 6427710 h 6858001"/>
              <a:gd name="connsiteX792" fmla="*/ 2543466 w 7466013"/>
              <a:gd name="connsiteY792" fmla="*/ 6445175 h 6858001"/>
              <a:gd name="connsiteX793" fmla="*/ 2570468 w 7466013"/>
              <a:gd name="connsiteY793" fmla="*/ 6459465 h 6858001"/>
              <a:gd name="connsiteX794" fmla="*/ 2598264 w 7466013"/>
              <a:gd name="connsiteY794" fmla="*/ 6471374 h 6858001"/>
              <a:gd name="connsiteX795" fmla="*/ 2627648 w 7466013"/>
              <a:gd name="connsiteY795" fmla="*/ 6480901 h 6858001"/>
              <a:gd name="connsiteX796" fmla="*/ 2657826 w 7466013"/>
              <a:gd name="connsiteY796" fmla="*/ 6488840 h 6858001"/>
              <a:gd name="connsiteX797" fmla="*/ 2688798 w 7466013"/>
              <a:gd name="connsiteY797" fmla="*/ 6493603 h 6858001"/>
              <a:gd name="connsiteX798" fmla="*/ 2718977 w 7466013"/>
              <a:gd name="connsiteY798" fmla="*/ 6497572 h 6858001"/>
              <a:gd name="connsiteX799" fmla="*/ 2749949 w 7466013"/>
              <a:gd name="connsiteY799" fmla="*/ 6497572 h 6858001"/>
              <a:gd name="connsiteX800" fmla="*/ 2779333 w 7466013"/>
              <a:gd name="connsiteY800" fmla="*/ 6497572 h 6858001"/>
              <a:gd name="connsiteX801" fmla="*/ 2809511 w 7466013"/>
              <a:gd name="connsiteY801" fmla="*/ 6493603 h 6858001"/>
              <a:gd name="connsiteX802" fmla="*/ 2838895 w 7466013"/>
              <a:gd name="connsiteY802" fmla="*/ 6488840 h 6858001"/>
              <a:gd name="connsiteX803" fmla="*/ 2868280 w 7466013"/>
              <a:gd name="connsiteY803" fmla="*/ 6480901 h 6858001"/>
              <a:gd name="connsiteX804" fmla="*/ 2897664 w 7466013"/>
              <a:gd name="connsiteY804" fmla="*/ 6471374 h 6858001"/>
              <a:gd name="connsiteX805" fmla="*/ 2925459 w 7466013"/>
              <a:gd name="connsiteY805" fmla="*/ 6459465 h 6858001"/>
              <a:gd name="connsiteX806" fmla="*/ 2950873 w 7466013"/>
              <a:gd name="connsiteY806" fmla="*/ 6445175 h 6858001"/>
              <a:gd name="connsiteX807" fmla="*/ 2974698 w 7466013"/>
              <a:gd name="connsiteY807" fmla="*/ 6427710 h 6858001"/>
              <a:gd name="connsiteX808" fmla="*/ 2986610 w 7466013"/>
              <a:gd name="connsiteY808" fmla="*/ 6416595 h 6858001"/>
              <a:gd name="connsiteX809" fmla="*/ 2998523 w 7466013"/>
              <a:gd name="connsiteY809" fmla="*/ 6407862 h 6858001"/>
              <a:gd name="connsiteX810" fmla="*/ 3008847 w 7466013"/>
              <a:gd name="connsiteY810" fmla="*/ 6396748 h 6858001"/>
              <a:gd name="connsiteX811" fmla="*/ 3018377 w 7466013"/>
              <a:gd name="connsiteY811" fmla="*/ 6384839 h 6858001"/>
              <a:gd name="connsiteX812" fmla="*/ 3027907 w 7466013"/>
              <a:gd name="connsiteY812" fmla="*/ 6372931 h 6858001"/>
              <a:gd name="connsiteX813" fmla="*/ 3036642 w 7466013"/>
              <a:gd name="connsiteY813" fmla="*/ 6359435 h 6858001"/>
              <a:gd name="connsiteX814" fmla="*/ 3044584 w 7466013"/>
              <a:gd name="connsiteY814" fmla="*/ 6346732 h 6858001"/>
              <a:gd name="connsiteX815" fmla="*/ 3052526 w 7466013"/>
              <a:gd name="connsiteY815" fmla="*/ 6331648 h 6858001"/>
              <a:gd name="connsiteX816" fmla="*/ 3060467 w 7466013"/>
              <a:gd name="connsiteY816" fmla="*/ 6317358 h 6858001"/>
              <a:gd name="connsiteX817" fmla="*/ 3066027 w 7466013"/>
              <a:gd name="connsiteY817" fmla="*/ 6299892 h 6858001"/>
              <a:gd name="connsiteX818" fmla="*/ 3071586 w 7466013"/>
              <a:gd name="connsiteY818" fmla="*/ 6284015 h 6858001"/>
              <a:gd name="connsiteX819" fmla="*/ 3075557 w 7466013"/>
              <a:gd name="connsiteY819" fmla="*/ 6265755 h 6858001"/>
              <a:gd name="connsiteX820" fmla="*/ 3079527 w 7466013"/>
              <a:gd name="connsiteY820" fmla="*/ 6246701 h 6858001"/>
              <a:gd name="connsiteX821" fmla="*/ 3081910 w 7466013"/>
              <a:gd name="connsiteY821" fmla="*/ 6228442 h 6858001"/>
              <a:gd name="connsiteX822" fmla="*/ 3083498 w 7466013"/>
              <a:gd name="connsiteY822" fmla="*/ 6208594 h 6858001"/>
              <a:gd name="connsiteX823" fmla="*/ 3083498 w 7466013"/>
              <a:gd name="connsiteY823" fmla="*/ 6187159 h 6858001"/>
              <a:gd name="connsiteX824" fmla="*/ 3083498 w 7466013"/>
              <a:gd name="connsiteY824" fmla="*/ 3194967 h 6858001"/>
              <a:gd name="connsiteX825" fmla="*/ 3083498 w 7466013"/>
              <a:gd name="connsiteY825" fmla="*/ 3174325 h 6858001"/>
              <a:gd name="connsiteX826" fmla="*/ 3081910 w 7466013"/>
              <a:gd name="connsiteY826" fmla="*/ 3152891 h 6858001"/>
              <a:gd name="connsiteX827" fmla="*/ 3079527 w 7466013"/>
              <a:gd name="connsiteY827" fmla="*/ 3133836 h 6858001"/>
              <a:gd name="connsiteX828" fmla="*/ 3075557 w 7466013"/>
              <a:gd name="connsiteY828" fmla="*/ 3115577 h 6858001"/>
              <a:gd name="connsiteX829" fmla="*/ 3071586 w 7466013"/>
              <a:gd name="connsiteY829" fmla="*/ 3096524 h 6858001"/>
              <a:gd name="connsiteX830" fmla="*/ 3066027 w 7466013"/>
              <a:gd name="connsiteY830" fmla="*/ 3080646 h 6858001"/>
              <a:gd name="connsiteX831" fmla="*/ 3060467 w 7466013"/>
              <a:gd name="connsiteY831" fmla="*/ 3064768 h 6858001"/>
              <a:gd name="connsiteX832" fmla="*/ 3052526 w 7466013"/>
              <a:gd name="connsiteY832" fmla="*/ 3048890 h 6858001"/>
              <a:gd name="connsiteX833" fmla="*/ 3044584 w 7466013"/>
              <a:gd name="connsiteY833" fmla="*/ 3035393 h 6858001"/>
              <a:gd name="connsiteX834" fmla="*/ 3036642 w 7466013"/>
              <a:gd name="connsiteY834" fmla="*/ 3021103 h 6858001"/>
              <a:gd name="connsiteX835" fmla="*/ 3027907 w 7466013"/>
              <a:gd name="connsiteY835" fmla="*/ 3009195 h 6858001"/>
              <a:gd name="connsiteX836" fmla="*/ 3018377 w 7466013"/>
              <a:gd name="connsiteY836" fmla="*/ 2995699 h 6858001"/>
              <a:gd name="connsiteX837" fmla="*/ 3008847 w 7466013"/>
              <a:gd name="connsiteY837" fmla="*/ 2985378 h 6858001"/>
              <a:gd name="connsiteX838" fmla="*/ 2998523 w 7466013"/>
              <a:gd name="connsiteY838" fmla="*/ 2975058 h 6858001"/>
              <a:gd name="connsiteX839" fmla="*/ 2986610 w 7466013"/>
              <a:gd name="connsiteY839" fmla="*/ 2963943 h 6858001"/>
              <a:gd name="connsiteX840" fmla="*/ 2974698 w 7466013"/>
              <a:gd name="connsiteY840" fmla="*/ 2954416 h 6858001"/>
              <a:gd name="connsiteX841" fmla="*/ 2950873 w 7466013"/>
              <a:gd name="connsiteY841" fmla="*/ 2937745 h 6858001"/>
              <a:gd name="connsiteX842" fmla="*/ 2925459 w 7466013"/>
              <a:gd name="connsiteY842" fmla="*/ 2922660 h 6858001"/>
              <a:gd name="connsiteX843" fmla="*/ 2897664 w 7466013"/>
              <a:gd name="connsiteY843" fmla="*/ 2909958 h 6858001"/>
              <a:gd name="connsiteX844" fmla="*/ 2868280 w 7466013"/>
              <a:gd name="connsiteY844" fmla="*/ 2900431 h 6858001"/>
              <a:gd name="connsiteX845" fmla="*/ 2838895 w 7466013"/>
              <a:gd name="connsiteY845" fmla="*/ 2892492 h 6858001"/>
              <a:gd name="connsiteX846" fmla="*/ 2809511 w 7466013"/>
              <a:gd name="connsiteY846" fmla="*/ 2886935 h 6858001"/>
              <a:gd name="connsiteX847" fmla="*/ 2779333 w 7466013"/>
              <a:gd name="connsiteY847" fmla="*/ 2884553 h 6858001"/>
              <a:gd name="connsiteX848" fmla="*/ 2749949 w 7466013"/>
              <a:gd name="connsiteY848" fmla="*/ 2882966 h 6858001"/>
              <a:gd name="connsiteX849" fmla="*/ 2718977 w 7466013"/>
              <a:gd name="connsiteY849" fmla="*/ 2884553 h 6858001"/>
              <a:gd name="connsiteX850" fmla="*/ 2688798 w 7466013"/>
              <a:gd name="connsiteY850" fmla="*/ 2886935 h 6858001"/>
              <a:gd name="connsiteX851" fmla="*/ 2657826 w 7466013"/>
              <a:gd name="connsiteY851" fmla="*/ 2892492 h 6858001"/>
              <a:gd name="connsiteX852" fmla="*/ 2627648 w 7466013"/>
              <a:gd name="connsiteY852" fmla="*/ 2900431 h 6858001"/>
              <a:gd name="connsiteX853" fmla="*/ 2611765 w 7466013"/>
              <a:gd name="connsiteY853" fmla="*/ 2905195 h 6858001"/>
              <a:gd name="connsiteX854" fmla="*/ 2595881 w 7466013"/>
              <a:gd name="connsiteY854" fmla="*/ 2910752 h 6858001"/>
              <a:gd name="connsiteX855" fmla="*/ 2579998 w 7466013"/>
              <a:gd name="connsiteY855" fmla="*/ 2918691 h 6858001"/>
              <a:gd name="connsiteX856" fmla="*/ 2564909 w 7466013"/>
              <a:gd name="connsiteY856" fmla="*/ 2925836 h 6858001"/>
              <a:gd name="connsiteX857" fmla="*/ 2564909 w 7466013"/>
              <a:gd name="connsiteY857" fmla="*/ 2541591 h 6858001"/>
              <a:gd name="connsiteX858" fmla="*/ 2608588 w 7466013"/>
              <a:gd name="connsiteY858" fmla="*/ 2535240 h 6858001"/>
              <a:gd name="connsiteX859" fmla="*/ 2655443 w 7466013"/>
              <a:gd name="connsiteY859" fmla="*/ 2531270 h 6858001"/>
              <a:gd name="connsiteX860" fmla="*/ 2702299 w 7466013"/>
              <a:gd name="connsiteY860" fmla="*/ 2528094 h 6858001"/>
              <a:gd name="connsiteX861" fmla="*/ 6365173 w 7466013"/>
              <a:gd name="connsiteY861" fmla="*/ 398465 h 6858001"/>
              <a:gd name="connsiteX862" fmla="*/ 6347689 w 7466013"/>
              <a:gd name="connsiteY862" fmla="*/ 400053 h 6858001"/>
              <a:gd name="connsiteX863" fmla="*/ 6334177 w 7466013"/>
              <a:gd name="connsiteY863" fmla="*/ 402434 h 6858001"/>
              <a:gd name="connsiteX864" fmla="*/ 6322253 w 7466013"/>
              <a:gd name="connsiteY864" fmla="*/ 407990 h 6858001"/>
              <a:gd name="connsiteX865" fmla="*/ 6313509 w 7466013"/>
              <a:gd name="connsiteY865" fmla="*/ 414340 h 6858001"/>
              <a:gd name="connsiteX866" fmla="*/ 6304767 w 7466013"/>
              <a:gd name="connsiteY866" fmla="*/ 422278 h 6858001"/>
              <a:gd name="connsiteX867" fmla="*/ 6299997 w 7466013"/>
              <a:gd name="connsiteY867" fmla="*/ 433390 h 6858001"/>
              <a:gd name="connsiteX868" fmla="*/ 6296025 w 7466013"/>
              <a:gd name="connsiteY868" fmla="*/ 445296 h 6858001"/>
              <a:gd name="connsiteX869" fmla="*/ 6296025 w 7466013"/>
              <a:gd name="connsiteY869" fmla="*/ 459584 h 6858001"/>
              <a:gd name="connsiteX870" fmla="*/ 6296025 w 7466013"/>
              <a:gd name="connsiteY870" fmla="*/ 1491459 h 6858001"/>
              <a:gd name="connsiteX871" fmla="*/ 6296025 w 7466013"/>
              <a:gd name="connsiteY871" fmla="*/ 1500984 h 6858001"/>
              <a:gd name="connsiteX872" fmla="*/ 6299997 w 7466013"/>
              <a:gd name="connsiteY872" fmla="*/ 1510509 h 6858001"/>
              <a:gd name="connsiteX873" fmla="*/ 6304767 w 7466013"/>
              <a:gd name="connsiteY873" fmla="*/ 1519241 h 6858001"/>
              <a:gd name="connsiteX874" fmla="*/ 6313509 w 7466013"/>
              <a:gd name="connsiteY874" fmla="*/ 1526384 h 6858001"/>
              <a:gd name="connsiteX875" fmla="*/ 6321457 w 7466013"/>
              <a:gd name="connsiteY875" fmla="*/ 1531147 h 6858001"/>
              <a:gd name="connsiteX876" fmla="*/ 6330201 w 7466013"/>
              <a:gd name="connsiteY876" fmla="*/ 1535909 h 6858001"/>
              <a:gd name="connsiteX877" fmla="*/ 6338149 w 7466013"/>
              <a:gd name="connsiteY877" fmla="*/ 1538291 h 6858001"/>
              <a:gd name="connsiteX878" fmla="*/ 6347689 w 7466013"/>
              <a:gd name="connsiteY878" fmla="*/ 1539878 h 6858001"/>
              <a:gd name="connsiteX879" fmla="*/ 6620311 w 7466013"/>
              <a:gd name="connsiteY879" fmla="*/ 1539878 h 6858001"/>
              <a:gd name="connsiteX880" fmla="*/ 6655285 w 7466013"/>
              <a:gd name="connsiteY880" fmla="*/ 1538291 h 6858001"/>
              <a:gd name="connsiteX881" fmla="*/ 6685487 w 7466013"/>
              <a:gd name="connsiteY881" fmla="*/ 1532734 h 6858001"/>
              <a:gd name="connsiteX882" fmla="*/ 6699793 w 7466013"/>
              <a:gd name="connsiteY882" fmla="*/ 1530353 h 6858001"/>
              <a:gd name="connsiteX883" fmla="*/ 6714895 w 7466013"/>
              <a:gd name="connsiteY883" fmla="*/ 1526384 h 6858001"/>
              <a:gd name="connsiteX884" fmla="*/ 6728407 w 7466013"/>
              <a:gd name="connsiteY884" fmla="*/ 1520828 h 6858001"/>
              <a:gd name="connsiteX885" fmla="*/ 6740329 w 7466013"/>
              <a:gd name="connsiteY885" fmla="*/ 1515272 h 6858001"/>
              <a:gd name="connsiteX886" fmla="*/ 6753047 w 7466013"/>
              <a:gd name="connsiteY886" fmla="*/ 1510509 h 6858001"/>
              <a:gd name="connsiteX887" fmla="*/ 6764969 w 7466013"/>
              <a:gd name="connsiteY887" fmla="*/ 1503366 h 6858001"/>
              <a:gd name="connsiteX888" fmla="*/ 6776097 w 7466013"/>
              <a:gd name="connsiteY888" fmla="*/ 1495428 h 6858001"/>
              <a:gd name="connsiteX889" fmla="*/ 6786429 w 7466013"/>
              <a:gd name="connsiteY889" fmla="*/ 1487491 h 6858001"/>
              <a:gd name="connsiteX890" fmla="*/ 6795967 w 7466013"/>
              <a:gd name="connsiteY890" fmla="*/ 1478759 h 6858001"/>
              <a:gd name="connsiteX891" fmla="*/ 6805505 w 7466013"/>
              <a:gd name="connsiteY891" fmla="*/ 1469234 h 6858001"/>
              <a:gd name="connsiteX892" fmla="*/ 6814249 w 7466013"/>
              <a:gd name="connsiteY892" fmla="*/ 1458122 h 6858001"/>
              <a:gd name="connsiteX893" fmla="*/ 6822197 w 7466013"/>
              <a:gd name="connsiteY893" fmla="*/ 1447803 h 6858001"/>
              <a:gd name="connsiteX894" fmla="*/ 6837297 w 7466013"/>
              <a:gd name="connsiteY894" fmla="*/ 1423991 h 6858001"/>
              <a:gd name="connsiteX895" fmla="*/ 6850809 w 7466013"/>
              <a:gd name="connsiteY895" fmla="*/ 1398591 h 6858001"/>
              <a:gd name="connsiteX896" fmla="*/ 6861143 w 7466013"/>
              <a:gd name="connsiteY896" fmla="*/ 1370809 h 6858001"/>
              <a:gd name="connsiteX897" fmla="*/ 6870681 w 7466013"/>
              <a:gd name="connsiteY897" fmla="*/ 1341441 h 6858001"/>
              <a:gd name="connsiteX898" fmla="*/ 6877039 w 7466013"/>
              <a:gd name="connsiteY898" fmla="*/ 1311278 h 6858001"/>
              <a:gd name="connsiteX899" fmla="*/ 6881013 w 7466013"/>
              <a:gd name="connsiteY899" fmla="*/ 1277940 h 6858001"/>
              <a:gd name="connsiteX900" fmla="*/ 6884987 w 7466013"/>
              <a:gd name="connsiteY900" fmla="*/ 1242222 h 6858001"/>
              <a:gd name="connsiteX901" fmla="*/ 6884987 w 7466013"/>
              <a:gd name="connsiteY901" fmla="*/ 1204916 h 6858001"/>
              <a:gd name="connsiteX902" fmla="*/ 6884987 w 7466013"/>
              <a:gd name="connsiteY902" fmla="*/ 727872 h 6858001"/>
              <a:gd name="connsiteX903" fmla="*/ 6884987 w 7466013"/>
              <a:gd name="connsiteY903" fmla="*/ 690565 h 6858001"/>
              <a:gd name="connsiteX904" fmla="*/ 6881013 w 7466013"/>
              <a:gd name="connsiteY904" fmla="*/ 656434 h 6858001"/>
              <a:gd name="connsiteX905" fmla="*/ 6877039 w 7466013"/>
              <a:gd name="connsiteY905" fmla="*/ 623096 h 6858001"/>
              <a:gd name="connsiteX906" fmla="*/ 6870681 w 7466013"/>
              <a:gd name="connsiteY906" fmla="*/ 592140 h 6858001"/>
              <a:gd name="connsiteX907" fmla="*/ 6861143 w 7466013"/>
              <a:gd name="connsiteY907" fmla="*/ 563565 h 6858001"/>
              <a:gd name="connsiteX908" fmla="*/ 6850809 w 7466013"/>
              <a:gd name="connsiteY908" fmla="*/ 536578 h 6858001"/>
              <a:gd name="connsiteX909" fmla="*/ 6837297 w 7466013"/>
              <a:gd name="connsiteY909" fmla="*/ 511178 h 6858001"/>
              <a:gd name="connsiteX910" fmla="*/ 6822197 w 7466013"/>
              <a:gd name="connsiteY910" fmla="*/ 487365 h 6858001"/>
              <a:gd name="connsiteX911" fmla="*/ 6814249 w 7466013"/>
              <a:gd name="connsiteY911" fmla="*/ 477046 h 6858001"/>
              <a:gd name="connsiteX912" fmla="*/ 6805505 w 7466013"/>
              <a:gd name="connsiteY912" fmla="*/ 465934 h 6858001"/>
              <a:gd name="connsiteX913" fmla="*/ 6795967 w 7466013"/>
              <a:gd name="connsiteY913" fmla="*/ 457203 h 6858001"/>
              <a:gd name="connsiteX914" fmla="*/ 6786429 w 7466013"/>
              <a:gd name="connsiteY914" fmla="*/ 449265 h 6858001"/>
              <a:gd name="connsiteX915" fmla="*/ 6776097 w 7466013"/>
              <a:gd name="connsiteY915" fmla="*/ 441328 h 6858001"/>
              <a:gd name="connsiteX916" fmla="*/ 6764969 w 7466013"/>
              <a:gd name="connsiteY916" fmla="*/ 433390 h 6858001"/>
              <a:gd name="connsiteX917" fmla="*/ 6753047 w 7466013"/>
              <a:gd name="connsiteY917" fmla="*/ 426246 h 6858001"/>
              <a:gd name="connsiteX918" fmla="*/ 6740329 w 7466013"/>
              <a:gd name="connsiteY918" fmla="*/ 420690 h 6858001"/>
              <a:gd name="connsiteX919" fmla="*/ 6728407 w 7466013"/>
              <a:gd name="connsiteY919" fmla="*/ 415928 h 6858001"/>
              <a:gd name="connsiteX920" fmla="*/ 6714895 w 7466013"/>
              <a:gd name="connsiteY920" fmla="*/ 411959 h 6858001"/>
              <a:gd name="connsiteX921" fmla="*/ 6699793 w 7466013"/>
              <a:gd name="connsiteY921" fmla="*/ 407990 h 6858001"/>
              <a:gd name="connsiteX922" fmla="*/ 6685487 w 7466013"/>
              <a:gd name="connsiteY922" fmla="*/ 404021 h 6858001"/>
              <a:gd name="connsiteX923" fmla="*/ 6655285 w 7466013"/>
              <a:gd name="connsiteY923" fmla="*/ 400053 h 6858001"/>
              <a:gd name="connsiteX924" fmla="*/ 6620311 w 7466013"/>
              <a:gd name="connsiteY924" fmla="*/ 398465 h 6858001"/>
              <a:gd name="connsiteX925" fmla="*/ 0 w 7466013"/>
              <a:gd name="connsiteY925" fmla="*/ 38100 h 6858001"/>
              <a:gd name="connsiteX926" fmla="*/ 702155 w 7466013"/>
              <a:gd name="connsiteY926" fmla="*/ 38100 h 6858001"/>
              <a:gd name="connsiteX927" fmla="*/ 702155 w 7466013"/>
              <a:gd name="connsiteY927" fmla="*/ 181010 h 6858001"/>
              <a:gd name="connsiteX928" fmla="*/ 702155 w 7466013"/>
              <a:gd name="connsiteY928" fmla="*/ 200065 h 6858001"/>
              <a:gd name="connsiteX929" fmla="*/ 701362 w 7466013"/>
              <a:gd name="connsiteY929" fmla="*/ 218326 h 6858001"/>
              <a:gd name="connsiteX930" fmla="*/ 698188 w 7466013"/>
              <a:gd name="connsiteY930" fmla="*/ 234205 h 6858001"/>
              <a:gd name="connsiteX931" fmla="*/ 695808 w 7466013"/>
              <a:gd name="connsiteY931" fmla="*/ 249289 h 6858001"/>
              <a:gd name="connsiteX932" fmla="*/ 691841 w 7466013"/>
              <a:gd name="connsiteY932" fmla="*/ 263580 h 6858001"/>
              <a:gd name="connsiteX933" fmla="*/ 686287 w 7466013"/>
              <a:gd name="connsiteY933" fmla="*/ 277078 h 6858001"/>
              <a:gd name="connsiteX934" fmla="*/ 680734 w 7466013"/>
              <a:gd name="connsiteY934" fmla="*/ 287399 h 6858001"/>
              <a:gd name="connsiteX935" fmla="*/ 674386 w 7466013"/>
              <a:gd name="connsiteY935" fmla="*/ 298514 h 6858001"/>
              <a:gd name="connsiteX936" fmla="*/ 660105 w 7466013"/>
              <a:gd name="connsiteY936" fmla="*/ 316775 h 6858001"/>
              <a:gd name="connsiteX937" fmla="*/ 645031 w 7466013"/>
              <a:gd name="connsiteY937" fmla="*/ 332654 h 6858001"/>
              <a:gd name="connsiteX938" fmla="*/ 628369 w 7466013"/>
              <a:gd name="connsiteY938" fmla="*/ 346945 h 6858001"/>
              <a:gd name="connsiteX939" fmla="*/ 611708 w 7466013"/>
              <a:gd name="connsiteY939" fmla="*/ 359648 h 6858001"/>
              <a:gd name="connsiteX940" fmla="*/ 568071 w 7466013"/>
              <a:gd name="connsiteY940" fmla="*/ 393787 h 6858001"/>
              <a:gd name="connsiteX941" fmla="*/ 563311 w 7466013"/>
              <a:gd name="connsiteY941" fmla="*/ 397757 h 6858001"/>
              <a:gd name="connsiteX942" fmla="*/ 558551 w 7466013"/>
              <a:gd name="connsiteY942" fmla="*/ 403315 h 6858001"/>
              <a:gd name="connsiteX943" fmla="*/ 556170 w 7466013"/>
              <a:gd name="connsiteY943" fmla="*/ 409666 h 6858001"/>
              <a:gd name="connsiteX944" fmla="*/ 553790 w 7466013"/>
              <a:gd name="connsiteY944" fmla="*/ 415224 h 6858001"/>
              <a:gd name="connsiteX945" fmla="*/ 553790 w 7466013"/>
              <a:gd name="connsiteY945" fmla="*/ 421576 h 6858001"/>
              <a:gd name="connsiteX946" fmla="*/ 552203 w 7466013"/>
              <a:gd name="connsiteY946" fmla="*/ 429515 h 6858001"/>
              <a:gd name="connsiteX947" fmla="*/ 553790 w 7466013"/>
              <a:gd name="connsiteY947" fmla="*/ 437454 h 6858001"/>
              <a:gd name="connsiteX948" fmla="*/ 554584 w 7466013"/>
              <a:gd name="connsiteY948" fmla="*/ 445394 h 6858001"/>
              <a:gd name="connsiteX949" fmla="*/ 556170 w 7466013"/>
              <a:gd name="connsiteY949" fmla="*/ 452539 h 6858001"/>
              <a:gd name="connsiteX950" fmla="*/ 558551 w 7466013"/>
              <a:gd name="connsiteY950" fmla="*/ 465242 h 6858001"/>
              <a:gd name="connsiteX951" fmla="*/ 571245 w 7466013"/>
              <a:gd name="connsiteY951" fmla="*/ 506528 h 6858001"/>
              <a:gd name="connsiteX952" fmla="*/ 606948 w 7466013"/>
              <a:gd name="connsiteY952" fmla="*/ 636735 h 6858001"/>
              <a:gd name="connsiteX953" fmla="*/ 656932 w 7466013"/>
              <a:gd name="connsiteY953" fmla="*/ 809814 h 6858001"/>
              <a:gd name="connsiteX954" fmla="*/ 684701 w 7466013"/>
              <a:gd name="connsiteY954" fmla="*/ 905088 h 6858001"/>
              <a:gd name="connsiteX955" fmla="*/ 711676 w 7466013"/>
              <a:gd name="connsiteY955" fmla="*/ 1001155 h 6858001"/>
              <a:gd name="connsiteX956" fmla="*/ 779115 w 7466013"/>
              <a:gd name="connsiteY956" fmla="*/ 1245690 h 6858001"/>
              <a:gd name="connsiteX957" fmla="*/ 853694 w 7466013"/>
              <a:gd name="connsiteY957" fmla="*/ 1516425 h 6858001"/>
              <a:gd name="connsiteX958" fmla="*/ 879876 w 7466013"/>
              <a:gd name="connsiteY958" fmla="*/ 1516425 h 6858001"/>
              <a:gd name="connsiteX959" fmla="*/ 1044902 w 7466013"/>
              <a:gd name="connsiteY959" fmla="*/ 997185 h 6858001"/>
              <a:gd name="connsiteX960" fmla="*/ 1105994 w 7466013"/>
              <a:gd name="connsiteY960" fmla="*/ 805845 h 6858001"/>
              <a:gd name="connsiteX961" fmla="*/ 1160738 w 7466013"/>
              <a:gd name="connsiteY961" fmla="*/ 631971 h 6858001"/>
              <a:gd name="connsiteX962" fmla="*/ 1181366 w 7466013"/>
              <a:gd name="connsiteY962" fmla="*/ 561310 h 6858001"/>
              <a:gd name="connsiteX963" fmla="*/ 1201201 w 7466013"/>
              <a:gd name="connsiteY963" fmla="*/ 504146 h 6858001"/>
              <a:gd name="connsiteX964" fmla="*/ 1213102 w 7466013"/>
              <a:gd name="connsiteY964" fmla="*/ 464449 h 6858001"/>
              <a:gd name="connsiteX965" fmla="*/ 1217069 w 7466013"/>
              <a:gd name="connsiteY965" fmla="*/ 452539 h 6858001"/>
              <a:gd name="connsiteX966" fmla="*/ 1218656 w 7466013"/>
              <a:gd name="connsiteY966" fmla="*/ 445394 h 6858001"/>
              <a:gd name="connsiteX967" fmla="*/ 1221036 w 7466013"/>
              <a:gd name="connsiteY967" fmla="*/ 429515 h 6858001"/>
              <a:gd name="connsiteX968" fmla="*/ 1221036 w 7466013"/>
              <a:gd name="connsiteY968" fmla="*/ 421576 h 6858001"/>
              <a:gd name="connsiteX969" fmla="*/ 1220243 w 7466013"/>
              <a:gd name="connsiteY969" fmla="*/ 415224 h 6858001"/>
              <a:gd name="connsiteX970" fmla="*/ 1217069 w 7466013"/>
              <a:gd name="connsiteY970" fmla="*/ 409666 h 6858001"/>
              <a:gd name="connsiteX971" fmla="*/ 1214689 w 7466013"/>
              <a:gd name="connsiteY971" fmla="*/ 403315 h 6858001"/>
              <a:gd name="connsiteX972" fmla="*/ 1212309 w 7466013"/>
              <a:gd name="connsiteY972" fmla="*/ 397757 h 6858001"/>
              <a:gd name="connsiteX973" fmla="*/ 1206755 w 7466013"/>
              <a:gd name="connsiteY973" fmla="*/ 393787 h 6858001"/>
              <a:gd name="connsiteX974" fmla="*/ 1165499 w 7466013"/>
              <a:gd name="connsiteY974" fmla="*/ 359648 h 6858001"/>
              <a:gd name="connsiteX975" fmla="*/ 1149631 w 7466013"/>
              <a:gd name="connsiteY975" fmla="*/ 346945 h 6858001"/>
              <a:gd name="connsiteX976" fmla="*/ 1132176 w 7466013"/>
              <a:gd name="connsiteY976" fmla="*/ 331066 h 6858001"/>
              <a:gd name="connsiteX977" fmla="*/ 1116308 w 7466013"/>
              <a:gd name="connsiteY977" fmla="*/ 312805 h 6858001"/>
              <a:gd name="connsiteX978" fmla="*/ 1100440 w 7466013"/>
              <a:gd name="connsiteY978" fmla="*/ 291368 h 6858001"/>
              <a:gd name="connsiteX979" fmla="*/ 1094093 w 7466013"/>
              <a:gd name="connsiteY979" fmla="*/ 279459 h 6858001"/>
              <a:gd name="connsiteX980" fmla="*/ 1086952 w 7466013"/>
              <a:gd name="connsiteY980" fmla="*/ 267550 h 6858001"/>
              <a:gd name="connsiteX981" fmla="*/ 1082985 w 7466013"/>
              <a:gd name="connsiteY981" fmla="*/ 253259 h 6858001"/>
              <a:gd name="connsiteX982" fmla="*/ 1078225 w 7466013"/>
              <a:gd name="connsiteY982" fmla="*/ 238174 h 6858001"/>
              <a:gd name="connsiteX983" fmla="*/ 1075051 w 7466013"/>
              <a:gd name="connsiteY983" fmla="*/ 222295 h 6858001"/>
              <a:gd name="connsiteX984" fmla="*/ 1072671 w 7466013"/>
              <a:gd name="connsiteY984" fmla="*/ 204829 h 6858001"/>
              <a:gd name="connsiteX985" fmla="*/ 1071084 w 7466013"/>
              <a:gd name="connsiteY985" fmla="*/ 188156 h 6858001"/>
              <a:gd name="connsiteX986" fmla="*/ 1071084 w 7466013"/>
              <a:gd name="connsiteY986" fmla="*/ 168307 h 6858001"/>
              <a:gd name="connsiteX987" fmla="*/ 1071084 w 7466013"/>
              <a:gd name="connsiteY987" fmla="*/ 38100 h 6858001"/>
              <a:gd name="connsiteX988" fmla="*/ 1778000 w 7466013"/>
              <a:gd name="connsiteY988" fmla="*/ 38100 h 6858001"/>
              <a:gd name="connsiteX989" fmla="*/ 1778000 w 7466013"/>
              <a:gd name="connsiteY989" fmla="*/ 168307 h 6858001"/>
              <a:gd name="connsiteX990" fmla="*/ 1776413 w 7466013"/>
              <a:gd name="connsiteY990" fmla="*/ 186568 h 6858001"/>
              <a:gd name="connsiteX991" fmla="*/ 1774826 w 7466013"/>
              <a:gd name="connsiteY991" fmla="*/ 204035 h 6858001"/>
              <a:gd name="connsiteX992" fmla="*/ 1772446 w 7466013"/>
              <a:gd name="connsiteY992" fmla="*/ 219914 h 6858001"/>
              <a:gd name="connsiteX993" fmla="*/ 1770066 w 7466013"/>
              <a:gd name="connsiteY993" fmla="*/ 235792 h 6858001"/>
              <a:gd name="connsiteX994" fmla="*/ 1766099 w 7466013"/>
              <a:gd name="connsiteY994" fmla="*/ 250083 h 6858001"/>
              <a:gd name="connsiteX995" fmla="*/ 1760545 w 7466013"/>
              <a:gd name="connsiteY995" fmla="*/ 263580 h 6858001"/>
              <a:gd name="connsiteX996" fmla="*/ 1754198 w 7466013"/>
              <a:gd name="connsiteY996" fmla="*/ 277078 h 6858001"/>
              <a:gd name="connsiteX997" fmla="*/ 1747058 w 7466013"/>
              <a:gd name="connsiteY997" fmla="*/ 289781 h 6858001"/>
              <a:gd name="connsiteX998" fmla="*/ 1731190 w 7466013"/>
              <a:gd name="connsiteY998" fmla="*/ 311217 h 6858001"/>
              <a:gd name="connsiteX999" fmla="*/ 1715322 w 7466013"/>
              <a:gd name="connsiteY999" fmla="*/ 331066 h 6858001"/>
              <a:gd name="connsiteX1000" fmla="*/ 1699454 w 7466013"/>
              <a:gd name="connsiteY1000" fmla="*/ 346151 h 6858001"/>
              <a:gd name="connsiteX1001" fmla="*/ 1681999 w 7466013"/>
              <a:gd name="connsiteY1001" fmla="*/ 359648 h 6858001"/>
              <a:gd name="connsiteX1002" fmla="*/ 1662164 w 7466013"/>
              <a:gd name="connsiteY1002" fmla="*/ 372351 h 6858001"/>
              <a:gd name="connsiteX1003" fmla="*/ 1638362 w 7466013"/>
              <a:gd name="connsiteY1003" fmla="*/ 389818 h 6858001"/>
              <a:gd name="connsiteX1004" fmla="*/ 1626461 w 7466013"/>
              <a:gd name="connsiteY1004" fmla="*/ 399345 h 6858001"/>
              <a:gd name="connsiteX1005" fmla="*/ 1616941 w 7466013"/>
              <a:gd name="connsiteY1005" fmla="*/ 411254 h 6858001"/>
              <a:gd name="connsiteX1006" fmla="*/ 1609007 w 7466013"/>
              <a:gd name="connsiteY1006" fmla="*/ 425545 h 6858001"/>
              <a:gd name="connsiteX1007" fmla="*/ 1603453 w 7466013"/>
              <a:gd name="connsiteY1007" fmla="*/ 441424 h 6858001"/>
              <a:gd name="connsiteX1008" fmla="*/ 1594726 w 7466013"/>
              <a:gd name="connsiteY1008" fmla="*/ 466830 h 6858001"/>
              <a:gd name="connsiteX1009" fmla="*/ 1575684 w 7466013"/>
              <a:gd name="connsiteY1009" fmla="*/ 523994 h 6858001"/>
              <a:gd name="connsiteX1010" fmla="*/ 1517766 w 7466013"/>
              <a:gd name="connsiteY1010" fmla="*/ 709777 h 6858001"/>
              <a:gd name="connsiteX1011" fmla="*/ 1436840 w 7466013"/>
              <a:gd name="connsiteY1011" fmla="*/ 966222 h 6858001"/>
              <a:gd name="connsiteX1012" fmla="*/ 1343219 w 7466013"/>
              <a:gd name="connsiteY1012" fmla="*/ 1256011 h 6858001"/>
              <a:gd name="connsiteX1013" fmla="*/ 1224210 w 7466013"/>
              <a:gd name="connsiteY1013" fmla="*/ 1625196 h 6858001"/>
              <a:gd name="connsiteX1014" fmla="*/ 1092506 w 7466013"/>
              <a:gd name="connsiteY1014" fmla="*/ 2037253 h 6858001"/>
              <a:gd name="connsiteX1015" fmla="*/ 1092506 w 7466013"/>
              <a:gd name="connsiteY1015" fmla="*/ 2857397 h 6858001"/>
              <a:gd name="connsiteX1016" fmla="*/ 1092506 w 7466013"/>
              <a:gd name="connsiteY1016" fmla="*/ 2861368 h 6858001"/>
              <a:gd name="connsiteX1017" fmla="*/ 1092506 w 7466013"/>
              <a:gd name="connsiteY1017" fmla="*/ 2881216 h 6858001"/>
              <a:gd name="connsiteX1018" fmla="*/ 1095680 w 7466013"/>
              <a:gd name="connsiteY1018" fmla="*/ 2897889 h 6858001"/>
              <a:gd name="connsiteX1019" fmla="*/ 1099647 w 7466013"/>
              <a:gd name="connsiteY1019" fmla="*/ 2911386 h 6858001"/>
              <a:gd name="connsiteX1020" fmla="*/ 1103614 w 7466013"/>
              <a:gd name="connsiteY1020" fmla="*/ 2922501 h 6858001"/>
              <a:gd name="connsiteX1021" fmla="*/ 1109961 w 7466013"/>
              <a:gd name="connsiteY1021" fmla="*/ 2930440 h 6858001"/>
              <a:gd name="connsiteX1022" fmla="*/ 1116308 w 7466013"/>
              <a:gd name="connsiteY1022" fmla="*/ 2938380 h 6858001"/>
              <a:gd name="connsiteX1023" fmla="*/ 1125829 w 7466013"/>
              <a:gd name="connsiteY1023" fmla="*/ 2946319 h 6858001"/>
              <a:gd name="connsiteX1024" fmla="*/ 1136143 w 7466013"/>
              <a:gd name="connsiteY1024" fmla="*/ 2952671 h 6858001"/>
              <a:gd name="connsiteX1025" fmla="*/ 1153597 w 7466013"/>
              <a:gd name="connsiteY1025" fmla="*/ 2966168 h 6858001"/>
              <a:gd name="connsiteX1026" fmla="*/ 1171052 w 7466013"/>
              <a:gd name="connsiteY1026" fmla="*/ 2983635 h 6858001"/>
              <a:gd name="connsiteX1027" fmla="*/ 1188507 w 7466013"/>
              <a:gd name="connsiteY1027" fmla="*/ 3003484 h 6858001"/>
              <a:gd name="connsiteX1028" fmla="*/ 1205168 w 7466013"/>
              <a:gd name="connsiteY1028" fmla="*/ 3025714 h 6858001"/>
              <a:gd name="connsiteX1029" fmla="*/ 1213102 w 7466013"/>
              <a:gd name="connsiteY1029" fmla="*/ 3037623 h 6858001"/>
              <a:gd name="connsiteX1030" fmla="*/ 1220243 w 7466013"/>
              <a:gd name="connsiteY1030" fmla="*/ 3051120 h 6858001"/>
              <a:gd name="connsiteX1031" fmla="*/ 1226590 w 7466013"/>
              <a:gd name="connsiteY1031" fmla="*/ 3065411 h 6858001"/>
              <a:gd name="connsiteX1032" fmla="*/ 1230557 w 7466013"/>
              <a:gd name="connsiteY1032" fmla="*/ 3080496 h 6858001"/>
              <a:gd name="connsiteX1033" fmla="*/ 1234524 w 7466013"/>
              <a:gd name="connsiteY1033" fmla="*/ 3096375 h 6858001"/>
              <a:gd name="connsiteX1034" fmla="*/ 1237697 w 7466013"/>
              <a:gd name="connsiteY1034" fmla="*/ 3112254 h 6858001"/>
              <a:gd name="connsiteX1035" fmla="*/ 1238491 w 7466013"/>
              <a:gd name="connsiteY1035" fmla="*/ 3129720 h 6858001"/>
              <a:gd name="connsiteX1036" fmla="*/ 1240078 w 7466013"/>
              <a:gd name="connsiteY1036" fmla="*/ 3147982 h 6858001"/>
              <a:gd name="connsiteX1037" fmla="*/ 1240078 w 7466013"/>
              <a:gd name="connsiteY1037" fmla="*/ 3276600 h 6858001"/>
              <a:gd name="connsiteX1038" fmla="*/ 516501 w 7466013"/>
              <a:gd name="connsiteY1038" fmla="*/ 3276600 h 6858001"/>
              <a:gd name="connsiteX1039" fmla="*/ 516501 w 7466013"/>
              <a:gd name="connsiteY1039" fmla="*/ 3147982 h 6858001"/>
              <a:gd name="connsiteX1040" fmla="*/ 516501 w 7466013"/>
              <a:gd name="connsiteY1040" fmla="*/ 3129720 h 6858001"/>
              <a:gd name="connsiteX1041" fmla="*/ 518087 w 7466013"/>
              <a:gd name="connsiteY1041" fmla="*/ 3112254 h 6858001"/>
              <a:gd name="connsiteX1042" fmla="*/ 522054 w 7466013"/>
              <a:gd name="connsiteY1042" fmla="*/ 3096375 h 6858001"/>
              <a:gd name="connsiteX1043" fmla="*/ 524435 w 7466013"/>
              <a:gd name="connsiteY1043" fmla="*/ 3080496 h 6858001"/>
              <a:gd name="connsiteX1044" fmla="*/ 529988 w 7466013"/>
              <a:gd name="connsiteY1044" fmla="*/ 3065411 h 6858001"/>
              <a:gd name="connsiteX1045" fmla="*/ 536336 w 7466013"/>
              <a:gd name="connsiteY1045" fmla="*/ 3051120 h 6858001"/>
              <a:gd name="connsiteX1046" fmla="*/ 542683 w 7466013"/>
              <a:gd name="connsiteY1046" fmla="*/ 3037623 h 6858001"/>
              <a:gd name="connsiteX1047" fmla="*/ 550617 w 7466013"/>
              <a:gd name="connsiteY1047" fmla="*/ 3025714 h 6858001"/>
              <a:gd name="connsiteX1048" fmla="*/ 568071 w 7466013"/>
              <a:gd name="connsiteY1048" fmla="*/ 3003484 h 6858001"/>
              <a:gd name="connsiteX1049" fmla="*/ 585526 w 7466013"/>
              <a:gd name="connsiteY1049" fmla="*/ 2983635 h 6858001"/>
              <a:gd name="connsiteX1050" fmla="*/ 602981 w 7466013"/>
              <a:gd name="connsiteY1050" fmla="*/ 2966168 h 6858001"/>
              <a:gd name="connsiteX1051" fmla="*/ 619642 w 7466013"/>
              <a:gd name="connsiteY1051" fmla="*/ 2952671 h 6858001"/>
              <a:gd name="connsiteX1052" fmla="*/ 630750 w 7466013"/>
              <a:gd name="connsiteY1052" fmla="*/ 2946319 h 6858001"/>
              <a:gd name="connsiteX1053" fmla="*/ 638684 w 7466013"/>
              <a:gd name="connsiteY1053" fmla="*/ 2938380 h 6858001"/>
              <a:gd name="connsiteX1054" fmla="*/ 646618 w 7466013"/>
              <a:gd name="connsiteY1054" fmla="*/ 2930440 h 6858001"/>
              <a:gd name="connsiteX1055" fmla="*/ 652965 w 7466013"/>
              <a:gd name="connsiteY1055" fmla="*/ 2922501 h 6858001"/>
              <a:gd name="connsiteX1056" fmla="*/ 656932 w 7466013"/>
              <a:gd name="connsiteY1056" fmla="*/ 2911386 h 6858001"/>
              <a:gd name="connsiteX1057" fmla="*/ 660899 w 7466013"/>
              <a:gd name="connsiteY1057" fmla="*/ 2899477 h 6858001"/>
              <a:gd name="connsiteX1058" fmla="*/ 662485 w 7466013"/>
              <a:gd name="connsiteY1058" fmla="*/ 2883598 h 6858001"/>
              <a:gd name="connsiteX1059" fmla="*/ 664072 w 7466013"/>
              <a:gd name="connsiteY1059" fmla="*/ 2865337 h 6858001"/>
              <a:gd name="connsiteX1060" fmla="*/ 664072 w 7466013"/>
              <a:gd name="connsiteY1060" fmla="*/ 2037253 h 6858001"/>
              <a:gd name="connsiteX1061" fmla="*/ 530782 w 7466013"/>
              <a:gd name="connsiteY1061" fmla="*/ 1617256 h 6858001"/>
              <a:gd name="connsiteX1062" fmla="*/ 412566 w 7466013"/>
              <a:gd name="connsiteY1062" fmla="*/ 1244102 h 6858001"/>
              <a:gd name="connsiteX1063" fmla="*/ 364962 w 7466013"/>
              <a:gd name="connsiteY1063" fmla="*/ 1096428 h 6858001"/>
              <a:gd name="connsiteX1064" fmla="*/ 318945 w 7466013"/>
              <a:gd name="connsiteY1064" fmla="*/ 950343 h 6858001"/>
              <a:gd name="connsiteX1065" fmla="*/ 238812 w 7466013"/>
              <a:gd name="connsiteY1065" fmla="*/ 693104 h 6858001"/>
              <a:gd name="connsiteX1066" fmla="*/ 207076 w 7466013"/>
              <a:gd name="connsiteY1066" fmla="*/ 590686 h 6858001"/>
              <a:gd name="connsiteX1067" fmla="*/ 180894 w 7466013"/>
              <a:gd name="connsiteY1067" fmla="*/ 508115 h 6858001"/>
              <a:gd name="connsiteX1068" fmla="*/ 161853 w 7466013"/>
              <a:gd name="connsiteY1068" fmla="*/ 452539 h 6858001"/>
              <a:gd name="connsiteX1069" fmla="*/ 157886 w 7466013"/>
              <a:gd name="connsiteY1069" fmla="*/ 436660 h 6858001"/>
              <a:gd name="connsiteX1070" fmla="*/ 156299 w 7466013"/>
              <a:gd name="connsiteY1070" fmla="*/ 428721 h 6858001"/>
              <a:gd name="connsiteX1071" fmla="*/ 151539 w 7466013"/>
              <a:gd name="connsiteY1071" fmla="*/ 416018 h 6858001"/>
              <a:gd name="connsiteX1072" fmla="*/ 144398 w 7466013"/>
              <a:gd name="connsiteY1072" fmla="*/ 404109 h 6858001"/>
              <a:gd name="connsiteX1073" fmla="*/ 138051 w 7466013"/>
              <a:gd name="connsiteY1073" fmla="*/ 393787 h 6858001"/>
              <a:gd name="connsiteX1074" fmla="*/ 128530 w 7466013"/>
              <a:gd name="connsiteY1074" fmla="*/ 384260 h 6858001"/>
              <a:gd name="connsiteX1075" fmla="*/ 100761 w 7466013"/>
              <a:gd name="connsiteY1075" fmla="*/ 359648 h 6858001"/>
              <a:gd name="connsiteX1076" fmla="*/ 83307 w 7466013"/>
              <a:gd name="connsiteY1076" fmla="*/ 346151 h 6858001"/>
              <a:gd name="connsiteX1077" fmla="*/ 66645 w 7466013"/>
              <a:gd name="connsiteY1077" fmla="*/ 331066 h 6858001"/>
              <a:gd name="connsiteX1078" fmla="*/ 49191 w 7466013"/>
              <a:gd name="connsiteY1078" fmla="*/ 311217 h 6858001"/>
              <a:gd name="connsiteX1079" fmla="*/ 33323 w 7466013"/>
              <a:gd name="connsiteY1079" fmla="*/ 289781 h 6858001"/>
              <a:gd name="connsiteX1080" fmla="*/ 25389 w 7466013"/>
              <a:gd name="connsiteY1080" fmla="*/ 277078 h 6858001"/>
              <a:gd name="connsiteX1081" fmla="*/ 18248 w 7466013"/>
              <a:gd name="connsiteY1081" fmla="*/ 263580 h 6858001"/>
              <a:gd name="connsiteX1082" fmla="*/ 13488 w 7466013"/>
              <a:gd name="connsiteY1082" fmla="*/ 250083 h 6858001"/>
              <a:gd name="connsiteX1083" fmla="*/ 9521 w 7466013"/>
              <a:gd name="connsiteY1083" fmla="*/ 235792 h 6858001"/>
              <a:gd name="connsiteX1084" fmla="*/ 5554 w 7466013"/>
              <a:gd name="connsiteY1084" fmla="*/ 219914 h 6858001"/>
              <a:gd name="connsiteX1085" fmla="*/ 2380 w 7466013"/>
              <a:gd name="connsiteY1085" fmla="*/ 204035 h 6858001"/>
              <a:gd name="connsiteX1086" fmla="*/ 1587 w 7466013"/>
              <a:gd name="connsiteY1086" fmla="*/ 186568 h 6858001"/>
              <a:gd name="connsiteX1087" fmla="*/ 0 w 7466013"/>
              <a:gd name="connsiteY1087" fmla="*/ 168307 h 6858001"/>
              <a:gd name="connsiteX1088" fmla="*/ 5726909 w 7466013"/>
              <a:gd name="connsiteY1088" fmla="*/ 34927 h 6858001"/>
              <a:gd name="connsiteX1089" fmla="*/ 6619489 w 7466013"/>
              <a:gd name="connsiteY1089" fmla="*/ 34927 h 6858001"/>
              <a:gd name="connsiteX1090" fmla="*/ 6666343 w 7466013"/>
              <a:gd name="connsiteY1090" fmla="*/ 35721 h 6858001"/>
              <a:gd name="connsiteX1091" fmla="*/ 6710019 w 7466013"/>
              <a:gd name="connsiteY1091" fmla="*/ 38896 h 6858001"/>
              <a:gd name="connsiteX1092" fmla="*/ 6752107 w 7466013"/>
              <a:gd name="connsiteY1092" fmla="*/ 42864 h 6858001"/>
              <a:gd name="connsiteX1093" fmla="*/ 6792607 w 7466013"/>
              <a:gd name="connsiteY1093" fmla="*/ 47627 h 6858001"/>
              <a:gd name="connsiteX1094" fmla="*/ 6830725 w 7466013"/>
              <a:gd name="connsiteY1094" fmla="*/ 55564 h 6858001"/>
              <a:gd name="connsiteX1095" fmla="*/ 6868047 w 7466013"/>
              <a:gd name="connsiteY1095" fmla="*/ 65089 h 6858001"/>
              <a:gd name="connsiteX1096" fmla="*/ 6902193 w 7466013"/>
              <a:gd name="connsiteY1096" fmla="*/ 75408 h 6858001"/>
              <a:gd name="connsiteX1097" fmla="*/ 6937135 w 7466013"/>
              <a:gd name="connsiteY1097" fmla="*/ 88902 h 6858001"/>
              <a:gd name="connsiteX1098" fmla="*/ 6968899 w 7466013"/>
              <a:gd name="connsiteY1098" fmla="*/ 103983 h 6858001"/>
              <a:gd name="connsiteX1099" fmla="*/ 6998281 w 7466013"/>
              <a:gd name="connsiteY1099" fmla="*/ 118271 h 6858001"/>
              <a:gd name="connsiteX1100" fmla="*/ 7027665 w 7466013"/>
              <a:gd name="connsiteY1100" fmla="*/ 135733 h 6858001"/>
              <a:gd name="connsiteX1101" fmla="*/ 7055457 w 7466013"/>
              <a:gd name="connsiteY1101" fmla="*/ 152402 h 6858001"/>
              <a:gd name="connsiteX1102" fmla="*/ 7081663 w 7466013"/>
              <a:gd name="connsiteY1102" fmla="*/ 173039 h 6858001"/>
              <a:gd name="connsiteX1103" fmla="*/ 7106281 w 7466013"/>
              <a:gd name="connsiteY1103" fmla="*/ 193677 h 6858001"/>
              <a:gd name="connsiteX1104" fmla="*/ 7130105 w 7466013"/>
              <a:gd name="connsiteY1104" fmla="*/ 215108 h 6858001"/>
              <a:gd name="connsiteX1105" fmla="*/ 7150751 w 7466013"/>
              <a:gd name="connsiteY1105" fmla="*/ 238127 h 6858001"/>
              <a:gd name="connsiteX1106" fmla="*/ 7172193 w 7466013"/>
              <a:gd name="connsiteY1106" fmla="*/ 262733 h 6858001"/>
              <a:gd name="connsiteX1107" fmla="*/ 7191251 w 7466013"/>
              <a:gd name="connsiteY1107" fmla="*/ 288133 h 6858001"/>
              <a:gd name="connsiteX1108" fmla="*/ 7207927 w 7466013"/>
              <a:gd name="connsiteY1108" fmla="*/ 315121 h 6858001"/>
              <a:gd name="connsiteX1109" fmla="*/ 7223809 w 7466013"/>
              <a:gd name="connsiteY1109" fmla="*/ 342902 h 6858001"/>
              <a:gd name="connsiteX1110" fmla="*/ 7238897 w 7466013"/>
              <a:gd name="connsiteY1110" fmla="*/ 372271 h 6858001"/>
              <a:gd name="connsiteX1111" fmla="*/ 7252397 w 7466013"/>
              <a:gd name="connsiteY1111" fmla="*/ 402433 h 6858001"/>
              <a:gd name="connsiteX1112" fmla="*/ 7264309 w 7466013"/>
              <a:gd name="connsiteY1112" fmla="*/ 433389 h 6858001"/>
              <a:gd name="connsiteX1113" fmla="*/ 7274633 w 7466013"/>
              <a:gd name="connsiteY1113" fmla="*/ 465933 h 6858001"/>
              <a:gd name="connsiteX1114" fmla="*/ 7284161 w 7466013"/>
              <a:gd name="connsiteY1114" fmla="*/ 499271 h 6858001"/>
              <a:gd name="connsiteX1115" fmla="*/ 7292103 w 7466013"/>
              <a:gd name="connsiteY1115" fmla="*/ 534196 h 6858001"/>
              <a:gd name="connsiteX1116" fmla="*/ 7298457 w 7466013"/>
              <a:gd name="connsiteY1116" fmla="*/ 568327 h 6858001"/>
              <a:gd name="connsiteX1117" fmla="*/ 7304013 w 7466013"/>
              <a:gd name="connsiteY1117" fmla="*/ 605633 h 6858001"/>
              <a:gd name="connsiteX1118" fmla="*/ 7307985 w 7466013"/>
              <a:gd name="connsiteY1118" fmla="*/ 642939 h 6858001"/>
              <a:gd name="connsiteX1119" fmla="*/ 7311957 w 7466013"/>
              <a:gd name="connsiteY1119" fmla="*/ 680246 h 6858001"/>
              <a:gd name="connsiteX1120" fmla="*/ 7313545 w 7466013"/>
              <a:gd name="connsiteY1120" fmla="*/ 718346 h 6858001"/>
              <a:gd name="connsiteX1121" fmla="*/ 7314337 w 7466013"/>
              <a:gd name="connsiteY1121" fmla="*/ 758827 h 6858001"/>
              <a:gd name="connsiteX1122" fmla="*/ 7314337 w 7466013"/>
              <a:gd name="connsiteY1122" fmla="*/ 1204914 h 6858001"/>
              <a:gd name="connsiteX1123" fmla="*/ 7313545 w 7466013"/>
              <a:gd name="connsiteY1123" fmla="*/ 1239046 h 6858001"/>
              <a:gd name="connsiteX1124" fmla="*/ 7310367 w 7466013"/>
              <a:gd name="connsiteY1124" fmla="*/ 1272383 h 6858001"/>
              <a:gd name="connsiteX1125" fmla="*/ 7306397 w 7466013"/>
              <a:gd name="connsiteY1125" fmla="*/ 1305721 h 6858001"/>
              <a:gd name="connsiteX1126" fmla="*/ 7300045 w 7466013"/>
              <a:gd name="connsiteY1126" fmla="*/ 1337471 h 6858001"/>
              <a:gd name="connsiteX1127" fmla="*/ 7292103 w 7466013"/>
              <a:gd name="connsiteY1127" fmla="*/ 1369221 h 6858001"/>
              <a:gd name="connsiteX1128" fmla="*/ 7282573 w 7466013"/>
              <a:gd name="connsiteY1128" fmla="*/ 1400177 h 6858001"/>
              <a:gd name="connsiteX1129" fmla="*/ 7270661 w 7466013"/>
              <a:gd name="connsiteY1129" fmla="*/ 1429546 h 6858001"/>
              <a:gd name="connsiteX1130" fmla="*/ 7257161 w 7466013"/>
              <a:gd name="connsiteY1130" fmla="*/ 1458121 h 6858001"/>
              <a:gd name="connsiteX1131" fmla="*/ 7242869 w 7466013"/>
              <a:gd name="connsiteY1131" fmla="*/ 1486696 h 6858001"/>
              <a:gd name="connsiteX1132" fmla="*/ 7226985 w 7466013"/>
              <a:gd name="connsiteY1132" fmla="*/ 1514477 h 6858001"/>
              <a:gd name="connsiteX1133" fmla="*/ 7211103 w 7466013"/>
              <a:gd name="connsiteY1133" fmla="*/ 1539877 h 6858001"/>
              <a:gd name="connsiteX1134" fmla="*/ 7192045 w 7466013"/>
              <a:gd name="connsiteY1134" fmla="*/ 1563690 h 6858001"/>
              <a:gd name="connsiteX1135" fmla="*/ 7173781 w 7466013"/>
              <a:gd name="connsiteY1135" fmla="*/ 1585915 h 6858001"/>
              <a:gd name="connsiteX1136" fmla="*/ 7153927 w 7466013"/>
              <a:gd name="connsiteY1136" fmla="*/ 1608933 h 6858001"/>
              <a:gd name="connsiteX1137" fmla="*/ 7132485 w 7466013"/>
              <a:gd name="connsiteY1137" fmla="*/ 1628777 h 6858001"/>
              <a:gd name="connsiteX1138" fmla="*/ 7110251 w 7466013"/>
              <a:gd name="connsiteY1138" fmla="*/ 1647033 h 6858001"/>
              <a:gd name="connsiteX1139" fmla="*/ 7101517 w 7466013"/>
              <a:gd name="connsiteY1139" fmla="*/ 1657352 h 6858001"/>
              <a:gd name="connsiteX1140" fmla="*/ 7096751 w 7466013"/>
              <a:gd name="connsiteY1140" fmla="*/ 1666877 h 6858001"/>
              <a:gd name="connsiteX1141" fmla="*/ 7092781 w 7466013"/>
              <a:gd name="connsiteY1141" fmla="*/ 1677990 h 6858001"/>
              <a:gd name="connsiteX1142" fmla="*/ 7092781 w 7466013"/>
              <a:gd name="connsiteY1142" fmla="*/ 1688308 h 6858001"/>
              <a:gd name="connsiteX1143" fmla="*/ 7095163 w 7466013"/>
              <a:gd name="connsiteY1143" fmla="*/ 1698627 h 6858001"/>
              <a:gd name="connsiteX1144" fmla="*/ 7100721 w 7466013"/>
              <a:gd name="connsiteY1144" fmla="*/ 1710533 h 6858001"/>
              <a:gd name="connsiteX1145" fmla="*/ 7108663 w 7466013"/>
              <a:gd name="connsiteY1145" fmla="*/ 1722438 h 6858001"/>
              <a:gd name="connsiteX1146" fmla="*/ 7118985 w 7466013"/>
              <a:gd name="connsiteY1146" fmla="*/ 1733552 h 6858001"/>
              <a:gd name="connsiteX1147" fmla="*/ 7142809 w 7466013"/>
              <a:gd name="connsiteY1147" fmla="*/ 1753396 h 6858001"/>
              <a:gd name="connsiteX1148" fmla="*/ 7165839 w 7466013"/>
              <a:gd name="connsiteY1148" fmla="*/ 1774827 h 6858001"/>
              <a:gd name="connsiteX1149" fmla="*/ 7185693 w 7466013"/>
              <a:gd name="connsiteY1149" fmla="*/ 1797052 h 6858001"/>
              <a:gd name="connsiteX1150" fmla="*/ 7205545 w 7466013"/>
              <a:gd name="connsiteY1150" fmla="*/ 1822452 h 6858001"/>
              <a:gd name="connsiteX1151" fmla="*/ 7223015 w 7466013"/>
              <a:gd name="connsiteY1151" fmla="*/ 1847852 h 6858001"/>
              <a:gd name="connsiteX1152" fmla="*/ 7238897 w 7466013"/>
              <a:gd name="connsiteY1152" fmla="*/ 1877221 h 6858001"/>
              <a:gd name="connsiteX1153" fmla="*/ 7253191 w 7466013"/>
              <a:gd name="connsiteY1153" fmla="*/ 1905795 h 6858001"/>
              <a:gd name="connsiteX1154" fmla="*/ 7266691 w 7466013"/>
              <a:gd name="connsiteY1154" fmla="*/ 1938339 h 6858001"/>
              <a:gd name="connsiteX1155" fmla="*/ 7277015 w 7466013"/>
              <a:gd name="connsiteY1155" fmla="*/ 1970882 h 6858001"/>
              <a:gd name="connsiteX1156" fmla="*/ 7286545 w 7466013"/>
              <a:gd name="connsiteY1156" fmla="*/ 2004221 h 6858001"/>
              <a:gd name="connsiteX1157" fmla="*/ 7294485 w 7466013"/>
              <a:gd name="connsiteY1157" fmla="*/ 2039940 h 6858001"/>
              <a:gd name="connsiteX1158" fmla="*/ 7302425 w 7466013"/>
              <a:gd name="connsiteY1158" fmla="*/ 2076452 h 6858001"/>
              <a:gd name="connsiteX1159" fmla="*/ 7306397 w 7466013"/>
              <a:gd name="connsiteY1159" fmla="*/ 2112171 h 6858001"/>
              <a:gd name="connsiteX1160" fmla="*/ 7310367 w 7466013"/>
              <a:gd name="connsiteY1160" fmla="*/ 2150271 h 6858001"/>
              <a:gd name="connsiteX1161" fmla="*/ 7313545 w 7466013"/>
              <a:gd name="connsiteY1161" fmla="*/ 2189164 h 6858001"/>
              <a:gd name="connsiteX1162" fmla="*/ 7314337 w 7466013"/>
              <a:gd name="connsiteY1162" fmla="*/ 2228851 h 6858001"/>
              <a:gd name="connsiteX1163" fmla="*/ 7314337 w 7466013"/>
              <a:gd name="connsiteY1163" fmla="*/ 2865440 h 6858001"/>
              <a:gd name="connsiteX1164" fmla="*/ 7314337 w 7466013"/>
              <a:gd name="connsiteY1164" fmla="*/ 2885283 h 6858001"/>
              <a:gd name="connsiteX1165" fmla="*/ 7317513 w 7466013"/>
              <a:gd name="connsiteY1165" fmla="*/ 2901158 h 6858001"/>
              <a:gd name="connsiteX1166" fmla="*/ 7319897 w 7466013"/>
              <a:gd name="connsiteY1166" fmla="*/ 2907508 h 6858001"/>
              <a:gd name="connsiteX1167" fmla="*/ 7322279 w 7466013"/>
              <a:gd name="connsiteY1167" fmla="*/ 2913065 h 6858001"/>
              <a:gd name="connsiteX1168" fmla="*/ 7325455 w 7466013"/>
              <a:gd name="connsiteY1168" fmla="*/ 2917033 h 6858001"/>
              <a:gd name="connsiteX1169" fmla="*/ 7329425 w 7466013"/>
              <a:gd name="connsiteY1169" fmla="*/ 2919415 h 6858001"/>
              <a:gd name="connsiteX1170" fmla="*/ 7346101 w 7466013"/>
              <a:gd name="connsiteY1170" fmla="*/ 2931321 h 6858001"/>
              <a:gd name="connsiteX1171" fmla="*/ 7365955 w 7466013"/>
              <a:gd name="connsiteY1171" fmla="*/ 2943227 h 6858001"/>
              <a:gd name="connsiteX1172" fmla="*/ 7383425 w 7466013"/>
              <a:gd name="connsiteY1172" fmla="*/ 2955133 h 6858001"/>
              <a:gd name="connsiteX1173" fmla="*/ 7399309 w 7466013"/>
              <a:gd name="connsiteY1173" fmla="*/ 2967039 h 6858001"/>
              <a:gd name="connsiteX1174" fmla="*/ 7416777 w 7466013"/>
              <a:gd name="connsiteY1174" fmla="*/ 2982120 h 6858001"/>
              <a:gd name="connsiteX1175" fmla="*/ 7432661 w 7466013"/>
              <a:gd name="connsiteY1175" fmla="*/ 2997995 h 6858001"/>
              <a:gd name="connsiteX1176" fmla="*/ 7440601 w 7466013"/>
              <a:gd name="connsiteY1176" fmla="*/ 3007521 h 6858001"/>
              <a:gd name="connsiteX1177" fmla="*/ 7447749 w 7466013"/>
              <a:gd name="connsiteY1177" fmla="*/ 3016252 h 6858001"/>
              <a:gd name="connsiteX1178" fmla="*/ 7452513 w 7466013"/>
              <a:gd name="connsiteY1178" fmla="*/ 3028158 h 6858001"/>
              <a:gd name="connsiteX1179" fmla="*/ 7458073 w 7466013"/>
              <a:gd name="connsiteY1179" fmla="*/ 3041652 h 6858001"/>
              <a:gd name="connsiteX1180" fmla="*/ 7460453 w 7466013"/>
              <a:gd name="connsiteY1180" fmla="*/ 3056732 h 6858001"/>
              <a:gd name="connsiteX1181" fmla="*/ 7463631 w 7466013"/>
              <a:gd name="connsiteY1181" fmla="*/ 3072607 h 6858001"/>
              <a:gd name="connsiteX1182" fmla="*/ 7464425 w 7466013"/>
              <a:gd name="connsiteY1182" fmla="*/ 3089277 h 6858001"/>
              <a:gd name="connsiteX1183" fmla="*/ 7466013 w 7466013"/>
              <a:gd name="connsiteY1183" fmla="*/ 3108327 h 6858001"/>
              <a:gd name="connsiteX1184" fmla="*/ 7466013 w 7466013"/>
              <a:gd name="connsiteY1184" fmla="*/ 3276602 h 6858001"/>
              <a:gd name="connsiteX1185" fmla="*/ 7106281 w 7466013"/>
              <a:gd name="connsiteY1185" fmla="*/ 3276602 h 6858001"/>
              <a:gd name="connsiteX1186" fmla="*/ 7077693 w 7466013"/>
              <a:gd name="connsiteY1186" fmla="*/ 3276602 h 6858001"/>
              <a:gd name="connsiteX1187" fmla="*/ 7053075 w 7466013"/>
              <a:gd name="connsiteY1187" fmla="*/ 3274220 h 6858001"/>
              <a:gd name="connsiteX1188" fmla="*/ 7028457 w 7466013"/>
              <a:gd name="connsiteY1188" fmla="*/ 3268664 h 6858001"/>
              <a:gd name="connsiteX1189" fmla="*/ 7007811 w 7466013"/>
              <a:gd name="connsiteY1189" fmla="*/ 3262314 h 6858001"/>
              <a:gd name="connsiteX1190" fmla="*/ 6987957 w 7466013"/>
              <a:gd name="connsiteY1190" fmla="*/ 3254377 h 6858001"/>
              <a:gd name="connsiteX1191" fmla="*/ 6968899 w 7466013"/>
              <a:gd name="connsiteY1191" fmla="*/ 3244852 h 6858001"/>
              <a:gd name="connsiteX1192" fmla="*/ 6953017 w 7466013"/>
              <a:gd name="connsiteY1192" fmla="*/ 3232946 h 6858001"/>
              <a:gd name="connsiteX1193" fmla="*/ 6938723 w 7466013"/>
              <a:gd name="connsiteY1193" fmla="*/ 3218658 h 6858001"/>
              <a:gd name="connsiteX1194" fmla="*/ 6926811 w 7466013"/>
              <a:gd name="connsiteY1194" fmla="*/ 3203577 h 6858001"/>
              <a:gd name="connsiteX1195" fmla="*/ 6914901 w 7466013"/>
              <a:gd name="connsiteY1195" fmla="*/ 3187702 h 6858001"/>
              <a:gd name="connsiteX1196" fmla="*/ 6905369 w 7466013"/>
              <a:gd name="connsiteY1196" fmla="*/ 3169445 h 6858001"/>
              <a:gd name="connsiteX1197" fmla="*/ 6898223 w 7466013"/>
              <a:gd name="connsiteY1197" fmla="*/ 3150396 h 6858001"/>
              <a:gd name="connsiteX1198" fmla="*/ 6891869 w 7466013"/>
              <a:gd name="connsiteY1198" fmla="*/ 3130552 h 6858001"/>
              <a:gd name="connsiteX1199" fmla="*/ 6887901 w 7466013"/>
              <a:gd name="connsiteY1199" fmla="*/ 3110707 h 6858001"/>
              <a:gd name="connsiteX1200" fmla="*/ 6885517 w 7466013"/>
              <a:gd name="connsiteY1200" fmla="*/ 3088483 h 6858001"/>
              <a:gd name="connsiteX1201" fmla="*/ 6883929 w 7466013"/>
              <a:gd name="connsiteY1201" fmla="*/ 3065465 h 6858001"/>
              <a:gd name="connsiteX1202" fmla="*/ 6883929 w 7466013"/>
              <a:gd name="connsiteY1202" fmla="*/ 2215358 h 6858001"/>
              <a:gd name="connsiteX1203" fmla="*/ 6883929 w 7466013"/>
              <a:gd name="connsiteY1203" fmla="*/ 2178052 h 6858001"/>
              <a:gd name="connsiteX1204" fmla="*/ 6879959 w 7466013"/>
              <a:gd name="connsiteY1204" fmla="*/ 2143921 h 6858001"/>
              <a:gd name="connsiteX1205" fmla="*/ 6875989 w 7466013"/>
              <a:gd name="connsiteY1205" fmla="*/ 2110583 h 6858001"/>
              <a:gd name="connsiteX1206" fmla="*/ 6869635 w 7466013"/>
              <a:gd name="connsiteY1206" fmla="*/ 2080421 h 6858001"/>
              <a:gd name="connsiteX1207" fmla="*/ 6860105 w 7466013"/>
              <a:gd name="connsiteY1207" fmla="*/ 2051846 h 6858001"/>
              <a:gd name="connsiteX1208" fmla="*/ 6849783 w 7466013"/>
              <a:gd name="connsiteY1208" fmla="*/ 2025652 h 6858001"/>
              <a:gd name="connsiteX1209" fmla="*/ 6836283 w 7466013"/>
              <a:gd name="connsiteY1209" fmla="*/ 2001839 h 6858001"/>
              <a:gd name="connsiteX1210" fmla="*/ 6821195 w 7466013"/>
              <a:gd name="connsiteY1210" fmla="*/ 1978820 h 6858001"/>
              <a:gd name="connsiteX1211" fmla="*/ 6813253 w 7466013"/>
              <a:gd name="connsiteY1211" fmla="*/ 1968502 h 6858001"/>
              <a:gd name="connsiteX1212" fmla="*/ 6804517 w 7466013"/>
              <a:gd name="connsiteY1212" fmla="*/ 1958977 h 6858001"/>
              <a:gd name="connsiteX1213" fmla="*/ 6794989 w 7466013"/>
              <a:gd name="connsiteY1213" fmla="*/ 1950246 h 6858001"/>
              <a:gd name="connsiteX1214" fmla="*/ 6785461 w 7466013"/>
              <a:gd name="connsiteY1214" fmla="*/ 1942307 h 6858001"/>
              <a:gd name="connsiteX1215" fmla="*/ 6775137 w 7466013"/>
              <a:gd name="connsiteY1215" fmla="*/ 1934371 h 6858001"/>
              <a:gd name="connsiteX1216" fmla="*/ 6764017 w 7466013"/>
              <a:gd name="connsiteY1216" fmla="*/ 1927227 h 6858001"/>
              <a:gd name="connsiteX1217" fmla="*/ 6752107 w 7466013"/>
              <a:gd name="connsiteY1217" fmla="*/ 1920877 h 6858001"/>
              <a:gd name="connsiteX1218" fmla="*/ 6739401 w 7466013"/>
              <a:gd name="connsiteY1218" fmla="*/ 1915320 h 6858001"/>
              <a:gd name="connsiteX1219" fmla="*/ 6727489 w 7466013"/>
              <a:gd name="connsiteY1219" fmla="*/ 1909764 h 6858001"/>
              <a:gd name="connsiteX1220" fmla="*/ 6713989 w 7466013"/>
              <a:gd name="connsiteY1220" fmla="*/ 1905795 h 6858001"/>
              <a:gd name="connsiteX1221" fmla="*/ 6684607 w 7466013"/>
              <a:gd name="connsiteY1221" fmla="*/ 1899446 h 6858001"/>
              <a:gd name="connsiteX1222" fmla="*/ 6654431 w 7466013"/>
              <a:gd name="connsiteY1222" fmla="*/ 1895477 h 6858001"/>
              <a:gd name="connsiteX1223" fmla="*/ 6619489 w 7466013"/>
              <a:gd name="connsiteY1223" fmla="*/ 1893889 h 6858001"/>
              <a:gd name="connsiteX1224" fmla="*/ 6351081 w 7466013"/>
              <a:gd name="connsiteY1224" fmla="*/ 1893889 h 6858001"/>
              <a:gd name="connsiteX1225" fmla="*/ 6337581 w 7466013"/>
              <a:gd name="connsiteY1225" fmla="*/ 1895477 h 6858001"/>
              <a:gd name="connsiteX1226" fmla="*/ 6325669 w 7466013"/>
              <a:gd name="connsiteY1226" fmla="*/ 1897858 h 6858001"/>
              <a:gd name="connsiteX1227" fmla="*/ 6316933 w 7466013"/>
              <a:gd name="connsiteY1227" fmla="*/ 1903414 h 6858001"/>
              <a:gd name="connsiteX1228" fmla="*/ 6308197 w 7466013"/>
              <a:gd name="connsiteY1228" fmla="*/ 1909764 h 6858001"/>
              <a:gd name="connsiteX1229" fmla="*/ 6301845 w 7466013"/>
              <a:gd name="connsiteY1229" fmla="*/ 1917702 h 6858001"/>
              <a:gd name="connsiteX1230" fmla="*/ 6297875 w 7466013"/>
              <a:gd name="connsiteY1230" fmla="*/ 1928815 h 6858001"/>
              <a:gd name="connsiteX1231" fmla="*/ 6295493 w 7466013"/>
              <a:gd name="connsiteY1231" fmla="*/ 1940721 h 6858001"/>
              <a:gd name="connsiteX1232" fmla="*/ 6295493 w 7466013"/>
              <a:gd name="connsiteY1232" fmla="*/ 1955008 h 6858001"/>
              <a:gd name="connsiteX1233" fmla="*/ 6295493 w 7466013"/>
              <a:gd name="connsiteY1233" fmla="*/ 2861471 h 6858001"/>
              <a:gd name="connsiteX1234" fmla="*/ 6295493 w 7466013"/>
              <a:gd name="connsiteY1234" fmla="*/ 2881315 h 6858001"/>
              <a:gd name="connsiteX1235" fmla="*/ 6297875 w 7466013"/>
              <a:gd name="connsiteY1235" fmla="*/ 2897983 h 6858001"/>
              <a:gd name="connsiteX1236" fmla="*/ 6301845 w 7466013"/>
              <a:gd name="connsiteY1236" fmla="*/ 2911477 h 6858001"/>
              <a:gd name="connsiteX1237" fmla="*/ 6307405 w 7466013"/>
              <a:gd name="connsiteY1237" fmla="*/ 2922590 h 6858001"/>
              <a:gd name="connsiteX1238" fmla="*/ 6321697 w 7466013"/>
              <a:gd name="connsiteY1238" fmla="*/ 2939258 h 6858001"/>
              <a:gd name="connsiteX1239" fmla="*/ 6337581 w 7466013"/>
              <a:gd name="connsiteY1239" fmla="*/ 2956721 h 6858001"/>
              <a:gd name="connsiteX1240" fmla="*/ 6355051 w 7466013"/>
              <a:gd name="connsiteY1240" fmla="*/ 2971008 h 6858001"/>
              <a:gd name="connsiteX1241" fmla="*/ 6372521 w 7466013"/>
              <a:gd name="connsiteY1241" fmla="*/ 2988471 h 6858001"/>
              <a:gd name="connsiteX1242" fmla="*/ 6389993 w 7466013"/>
              <a:gd name="connsiteY1242" fmla="*/ 3007521 h 6858001"/>
              <a:gd name="connsiteX1243" fmla="*/ 6406669 w 7466013"/>
              <a:gd name="connsiteY1243" fmla="*/ 3029746 h 6858001"/>
              <a:gd name="connsiteX1244" fmla="*/ 6414609 w 7466013"/>
              <a:gd name="connsiteY1244" fmla="*/ 3043239 h 6858001"/>
              <a:gd name="connsiteX1245" fmla="*/ 6422549 w 7466013"/>
              <a:gd name="connsiteY1245" fmla="*/ 3056732 h 6858001"/>
              <a:gd name="connsiteX1246" fmla="*/ 6428109 w 7466013"/>
              <a:gd name="connsiteY1246" fmla="*/ 3069433 h 6858001"/>
              <a:gd name="connsiteX1247" fmla="*/ 6433669 w 7466013"/>
              <a:gd name="connsiteY1247" fmla="*/ 3084515 h 6858001"/>
              <a:gd name="connsiteX1248" fmla="*/ 6437639 w 7466013"/>
              <a:gd name="connsiteY1248" fmla="*/ 3100389 h 6858001"/>
              <a:gd name="connsiteX1249" fmla="*/ 6440021 w 7466013"/>
              <a:gd name="connsiteY1249" fmla="*/ 3116265 h 6858001"/>
              <a:gd name="connsiteX1250" fmla="*/ 6441609 w 7466013"/>
              <a:gd name="connsiteY1250" fmla="*/ 3133727 h 6858001"/>
              <a:gd name="connsiteX1251" fmla="*/ 6441609 w 7466013"/>
              <a:gd name="connsiteY1251" fmla="*/ 3151983 h 6858001"/>
              <a:gd name="connsiteX1252" fmla="*/ 6441609 w 7466013"/>
              <a:gd name="connsiteY1252" fmla="*/ 3276602 h 6858001"/>
              <a:gd name="connsiteX1253" fmla="*/ 5722937 w 7466013"/>
              <a:gd name="connsiteY1253" fmla="*/ 3276602 h 6858001"/>
              <a:gd name="connsiteX1254" fmla="*/ 5722937 w 7466013"/>
              <a:gd name="connsiteY1254" fmla="*/ 3151983 h 6858001"/>
              <a:gd name="connsiteX1255" fmla="*/ 5722937 w 7466013"/>
              <a:gd name="connsiteY1255" fmla="*/ 3133727 h 6858001"/>
              <a:gd name="connsiteX1256" fmla="*/ 5723733 w 7466013"/>
              <a:gd name="connsiteY1256" fmla="*/ 3116265 h 6858001"/>
              <a:gd name="connsiteX1257" fmla="*/ 5726909 w 7466013"/>
              <a:gd name="connsiteY1257" fmla="*/ 3100389 h 6858001"/>
              <a:gd name="connsiteX1258" fmla="*/ 5730879 w 7466013"/>
              <a:gd name="connsiteY1258" fmla="*/ 3084515 h 6858001"/>
              <a:gd name="connsiteX1259" fmla="*/ 5735645 w 7466013"/>
              <a:gd name="connsiteY1259" fmla="*/ 3069433 h 6858001"/>
              <a:gd name="connsiteX1260" fmla="*/ 5741201 w 7466013"/>
              <a:gd name="connsiteY1260" fmla="*/ 3056732 h 6858001"/>
              <a:gd name="connsiteX1261" fmla="*/ 5749143 w 7466013"/>
              <a:gd name="connsiteY1261" fmla="*/ 3043239 h 6858001"/>
              <a:gd name="connsiteX1262" fmla="*/ 5757085 w 7466013"/>
              <a:gd name="connsiteY1262" fmla="*/ 3029746 h 6858001"/>
              <a:gd name="connsiteX1263" fmla="*/ 5774555 w 7466013"/>
              <a:gd name="connsiteY1263" fmla="*/ 3007521 h 6858001"/>
              <a:gd name="connsiteX1264" fmla="*/ 5792025 w 7466013"/>
              <a:gd name="connsiteY1264" fmla="*/ 2988471 h 6858001"/>
              <a:gd name="connsiteX1265" fmla="*/ 5808701 w 7466013"/>
              <a:gd name="connsiteY1265" fmla="*/ 2971008 h 6858001"/>
              <a:gd name="connsiteX1266" fmla="*/ 5826173 w 7466013"/>
              <a:gd name="connsiteY1266" fmla="*/ 2956721 h 6858001"/>
              <a:gd name="connsiteX1267" fmla="*/ 5842055 w 7466013"/>
              <a:gd name="connsiteY1267" fmla="*/ 2939258 h 6858001"/>
              <a:gd name="connsiteX1268" fmla="*/ 5857143 w 7466013"/>
              <a:gd name="connsiteY1268" fmla="*/ 2922590 h 6858001"/>
              <a:gd name="connsiteX1269" fmla="*/ 5861909 w 7466013"/>
              <a:gd name="connsiteY1269" fmla="*/ 2911477 h 6858001"/>
              <a:gd name="connsiteX1270" fmla="*/ 5865877 w 7466013"/>
              <a:gd name="connsiteY1270" fmla="*/ 2897983 h 6858001"/>
              <a:gd name="connsiteX1271" fmla="*/ 5869055 w 7466013"/>
              <a:gd name="connsiteY1271" fmla="*/ 2881315 h 6858001"/>
              <a:gd name="connsiteX1272" fmla="*/ 5869849 w 7466013"/>
              <a:gd name="connsiteY1272" fmla="*/ 2861471 h 6858001"/>
              <a:gd name="connsiteX1273" fmla="*/ 5869849 w 7466013"/>
              <a:gd name="connsiteY1273" fmla="*/ 450058 h 6858001"/>
              <a:gd name="connsiteX1274" fmla="*/ 5869055 w 7466013"/>
              <a:gd name="connsiteY1274" fmla="*/ 434183 h 6858001"/>
              <a:gd name="connsiteX1275" fmla="*/ 5865877 w 7466013"/>
              <a:gd name="connsiteY1275" fmla="*/ 419896 h 6858001"/>
              <a:gd name="connsiteX1276" fmla="*/ 5861909 w 7466013"/>
              <a:gd name="connsiteY1276" fmla="*/ 407989 h 6858001"/>
              <a:gd name="connsiteX1277" fmla="*/ 5857143 w 7466013"/>
              <a:gd name="connsiteY1277" fmla="*/ 396877 h 6858001"/>
              <a:gd name="connsiteX1278" fmla="*/ 5849997 w 7466013"/>
              <a:gd name="connsiteY1278" fmla="*/ 388146 h 6858001"/>
              <a:gd name="connsiteX1279" fmla="*/ 5842055 w 7466013"/>
              <a:gd name="connsiteY1279" fmla="*/ 380208 h 6858001"/>
              <a:gd name="connsiteX1280" fmla="*/ 5834113 w 7466013"/>
              <a:gd name="connsiteY1280" fmla="*/ 373064 h 6858001"/>
              <a:gd name="connsiteX1281" fmla="*/ 5826173 w 7466013"/>
              <a:gd name="connsiteY1281" fmla="*/ 368302 h 6858001"/>
              <a:gd name="connsiteX1282" fmla="*/ 5808701 w 7466013"/>
              <a:gd name="connsiteY1282" fmla="*/ 355602 h 6858001"/>
              <a:gd name="connsiteX1283" fmla="*/ 5792025 w 7466013"/>
              <a:gd name="connsiteY1283" fmla="*/ 339727 h 6858001"/>
              <a:gd name="connsiteX1284" fmla="*/ 5775349 w 7466013"/>
              <a:gd name="connsiteY1284" fmla="*/ 321471 h 6858001"/>
              <a:gd name="connsiteX1285" fmla="*/ 5758673 w 7466013"/>
              <a:gd name="connsiteY1285" fmla="*/ 299246 h 6858001"/>
              <a:gd name="connsiteX1286" fmla="*/ 5751525 w 7466013"/>
              <a:gd name="connsiteY1286" fmla="*/ 286546 h 6858001"/>
              <a:gd name="connsiteX1287" fmla="*/ 5745173 w 7466013"/>
              <a:gd name="connsiteY1287" fmla="*/ 272258 h 6858001"/>
              <a:gd name="connsiteX1288" fmla="*/ 5739613 w 7466013"/>
              <a:gd name="connsiteY1288" fmla="*/ 257971 h 6858001"/>
              <a:gd name="connsiteX1289" fmla="*/ 5734849 w 7466013"/>
              <a:gd name="connsiteY1289" fmla="*/ 240508 h 6858001"/>
              <a:gd name="connsiteX1290" fmla="*/ 5730879 w 7466013"/>
              <a:gd name="connsiteY1290" fmla="*/ 223046 h 6858001"/>
              <a:gd name="connsiteX1291" fmla="*/ 5727701 w 7466013"/>
              <a:gd name="connsiteY1291" fmla="*/ 203202 h 6858001"/>
              <a:gd name="connsiteX1292" fmla="*/ 5726909 w 7466013"/>
              <a:gd name="connsiteY1292" fmla="*/ 181771 h 6858001"/>
              <a:gd name="connsiteX1293" fmla="*/ 5726909 w 7466013"/>
              <a:gd name="connsiteY1293" fmla="*/ 160339 h 6858001"/>
              <a:gd name="connsiteX1294" fmla="*/ 3759201 w 7466013"/>
              <a:gd name="connsiteY1294" fmla="*/ 34925 h 6858001"/>
              <a:gd name="connsiteX1295" fmla="*/ 4496125 w 7466013"/>
              <a:gd name="connsiteY1295" fmla="*/ 34925 h 6858001"/>
              <a:gd name="connsiteX1296" fmla="*/ 4496125 w 7466013"/>
              <a:gd name="connsiteY1296" fmla="*/ 165101 h 6858001"/>
              <a:gd name="connsiteX1297" fmla="*/ 4496125 w 7466013"/>
              <a:gd name="connsiteY1297" fmla="*/ 183357 h 6858001"/>
              <a:gd name="connsiteX1298" fmla="*/ 4493743 w 7466013"/>
              <a:gd name="connsiteY1298" fmla="*/ 199232 h 6858001"/>
              <a:gd name="connsiteX1299" fmla="*/ 4491361 w 7466013"/>
              <a:gd name="connsiteY1299" fmla="*/ 216694 h 6858001"/>
              <a:gd name="connsiteX1300" fmla="*/ 4485801 w 7466013"/>
              <a:gd name="connsiteY1300" fmla="*/ 232569 h 6858001"/>
              <a:gd name="connsiteX1301" fmla="*/ 4480243 w 7466013"/>
              <a:gd name="connsiteY1301" fmla="*/ 246857 h 6858001"/>
              <a:gd name="connsiteX1302" fmla="*/ 4473891 w 7466013"/>
              <a:gd name="connsiteY1302" fmla="*/ 260351 h 6858001"/>
              <a:gd name="connsiteX1303" fmla="*/ 4464361 w 7466013"/>
              <a:gd name="connsiteY1303" fmla="*/ 273844 h 6858001"/>
              <a:gd name="connsiteX1304" fmla="*/ 4454831 w 7466013"/>
              <a:gd name="connsiteY1304" fmla="*/ 285751 h 6858001"/>
              <a:gd name="connsiteX1305" fmla="*/ 4434979 w 7466013"/>
              <a:gd name="connsiteY1305" fmla="*/ 307976 h 6858001"/>
              <a:gd name="connsiteX1306" fmla="*/ 4415127 w 7466013"/>
              <a:gd name="connsiteY1306" fmla="*/ 327819 h 6858001"/>
              <a:gd name="connsiteX1307" fmla="*/ 4396863 w 7466013"/>
              <a:gd name="connsiteY1307" fmla="*/ 345282 h 6858001"/>
              <a:gd name="connsiteX1308" fmla="*/ 4379393 w 7466013"/>
              <a:gd name="connsiteY1308" fmla="*/ 360363 h 6858001"/>
              <a:gd name="connsiteX1309" fmla="*/ 4369069 w 7466013"/>
              <a:gd name="connsiteY1309" fmla="*/ 366713 h 6858001"/>
              <a:gd name="connsiteX1310" fmla="*/ 4361127 w 7466013"/>
              <a:gd name="connsiteY1310" fmla="*/ 373063 h 6858001"/>
              <a:gd name="connsiteX1311" fmla="*/ 4353187 w 7466013"/>
              <a:gd name="connsiteY1311" fmla="*/ 381001 h 6858001"/>
              <a:gd name="connsiteX1312" fmla="*/ 4346041 w 7466013"/>
              <a:gd name="connsiteY1312" fmla="*/ 390526 h 6858001"/>
              <a:gd name="connsiteX1313" fmla="*/ 4342069 w 7466013"/>
              <a:gd name="connsiteY1313" fmla="*/ 400050 h 6858001"/>
              <a:gd name="connsiteX1314" fmla="*/ 4338099 w 7466013"/>
              <a:gd name="connsiteY1314" fmla="*/ 414338 h 6858001"/>
              <a:gd name="connsiteX1315" fmla="*/ 4337305 w 7466013"/>
              <a:gd name="connsiteY1315" fmla="*/ 430213 h 6858001"/>
              <a:gd name="connsiteX1316" fmla="*/ 4335717 w 7466013"/>
              <a:gd name="connsiteY1316" fmla="*/ 450057 h 6858001"/>
              <a:gd name="connsiteX1317" fmla="*/ 4335717 w 7466013"/>
              <a:gd name="connsiteY1317" fmla="*/ 2617789 h 6858001"/>
              <a:gd name="connsiteX1318" fmla="*/ 4337305 w 7466013"/>
              <a:gd name="connsiteY1318" fmla="*/ 2639220 h 6858001"/>
              <a:gd name="connsiteX1319" fmla="*/ 4338099 w 7466013"/>
              <a:gd name="connsiteY1319" fmla="*/ 2659064 h 6858001"/>
              <a:gd name="connsiteX1320" fmla="*/ 4339687 w 7466013"/>
              <a:gd name="connsiteY1320" fmla="*/ 2678908 h 6858001"/>
              <a:gd name="connsiteX1321" fmla="*/ 4342069 w 7466013"/>
              <a:gd name="connsiteY1321" fmla="*/ 2697957 h 6858001"/>
              <a:gd name="connsiteX1322" fmla="*/ 4346041 w 7466013"/>
              <a:gd name="connsiteY1322" fmla="*/ 2715420 h 6858001"/>
              <a:gd name="connsiteX1323" fmla="*/ 4351599 w 7466013"/>
              <a:gd name="connsiteY1323" fmla="*/ 2732088 h 6858001"/>
              <a:gd name="connsiteX1324" fmla="*/ 4357157 w 7466013"/>
              <a:gd name="connsiteY1324" fmla="*/ 2749551 h 6858001"/>
              <a:gd name="connsiteX1325" fmla="*/ 4361921 w 7466013"/>
              <a:gd name="connsiteY1325" fmla="*/ 2765426 h 6858001"/>
              <a:gd name="connsiteX1326" fmla="*/ 4369863 w 7466013"/>
              <a:gd name="connsiteY1326" fmla="*/ 2780507 h 6858001"/>
              <a:gd name="connsiteX1327" fmla="*/ 4377805 w 7466013"/>
              <a:gd name="connsiteY1327" fmla="*/ 2794795 h 6858001"/>
              <a:gd name="connsiteX1328" fmla="*/ 4385745 w 7466013"/>
              <a:gd name="connsiteY1328" fmla="*/ 2809083 h 6858001"/>
              <a:gd name="connsiteX1329" fmla="*/ 4395275 w 7466013"/>
              <a:gd name="connsiteY1329" fmla="*/ 2822576 h 6858001"/>
              <a:gd name="connsiteX1330" fmla="*/ 4406391 w 7466013"/>
              <a:gd name="connsiteY1330" fmla="*/ 2834482 h 6858001"/>
              <a:gd name="connsiteX1331" fmla="*/ 4418303 w 7466013"/>
              <a:gd name="connsiteY1331" fmla="*/ 2846388 h 6858001"/>
              <a:gd name="connsiteX1332" fmla="*/ 4430215 w 7466013"/>
              <a:gd name="connsiteY1332" fmla="*/ 2857501 h 6858001"/>
              <a:gd name="connsiteX1333" fmla="*/ 4442127 w 7466013"/>
              <a:gd name="connsiteY1333" fmla="*/ 2867820 h 6858001"/>
              <a:gd name="connsiteX1334" fmla="*/ 4468331 w 7466013"/>
              <a:gd name="connsiteY1334" fmla="*/ 2886076 h 6858001"/>
              <a:gd name="connsiteX1335" fmla="*/ 4496125 w 7466013"/>
              <a:gd name="connsiteY1335" fmla="*/ 2901951 h 6858001"/>
              <a:gd name="connsiteX1336" fmla="*/ 4523919 w 7466013"/>
              <a:gd name="connsiteY1336" fmla="*/ 2917033 h 6858001"/>
              <a:gd name="connsiteX1337" fmla="*/ 4552507 w 7466013"/>
              <a:gd name="connsiteY1337" fmla="*/ 2927351 h 6858001"/>
              <a:gd name="connsiteX1338" fmla="*/ 4581093 w 7466013"/>
              <a:gd name="connsiteY1338" fmla="*/ 2936876 h 6858001"/>
              <a:gd name="connsiteX1339" fmla="*/ 4610475 w 7466013"/>
              <a:gd name="connsiteY1339" fmla="*/ 2943227 h 6858001"/>
              <a:gd name="connsiteX1340" fmla="*/ 4639857 w 7466013"/>
              <a:gd name="connsiteY1340" fmla="*/ 2946402 h 6858001"/>
              <a:gd name="connsiteX1341" fmla="*/ 4670827 w 7466013"/>
              <a:gd name="connsiteY1341" fmla="*/ 2947195 h 6858001"/>
              <a:gd name="connsiteX1342" fmla="*/ 4698621 w 7466013"/>
              <a:gd name="connsiteY1342" fmla="*/ 2946402 h 6858001"/>
              <a:gd name="connsiteX1343" fmla="*/ 4728003 w 7466013"/>
              <a:gd name="connsiteY1343" fmla="*/ 2943227 h 6858001"/>
              <a:gd name="connsiteX1344" fmla="*/ 4755795 w 7466013"/>
              <a:gd name="connsiteY1344" fmla="*/ 2936876 h 6858001"/>
              <a:gd name="connsiteX1345" fmla="*/ 4783589 w 7466013"/>
              <a:gd name="connsiteY1345" fmla="*/ 2927351 h 6858001"/>
              <a:gd name="connsiteX1346" fmla="*/ 4811383 w 7466013"/>
              <a:gd name="connsiteY1346" fmla="*/ 2917033 h 6858001"/>
              <a:gd name="connsiteX1347" fmla="*/ 4837589 w 7466013"/>
              <a:gd name="connsiteY1347" fmla="*/ 2901951 h 6858001"/>
              <a:gd name="connsiteX1348" fmla="*/ 4864587 w 7466013"/>
              <a:gd name="connsiteY1348" fmla="*/ 2886076 h 6858001"/>
              <a:gd name="connsiteX1349" fmla="*/ 4890793 w 7466013"/>
              <a:gd name="connsiteY1349" fmla="*/ 2867820 h 6858001"/>
              <a:gd name="connsiteX1350" fmla="*/ 4904293 w 7466013"/>
              <a:gd name="connsiteY1350" fmla="*/ 2857501 h 6858001"/>
              <a:gd name="connsiteX1351" fmla="*/ 4914615 w 7466013"/>
              <a:gd name="connsiteY1351" fmla="*/ 2846388 h 6858001"/>
              <a:gd name="connsiteX1352" fmla="*/ 4927321 w 7466013"/>
              <a:gd name="connsiteY1352" fmla="*/ 2834482 h 6858001"/>
              <a:gd name="connsiteX1353" fmla="*/ 4936057 w 7466013"/>
              <a:gd name="connsiteY1353" fmla="*/ 2822576 h 6858001"/>
              <a:gd name="connsiteX1354" fmla="*/ 4945585 w 7466013"/>
              <a:gd name="connsiteY1354" fmla="*/ 2809083 h 6858001"/>
              <a:gd name="connsiteX1355" fmla="*/ 4955115 w 7466013"/>
              <a:gd name="connsiteY1355" fmla="*/ 2794795 h 6858001"/>
              <a:gd name="connsiteX1356" fmla="*/ 4963055 w 7466013"/>
              <a:gd name="connsiteY1356" fmla="*/ 2780507 h 6858001"/>
              <a:gd name="connsiteX1357" fmla="*/ 4969409 w 7466013"/>
              <a:gd name="connsiteY1357" fmla="*/ 2765426 h 6858001"/>
              <a:gd name="connsiteX1358" fmla="*/ 4974967 w 7466013"/>
              <a:gd name="connsiteY1358" fmla="*/ 2749551 h 6858001"/>
              <a:gd name="connsiteX1359" fmla="*/ 4979731 w 7466013"/>
              <a:gd name="connsiteY1359" fmla="*/ 2732088 h 6858001"/>
              <a:gd name="connsiteX1360" fmla="*/ 4985291 w 7466013"/>
              <a:gd name="connsiteY1360" fmla="*/ 2715420 h 6858001"/>
              <a:gd name="connsiteX1361" fmla="*/ 4989261 w 7466013"/>
              <a:gd name="connsiteY1361" fmla="*/ 2697957 h 6858001"/>
              <a:gd name="connsiteX1362" fmla="*/ 4992437 w 7466013"/>
              <a:gd name="connsiteY1362" fmla="*/ 2678908 h 6858001"/>
              <a:gd name="connsiteX1363" fmla="*/ 4993231 w 7466013"/>
              <a:gd name="connsiteY1363" fmla="*/ 2659064 h 6858001"/>
              <a:gd name="connsiteX1364" fmla="*/ 4994819 w 7466013"/>
              <a:gd name="connsiteY1364" fmla="*/ 2639220 h 6858001"/>
              <a:gd name="connsiteX1365" fmla="*/ 4994819 w 7466013"/>
              <a:gd name="connsiteY1365" fmla="*/ 2617789 h 6858001"/>
              <a:gd name="connsiteX1366" fmla="*/ 4994819 w 7466013"/>
              <a:gd name="connsiteY1366" fmla="*/ 455613 h 6858001"/>
              <a:gd name="connsiteX1367" fmla="*/ 4994819 w 7466013"/>
              <a:gd name="connsiteY1367" fmla="*/ 450057 h 6858001"/>
              <a:gd name="connsiteX1368" fmla="*/ 4994819 w 7466013"/>
              <a:gd name="connsiteY1368" fmla="*/ 438151 h 6858001"/>
              <a:gd name="connsiteX1369" fmla="*/ 4994819 w 7466013"/>
              <a:gd name="connsiteY1369" fmla="*/ 420688 h 6858001"/>
              <a:gd name="connsiteX1370" fmla="*/ 4992437 w 7466013"/>
              <a:gd name="connsiteY1370" fmla="*/ 407988 h 6858001"/>
              <a:gd name="connsiteX1371" fmla="*/ 4987673 w 7466013"/>
              <a:gd name="connsiteY1371" fmla="*/ 396875 h 6858001"/>
              <a:gd name="connsiteX1372" fmla="*/ 4982909 w 7466013"/>
              <a:gd name="connsiteY1372" fmla="*/ 388144 h 6858001"/>
              <a:gd name="connsiteX1373" fmla="*/ 4967821 w 7466013"/>
              <a:gd name="connsiteY1373" fmla="*/ 373063 h 6858001"/>
              <a:gd name="connsiteX1374" fmla="*/ 4951939 w 7466013"/>
              <a:gd name="connsiteY1374" fmla="*/ 360363 h 6858001"/>
              <a:gd name="connsiteX1375" fmla="*/ 4935263 w 7466013"/>
              <a:gd name="connsiteY1375" fmla="*/ 345282 h 6858001"/>
              <a:gd name="connsiteX1376" fmla="*/ 4917793 w 7466013"/>
              <a:gd name="connsiteY1376" fmla="*/ 327819 h 6858001"/>
              <a:gd name="connsiteX1377" fmla="*/ 4900321 w 7466013"/>
              <a:gd name="connsiteY1377" fmla="*/ 307976 h 6858001"/>
              <a:gd name="connsiteX1378" fmla="*/ 4882851 w 7466013"/>
              <a:gd name="connsiteY1378" fmla="*/ 285751 h 6858001"/>
              <a:gd name="connsiteX1379" fmla="*/ 4874117 w 7466013"/>
              <a:gd name="connsiteY1379" fmla="*/ 273844 h 6858001"/>
              <a:gd name="connsiteX1380" fmla="*/ 4866969 w 7466013"/>
              <a:gd name="connsiteY1380" fmla="*/ 260351 h 6858001"/>
              <a:gd name="connsiteX1381" fmla="*/ 4862205 w 7466013"/>
              <a:gd name="connsiteY1381" fmla="*/ 246857 h 6858001"/>
              <a:gd name="connsiteX1382" fmla="*/ 4856647 w 7466013"/>
              <a:gd name="connsiteY1382" fmla="*/ 232569 h 6858001"/>
              <a:gd name="connsiteX1383" fmla="*/ 4852675 w 7466013"/>
              <a:gd name="connsiteY1383" fmla="*/ 216694 h 6858001"/>
              <a:gd name="connsiteX1384" fmla="*/ 4849499 w 7466013"/>
              <a:gd name="connsiteY1384" fmla="*/ 199232 h 6858001"/>
              <a:gd name="connsiteX1385" fmla="*/ 4848705 w 7466013"/>
              <a:gd name="connsiteY1385" fmla="*/ 183357 h 6858001"/>
              <a:gd name="connsiteX1386" fmla="*/ 4847117 w 7466013"/>
              <a:gd name="connsiteY1386" fmla="*/ 165101 h 6858001"/>
              <a:gd name="connsiteX1387" fmla="*/ 4847117 w 7466013"/>
              <a:gd name="connsiteY1387" fmla="*/ 34925 h 6858001"/>
              <a:gd name="connsiteX1388" fmla="*/ 5559425 w 7466013"/>
              <a:gd name="connsiteY1388" fmla="*/ 34925 h 6858001"/>
              <a:gd name="connsiteX1389" fmla="*/ 5559425 w 7466013"/>
              <a:gd name="connsiteY1389" fmla="*/ 165101 h 6858001"/>
              <a:gd name="connsiteX1390" fmla="*/ 5557837 w 7466013"/>
              <a:gd name="connsiteY1390" fmla="*/ 183357 h 6858001"/>
              <a:gd name="connsiteX1391" fmla="*/ 5557043 w 7466013"/>
              <a:gd name="connsiteY1391" fmla="*/ 199232 h 6858001"/>
              <a:gd name="connsiteX1392" fmla="*/ 5555455 w 7466013"/>
              <a:gd name="connsiteY1392" fmla="*/ 216694 h 6858001"/>
              <a:gd name="connsiteX1393" fmla="*/ 5551485 w 7466013"/>
              <a:gd name="connsiteY1393" fmla="*/ 232569 h 6858001"/>
              <a:gd name="connsiteX1394" fmla="*/ 5547513 w 7466013"/>
              <a:gd name="connsiteY1394" fmla="*/ 246857 h 6858001"/>
              <a:gd name="connsiteX1395" fmla="*/ 5543543 w 7466013"/>
              <a:gd name="connsiteY1395" fmla="*/ 260351 h 6858001"/>
              <a:gd name="connsiteX1396" fmla="*/ 5537191 w 7466013"/>
              <a:gd name="connsiteY1396" fmla="*/ 273844 h 6858001"/>
              <a:gd name="connsiteX1397" fmla="*/ 5530043 w 7466013"/>
              <a:gd name="connsiteY1397" fmla="*/ 285751 h 6858001"/>
              <a:gd name="connsiteX1398" fmla="*/ 5516543 w 7466013"/>
              <a:gd name="connsiteY1398" fmla="*/ 307976 h 6858001"/>
              <a:gd name="connsiteX1399" fmla="*/ 5500661 w 7466013"/>
              <a:gd name="connsiteY1399" fmla="*/ 327819 h 6858001"/>
              <a:gd name="connsiteX1400" fmla="*/ 5484779 w 7466013"/>
              <a:gd name="connsiteY1400" fmla="*/ 345282 h 6858001"/>
              <a:gd name="connsiteX1401" fmla="*/ 5468103 w 7466013"/>
              <a:gd name="connsiteY1401" fmla="*/ 360363 h 6858001"/>
              <a:gd name="connsiteX1402" fmla="*/ 5452221 w 7466013"/>
              <a:gd name="connsiteY1402" fmla="*/ 373063 h 6858001"/>
              <a:gd name="connsiteX1403" fmla="*/ 5445075 w 7466013"/>
              <a:gd name="connsiteY1403" fmla="*/ 380207 h 6858001"/>
              <a:gd name="connsiteX1404" fmla="*/ 5439515 w 7466013"/>
              <a:gd name="connsiteY1404" fmla="*/ 388144 h 6858001"/>
              <a:gd name="connsiteX1405" fmla="*/ 5434751 w 7466013"/>
              <a:gd name="connsiteY1405" fmla="*/ 396875 h 6858001"/>
              <a:gd name="connsiteX1406" fmla="*/ 5430781 w 7466013"/>
              <a:gd name="connsiteY1406" fmla="*/ 407988 h 6858001"/>
              <a:gd name="connsiteX1407" fmla="*/ 5426811 w 7466013"/>
              <a:gd name="connsiteY1407" fmla="*/ 420688 h 6858001"/>
              <a:gd name="connsiteX1408" fmla="*/ 5425223 w 7466013"/>
              <a:gd name="connsiteY1408" fmla="*/ 438151 h 6858001"/>
              <a:gd name="connsiteX1409" fmla="*/ 5425223 w 7466013"/>
              <a:gd name="connsiteY1409" fmla="*/ 446088 h 6858001"/>
              <a:gd name="connsiteX1410" fmla="*/ 5425223 w 7466013"/>
              <a:gd name="connsiteY1410" fmla="*/ 2652714 h 6858001"/>
              <a:gd name="connsiteX1411" fmla="*/ 5423633 w 7466013"/>
              <a:gd name="connsiteY1411" fmla="*/ 2693989 h 6858001"/>
              <a:gd name="connsiteX1412" fmla="*/ 5421251 w 7466013"/>
              <a:gd name="connsiteY1412" fmla="*/ 2733676 h 6858001"/>
              <a:gd name="connsiteX1413" fmla="*/ 5415693 w 7466013"/>
              <a:gd name="connsiteY1413" fmla="*/ 2770983 h 6858001"/>
              <a:gd name="connsiteX1414" fmla="*/ 5410929 w 7466013"/>
              <a:gd name="connsiteY1414" fmla="*/ 2808288 h 6858001"/>
              <a:gd name="connsiteX1415" fmla="*/ 5401399 w 7466013"/>
              <a:gd name="connsiteY1415" fmla="*/ 2842420 h 6858001"/>
              <a:gd name="connsiteX1416" fmla="*/ 5391869 w 7466013"/>
              <a:gd name="connsiteY1416" fmla="*/ 2877344 h 6858001"/>
              <a:gd name="connsiteX1417" fmla="*/ 5379959 w 7466013"/>
              <a:gd name="connsiteY1417" fmla="*/ 2910682 h 6858001"/>
              <a:gd name="connsiteX1418" fmla="*/ 5365665 w 7466013"/>
              <a:gd name="connsiteY1418" fmla="*/ 2940845 h 6858001"/>
              <a:gd name="connsiteX1419" fmla="*/ 5350577 w 7466013"/>
              <a:gd name="connsiteY1419" fmla="*/ 2971007 h 6858001"/>
              <a:gd name="connsiteX1420" fmla="*/ 5333901 w 7466013"/>
              <a:gd name="connsiteY1420" fmla="*/ 3000376 h 6858001"/>
              <a:gd name="connsiteX1421" fmla="*/ 5316431 w 7466013"/>
              <a:gd name="connsiteY1421" fmla="*/ 3028158 h 6858001"/>
              <a:gd name="connsiteX1422" fmla="*/ 5296577 w 7466013"/>
              <a:gd name="connsiteY1422" fmla="*/ 3053557 h 6858001"/>
              <a:gd name="connsiteX1423" fmla="*/ 5276725 w 7466013"/>
              <a:gd name="connsiteY1423" fmla="*/ 3078957 h 6858001"/>
              <a:gd name="connsiteX1424" fmla="*/ 5253697 w 7466013"/>
              <a:gd name="connsiteY1424" fmla="*/ 3102769 h 6858001"/>
              <a:gd name="connsiteX1425" fmla="*/ 5229873 w 7466013"/>
              <a:gd name="connsiteY1425" fmla="*/ 3124201 h 6858001"/>
              <a:gd name="connsiteX1426" fmla="*/ 5206051 w 7466013"/>
              <a:gd name="connsiteY1426" fmla="*/ 3145633 h 6858001"/>
              <a:gd name="connsiteX1427" fmla="*/ 5179051 w 7466013"/>
              <a:gd name="connsiteY1427" fmla="*/ 3163888 h 6858001"/>
              <a:gd name="connsiteX1428" fmla="*/ 5152845 w 7466013"/>
              <a:gd name="connsiteY1428" fmla="*/ 3182939 h 6858001"/>
              <a:gd name="connsiteX1429" fmla="*/ 5123465 w 7466013"/>
              <a:gd name="connsiteY1429" fmla="*/ 3199607 h 6858001"/>
              <a:gd name="connsiteX1430" fmla="*/ 5094083 w 7466013"/>
              <a:gd name="connsiteY1430" fmla="*/ 3215483 h 6858001"/>
              <a:gd name="connsiteX1431" fmla="*/ 5065495 w 7466013"/>
              <a:gd name="connsiteY1431" fmla="*/ 3228976 h 6858001"/>
              <a:gd name="connsiteX1432" fmla="*/ 5032937 w 7466013"/>
              <a:gd name="connsiteY1432" fmla="*/ 3242470 h 6858001"/>
              <a:gd name="connsiteX1433" fmla="*/ 5000379 w 7466013"/>
              <a:gd name="connsiteY1433" fmla="*/ 3254376 h 6858001"/>
              <a:gd name="connsiteX1434" fmla="*/ 4967027 w 7466013"/>
              <a:gd name="connsiteY1434" fmla="*/ 3264695 h 6858001"/>
              <a:gd name="connsiteX1435" fmla="*/ 4932085 w 7466013"/>
              <a:gd name="connsiteY1435" fmla="*/ 3274220 h 6858001"/>
              <a:gd name="connsiteX1436" fmla="*/ 4897939 w 7466013"/>
              <a:gd name="connsiteY1436" fmla="*/ 3280570 h 6858001"/>
              <a:gd name="connsiteX1437" fmla="*/ 4862205 w 7466013"/>
              <a:gd name="connsiteY1437" fmla="*/ 3288507 h 6858001"/>
              <a:gd name="connsiteX1438" fmla="*/ 4824883 w 7466013"/>
              <a:gd name="connsiteY1438" fmla="*/ 3294064 h 6858001"/>
              <a:gd name="connsiteX1439" fmla="*/ 4787559 w 7466013"/>
              <a:gd name="connsiteY1439" fmla="*/ 3298032 h 6858001"/>
              <a:gd name="connsiteX1440" fmla="*/ 4748649 w 7466013"/>
              <a:gd name="connsiteY1440" fmla="*/ 3301207 h 6858001"/>
              <a:gd name="connsiteX1441" fmla="*/ 4710531 w 7466013"/>
              <a:gd name="connsiteY1441" fmla="*/ 3303589 h 6858001"/>
              <a:gd name="connsiteX1442" fmla="*/ 4670827 w 7466013"/>
              <a:gd name="connsiteY1442" fmla="*/ 3303589 h 6858001"/>
              <a:gd name="connsiteX1443" fmla="*/ 4630327 w 7466013"/>
              <a:gd name="connsiteY1443" fmla="*/ 3303589 h 6858001"/>
              <a:gd name="connsiteX1444" fmla="*/ 4590623 w 7466013"/>
              <a:gd name="connsiteY1444" fmla="*/ 3301207 h 6858001"/>
              <a:gd name="connsiteX1445" fmla="*/ 4552507 w 7466013"/>
              <a:gd name="connsiteY1445" fmla="*/ 3298032 h 6858001"/>
              <a:gd name="connsiteX1446" fmla="*/ 4515183 w 7466013"/>
              <a:gd name="connsiteY1446" fmla="*/ 3294064 h 6858001"/>
              <a:gd name="connsiteX1447" fmla="*/ 4477861 w 7466013"/>
              <a:gd name="connsiteY1447" fmla="*/ 3288507 h 6858001"/>
              <a:gd name="connsiteX1448" fmla="*/ 4442127 w 7466013"/>
              <a:gd name="connsiteY1448" fmla="*/ 3280570 h 6858001"/>
              <a:gd name="connsiteX1449" fmla="*/ 4406391 w 7466013"/>
              <a:gd name="connsiteY1449" fmla="*/ 3274220 h 6858001"/>
              <a:gd name="connsiteX1450" fmla="*/ 4369863 w 7466013"/>
              <a:gd name="connsiteY1450" fmla="*/ 3264695 h 6858001"/>
              <a:gd name="connsiteX1451" fmla="*/ 4337305 w 7466013"/>
              <a:gd name="connsiteY1451" fmla="*/ 3254376 h 6858001"/>
              <a:gd name="connsiteX1452" fmla="*/ 4303953 w 7466013"/>
              <a:gd name="connsiteY1452" fmla="*/ 3242470 h 6858001"/>
              <a:gd name="connsiteX1453" fmla="*/ 4272189 w 7466013"/>
              <a:gd name="connsiteY1453" fmla="*/ 3228976 h 6858001"/>
              <a:gd name="connsiteX1454" fmla="*/ 4239631 w 7466013"/>
              <a:gd name="connsiteY1454" fmla="*/ 3215483 h 6858001"/>
              <a:gd name="connsiteX1455" fmla="*/ 4211043 w 7466013"/>
              <a:gd name="connsiteY1455" fmla="*/ 3199607 h 6858001"/>
              <a:gd name="connsiteX1456" fmla="*/ 4181661 w 7466013"/>
              <a:gd name="connsiteY1456" fmla="*/ 3182939 h 6858001"/>
              <a:gd name="connsiteX1457" fmla="*/ 4154661 w 7466013"/>
              <a:gd name="connsiteY1457" fmla="*/ 3163888 h 6858001"/>
              <a:gd name="connsiteX1458" fmla="*/ 4128457 w 7466013"/>
              <a:gd name="connsiteY1458" fmla="*/ 3145633 h 6858001"/>
              <a:gd name="connsiteX1459" fmla="*/ 4103045 w 7466013"/>
              <a:gd name="connsiteY1459" fmla="*/ 3124201 h 6858001"/>
              <a:gd name="connsiteX1460" fmla="*/ 4079223 w 7466013"/>
              <a:gd name="connsiteY1460" fmla="*/ 3102769 h 6858001"/>
              <a:gd name="connsiteX1461" fmla="*/ 4056193 w 7466013"/>
              <a:gd name="connsiteY1461" fmla="*/ 3078957 h 6858001"/>
              <a:gd name="connsiteX1462" fmla="*/ 4035547 w 7466013"/>
              <a:gd name="connsiteY1462" fmla="*/ 3053557 h 6858001"/>
              <a:gd name="connsiteX1463" fmla="*/ 4015695 w 7466013"/>
              <a:gd name="connsiteY1463" fmla="*/ 3028158 h 6858001"/>
              <a:gd name="connsiteX1464" fmla="*/ 3996635 w 7466013"/>
              <a:gd name="connsiteY1464" fmla="*/ 3000376 h 6858001"/>
              <a:gd name="connsiteX1465" fmla="*/ 3980753 w 7466013"/>
              <a:gd name="connsiteY1465" fmla="*/ 2971007 h 6858001"/>
              <a:gd name="connsiteX1466" fmla="*/ 3964871 w 7466013"/>
              <a:gd name="connsiteY1466" fmla="*/ 2940845 h 6858001"/>
              <a:gd name="connsiteX1467" fmla="*/ 3951373 w 7466013"/>
              <a:gd name="connsiteY1467" fmla="*/ 2910682 h 6858001"/>
              <a:gd name="connsiteX1468" fmla="*/ 3939461 w 7466013"/>
              <a:gd name="connsiteY1468" fmla="*/ 2877344 h 6858001"/>
              <a:gd name="connsiteX1469" fmla="*/ 3929137 w 7466013"/>
              <a:gd name="connsiteY1469" fmla="*/ 2842420 h 6858001"/>
              <a:gd name="connsiteX1470" fmla="*/ 3921197 w 7466013"/>
              <a:gd name="connsiteY1470" fmla="*/ 2808288 h 6858001"/>
              <a:gd name="connsiteX1471" fmla="*/ 3914049 w 7466013"/>
              <a:gd name="connsiteY1471" fmla="*/ 2770983 h 6858001"/>
              <a:gd name="connsiteX1472" fmla="*/ 3910079 w 7466013"/>
              <a:gd name="connsiteY1472" fmla="*/ 2733676 h 6858001"/>
              <a:gd name="connsiteX1473" fmla="*/ 3907697 w 7466013"/>
              <a:gd name="connsiteY1473" fmla="*/ 2693989 h 6858001"/>
              <a:gd name="connsiteX1474" fmla="*/ 3906109 w 7466013"/>
              <a:gd name="connsiteY1474" fmla="*/ 2652714 h 6858001"/>
              <a:gd name="connsiteX1475" fmla="*/ 3906109 w 7466013"/>
              <a:gd name="connsiteY1475" fmla="*/ 455613 h 6858001"/>
              <a:gd name="connsiteX1476" fmla="*/ 3906109 w 7466013"/>
              <a:gd name="connsiteY1476" fmla="*/ 450057 h 6858001"/>
              <a:gd name="connsiteX1477" fmla="*/ 3906109 w 7466013"/>
              <a:gd name="connsiteY1477" fmla="*/ 430213 h 6858001"/>
              <a:gd name="connsiteX1478" fmla="*/ 3903727 w 7466013"/>
              <a:gd name="connsiteY1478" fmla="*/ 414338 h 6858001"/>
              <a:gd name="connsiteX1479" fmla="*/ 3901343 w 7466013"/>
              <a:gd name="connsiteY1479" fmla="*/ 400050 h 6858001"/>
              <a:gd name="connsiteX1480" fmla="*/ 3895785 w 7466013"/>
              <a:gd name="connsiteY1480" fmla="*/ 390526 h 6858001"/>
              <a:gd name="connsiteX1481" fmla="*/ 3889433 w 7466013"/>
              <a:gd name="connsiteY1481" fmla="*/ 381001 h 6858001"/>
              <a:gd name="connsiteX1482" fmla="*/ 3882285 w 7466013"/>
              <a:gd name="connsiteY1482" fmla="*/ 373063 h 6858001"/>
              <a:gd name="connsiteX1483" fmla="*/ 3873551 w 7466013"/>
              <a:gd name="connsiteY1483" fmla="*/ 366713 h 6858001"/>
              <a:gd name="connsiteX1484" fmla="*/ 3864021 w 7466013"/>
              <a:gd name="connsiteY1484" fmla="*/ 360363 h 6858001"/>
              <a:gd name="connsiteX1485" fmla="*/ 3844963 w 7466013"/>
              <a:gd name="connsiteY1485" fmla="*/ 345282 h 6858001"/>
              <a:gd name="connsiteX1486" fmla="*/ 3828287 w 7466013"/>
              <a:gd name="connsiteY1486" fmla="*/ 327819 h 6858001"/>
              <a:gd name="connsiteX1487" fmla="*/ 3810817 w 7466013"/>
              <a:gd name="connsiteY1487" fmla="*/ 307976 h 6858001"/>
              <a:gd name="connsiteX1488" fmla="*/ 3793347 w 7466013"/>
              <a:gd name="connsiteY1488" fmla="*/ 285751 h 6858001"/>
              <a:gd name="connsiteX1489" fmla="*/ 3785405 w 7466013"/>
              <a:gd name="connsiteY1489" fmla="*/ 273844 h 6858001"/>
              <a:gd name="connsiteX1490" fmla="*/ 3779053 w 7466013"/>
              <a:gd name="connsiteY1490" fmla="*/ 260351 h 6858001"/>
              <a:gd name="connsiteX1491" fmla="*/ 3771905 w 7466013"/>
              <a:gd name="connsiteY1491" fmla="*/ 246857 h 6858001"/>
              <a:gd name="connsiteX1492" fmla="*/ 3767935 w 7466013"/>
              <a:gd name="connsiteY1492" fmla="*/ 232569 h 6858001"/>
              <a:gd name="connsiteX1493" fmla="*/ 3763965 w 7466013"/>
              <a:gd name="connsiteY1493" fmla="*/ 216694 h 6858001"/>
              <a:gd name="connsiteX1494" fmla="*/ 3761583 w 7466013"/>
              <a:gd name="connsiteY1494" fmla="*/ 199232 h 6858001"/>
              <a:gd name="connsiteX1495" fmla="*/ 3759995 w 7466013"/>
              <a:gd name="connsiteY1495" fmla="*/ 183357 h 6858001"/>
              <a:gd name="connsiteX1496" fmla="*/ 3759201 w 7466013"/>
              <a:gd name="connsiteY1496" fmla="*/ 165101 h 6858001"/>
              <a:gd name="connsiteX1497" fmla="*/ 2710241 w 7466013"/>
              <a:gd name="connsiteY1497" fmla="*/ 0 h 6858001"/>
              <a:gd name="connsiteX1498" fmla="*/ 2749949 w 7466013"/>
              <a:gd name="connsiteY1498" fmla="*/ 0 h 6858001"/>
              <a:gd name="connsiteX1499" fmla="*/ 2789657 w 7466013"/>
              <a:gd name="connsiteY1499" fmla="*/ 0 h 6858001"/>
              <a:gd name="connsiteX1500" fmla="*/ 2828571 w 7466013"/>
              <a:gd name="connsiteY1500" fmla="*/ 2382 h 6858001"/>
              <a:gd name="connsiteX1501" fmla="*/ 2866691 w 7466013"/>
              <a:gd name="connsiteY1501" fmla="*/ 5558 h 6858001"/>
              <a:gd name="connsiteX1502" fmla="*/ 2904017 w 7466013"/>
              <a:gd name="connsiteY1502" fmla="*/ 9527 h 6858001"/>
              <a:gd name="connsiteX1503" fmla="*/ 2941343 w 7466013"/>
              <a:gd name="connsiteY1503" fmla="*/ 14290 h 6858001"/>
              <a:gd name="connsiteX1504" fmla="*/ 2978668 w 7466013"/>
              <a:gd name="connsiteY1504" fmla="*/ 21435 h 6858001"/>
              <a:gd name="connsiteX1505" fmla="*/ 3014406 w 7466013"/>
              <a:gd name="connsiteY1505" fmla="*/ 29374 h 6858001"/>
              <a:gd name="connsiteX1506" fmla="*/ 3048555 w 7466013"/>
              <a:gd name="connsiteY1506" fmla="*/ 38901 h 6858001"/>
              <a:gd name="connsiteX1507" fmla="*/ 3083498 w 7466013"/>
              <a:gd name="connsiteY1507" fmla="*/ 49222 h 6858001"/>
              <a:gd name="connsiteX1508" fmla="*/ 3115265 w 7466013"/>
              <a:gd name="connsiteY1508" fmla="*/ 61130 h 6858001"/>
              <a:gd name="connsiteX1509" fmla="*/ 3147031 w 7466013"/>
              <a:gd name="connsiteY1509" fmla="*/ 74627 h 6858001"/>
              <a:gd name="connsiteX1510" fmla="*/ 3178003 w 7466013"/>
              <a:gd name="connsiteY1510" fmla="*/ 87329 h 6858001"/>
              <a:gd name="connsiteX1511" fmla="*/ 3208181 w 7466013"/>
              <a:gd name="connsiteY1511" fmla="*/ 104001 h 6858001"/>
              <a:gd name="connsiteX1512" fmla="*/ 3235977 w 7466013"/>
              <a:gd name="connsiteY1512" fmla="*/ 120672 h 6858001"/>
              <a:gd name="connsiteX1513" fmla="*/ 3262979 w 7466013"/>
              <a:gd name="connsiteY1513" fmla="*/ 138138 h 6858001"/>
              <a:gd name="connsiteX1514" fmla="*/ 3289187 w 7466013"/>
              <a:gd name="connsiteY1514" fmla="*/ 157986 h 6858001"/>
              <a:gd name="connsiteX1515" fmla="*/ 3314599 w 7466013"/>
              <a:gd name="connsiteY1515" fmla="*/ 179421 h 6858001"/>
              <a:gd name="connsiteX1516" fmla="*/ 3336837 w 7466013"/>
              <a:gd name="connsiteY1516" fmla="*/ 200856 h 6858001"/>
              <a:gd name="connsiteX1517" fmla="*/ 3359867 w 7466013"/>
              <a:gd name="connsiteY1517" fmla="*/ 224673 h 6858001"/>
              <a:gd name="connsiteX1518" fmla="*/ 3381309 w 7466013"/>
              <a:gd name="connsiteY1518" fmla="*/ 250077 h 6858001"/>
              <a:gd name="connsiteX1519" fmla="*/ 3399575 w 7466013"/>
              <a:gd name="connsiteY1519" fmla="*/ 274688 h 6858001"/>
              <a:gd name="connsiteX1520" fmla="*/ 3418635 w 7466013"/>
              <a:gd name="connsiteY1520" fmla="*/ 303268 h 6858001"/>
              <a:gd name="connsiteX1521" fmla="*/ 3434519 w 7466013"/>
              <a:gd name="connsiteY1521" fmla="*/ 331849 h 6858001"/>
              <a:gd name="connsiteX1522" fmla="*/ 3450401 w 7466013"/>
              <a:gd name="connsiteY1522" fmla="*/ 361223 h 6858001"/>
              <a:gd name="connsiteX1523" fmla="*/ 3463109 w 7466013"/>
              <a:gd name="connsiteY1523" fmla="*/ 392979 h 6858001"/>
              <a:gd name="connsiteX1524" fmla="*/ 3475815 w 7466013"/>
              <a:gd name="connsiteY1524" fmla="*/ 426322 h 6858001"/>
              <a:gd name="connsiteX1525" fmla="*/ 3486139 w 7466013"/>
              <a:gd name="connsiteY1525" fmla="*/ 461254 h 6858001"/>
              <a:gd name="connsiteX1526" fmla="*/ 3494081 w 7466013"/>
              <a:gd name="connsiteY1526" fmla="*/ 495391 h 6858001"/>
              <a:gd name="connsiteX1527" fmla="*/ 3500435 w 7466013"/>
              <a:gd name="connsiteY1527" fmla="*/ 532704 h 6858001"/>
              <a:gd name="connsiteX1528" fmla="*/ 3504405 w 7466013"/>
              <a:gd name="connsiteY1528" fmla="*/ 570017 h 6858001"/>
              <a:gd name="connsiteX1529" fmla="*/ 3507581 w 7466013"/>
              <a:gd name="connsiteY1529" fmla="*/ 609712 h 6858001"/>
              <a:gd name="connsiteX1530" fmla="*/ 3508377 w 7466013"/>
              <a:gd name="connsiteY1530" fmla="*/ 650995 h 6858001"/>
              <a:gd name="connsiteX1531" fmla="*/ 3508377 w 7466013"/>
              <a:gd name="connsiteY1531" fmla="*/ 2694483 h 6858001"/>
              <a:gd name="connsiteX1532" fmla="*/ 3480581 w 7466013"/>
              <a:gd name="connsiteY1532" fmla="*/ 2658757 h 6858001"/>
              <a:gd name="connsiteX1533" fmla="*/ 3450401 w 7466013"/>
              <a:gd name="connsiteY1533" fmla="*/ 2626208 h 6858001"/>
              <a:gd name="connsiteX1534" fmla="*/ 3418635 w 7466013"/>
              <a:gd name="connsiteY1534" fmla="*/ 2594451 h 6858001"/>
              <a:gd name="connsiteX1535" fmla="*/ 3383693 w 7466013"/>
              <a:gd name="connsiteY1535" fmla="*/ 2566665 h 6858001"/>
              <a:gd name="connsiteX1536" fmla="*/ 3351925 w 7466013"/>
              <a:gd name="connsiteY1536" fmla="*/ 2542848 h 6858001"/>
              <a:gd name="connsiteX1537" fmla="*/ 3318571 w 7466013"/>
              <a:gd name="connsiteY1537" fmla="*/ 2520619 h 6858001"/>
              <a:gd name="connsiteX1538" fmla="*/ 3284421 w 7466013"/>
              <a:gd name="connsiteY1538" fmla="*/ 2499184 h 6858001"/>
              <a:gd name="connsiteX1539" fmla="*/ 3247891 w 7466013"/>
              <a:gd name="connsiteY1539" fmla="*/ 2480131 h 6858001"/>
              <a:gd name="connsiteX1540" fmla="*/ 3211359 w 7466013"/>
              <a:gd name="connsiteY1540" fmla="*/ 2463459 h 6858001"/>
              <a:gd name="connsiteX1541" fmla="*/ 3170856 w 7466013"/>
              <a:gd name="connsiteY1541" fmla="*/ 2446787 h 6858001"/>
              <a:gd name="connsiteX1542" fmla="*/ 3131148 w 7466013"/>
              <a:gd name="connsiteY1542" fmla="*/ 2432497 h 6858001"/>
              <a:gd name="connsiteX1543" fmla="*/ 3089851 w 7466013"/>
              <a:gd name="connsiteY1543" fmla="*/ 2419001 h 6858001"/>
              <a:gd name="connsiteX1544" fmla="*/ 3083498 w 7466013"/>
              <a:gd name="connsiteY1544" fmla="*/ 2418207 h 6858001"/>
              <a:gd name="connsiteX1545" fmla="*/ 3083498 w 7466013"/>
              <a:gd name="connsiteY1545" fmla="*/ 668461 h 6858001"/>
              <a:gd name="connsiteX1546" fmla="*/ 3083498 w 7466013"/>
              <a:gd name="connsiteY1546" fmla="*/ 647025 h 6858001"/>
              <a:gd name="connsiteX1547" fmla="*/ 3081910 w 7466013"/>
              <a:gd name="connsiteY1547" fmla="*/ 625590 h 6858001"/>
              <a:gd name="connsiteX1548" fmla="*/ 3079527 w 7466013"/>
              <a:gd name="connsiteY1548" fmla="*/ 607331 h 6858001"/>
              <a:gd name="connsiteX1549" fmla="*/ 3075557 w 7466013"/>
              <a:gd name="connsiteY1549" fmla="*/ 588277 h 6858001"/>
              <a:gd name="connsiteX1550" fmla="*/ 3071586 w 7466013"/>
              <a:gd name="connsiteY1550" fmla="*/ 570017 h 6858001"/>
              <a:gd name="connsiteX1551" fmla="*/ 3066027 w 7466013"/>
              <a:gd name="connsiteY1551" fmla="*/ 554140 h 6858001"/>
              <a:gd name="connsiteX1552" fmla="*/ 3060467 w 7466013"/>
              <a:gd name="connsiteY1552" fmla="*/ 538262 h 6858001"/>
              <a:gd name="connsiteX1553" fmla="*/ 3052526 w 7466013"/>
              <a:gd name="connsiteY1553" fmla="*/ 522384 h 6858001"/>
              <a:gd name="connsiteX1554" fmla="*/ 3044584 w 7466013"/>
              <a:gd name="connsiteY1554" fmla="*/ 507300 h 6858001"/>
              <a:gd name="connsiteX1555" fmla="*/ 3036642 w 7466013"/>
              <a:gd name="connsiteY1555" fmla="*/ 494597 h 6858001"/>
              <a:gd name="connsiteX1556" fmla="*/ 3027907 w 7466013"/>
              <a:gd name="connsiteY1556" fmla="*/ 481895 h 6858001"/>
              <a:gd name="connsiteX1557" fmla="*/ 3018377 w 7466013"/>
              <a:gd name="connsiteY1557" fmla="*/ 469193 h 6858001"/>
              <a:gd name="connsiteX1558" fmla="*/ 3008847 w 7466013"/>
              <a:gd name="connsiteY1558" fmla="*/ 458078 h 6858001"/>
              <a:gd name="connsiteX1559" fmla="*/ 2998523 w 7466013"/>
              <a:gd name="connsiteY1559" fmla="*/ 446170 h 6858001"/>
              <a:gd name="connsiteX1560" fmla="*/ 2986610 w 7466013"/>
              <a:gd name="connsiteY1560" fmla="*/ 437437 h 6858001"/>
              <a:gd name="connsiteX1561" fmla="*/ 2974698 w 7466013"/>
              <a:gd name="connsiteY1561" fmla="*/ 426322 h 6858001"/>
              <a:gd name="connsiteX1562" fmla="*/ 2950873 w 7466013"/>
              <a:gd name="connsiteY1562" fmla="*/ 410444 h 6858001"/>
              <a:gd name="connsiteX1563" fmla="*/ 2925459 w 7466013"/>
              <a:gd name="connsiteY1563" fmla="*/ 394566 h 6858001"/>
              <a:gd name="connsiteX1564" fmla="*/ 2897664 w 7466013"/>
              <a:gd name="connsiteY1564" fmla="*/ 382658 h 6858001"/>
              <a:gd name="connsiteX1565" fmla="*/ 2868280 w 7466013"/>
              <a:gd name="connsiteY1565" fmla="*/ 373131 h 6858001"/>
              <a:gd name="connsiteX1566" fmla="*/ 2838895 w 7466013"/>
              <a:gd name="connsiteY1566" fmla="*/ 365192 h 6858001"/>
              <a:gd name="connsiteX1567" fmla="*/ 2809511 w 7466013"/>
              <a:gd name="connsiteY1567" fmla="*/ 360429 h 6858001"/>
              <a:gd name="connsiteX1568" fmla="*/ 2779333 w 7466013"/>
              <a:gd name="connsiteY1568" fmla="*/ 355666 h 6858001"/>
              <a:gd name="connsiteX1569" fmla="*/ 2749949 w 7466013"/>
              <a:gd name="connsiteY1569" fmla="*/ 355666 h 6858001"/>
              <a:gd name="connsiteX1570" fmla="*/ 2718977 w 7466013"/>
              <a:gd name="connsiteY1570" fmla="*/ 355666 h 6858001"/>
              <a:gd name="connsiteX1571" fmla="*/ 2688798 w 7466013"/>
              <a:gd name="connsiteY1571" fmla="*/ 360429 h 6858001"/>
              <a:gd name="connsiteX1572" fmla="*/ 2657826 w 7466013"/>
              <a:gd name="connsiteY1572" fmla="*/ 365192 h 6858001"/>
              <a:gd name="connsiteX1573" fmla="*/ 2627648 w 7466013"/>
              <a:gd name="connsiteY1573" fmla="*/ 373131 h 6858001"/>
              <a:gd name="connsiteX1574" fmla="*/ 2598264 w 7466013"/>
              <a:gd name="connsiteY1574" fmla="*/ 382658 h 6858001"/>
              <a:gd name="connsiteX1575" fmla="*/ 2570468 w 7466013"/>
              <a:gd name="connsiteY1575" fmla="*/ 394566 h 6858001"/>
              <a:gd name="connsiteX1576" fmla="*/ 2543466 w 7466013"/>
              <a:gd name="connsiteY1576" fmla="*/ 410444 h 6858001"/>
              <a:gd name="connsiteX1577" fmla="*/ 2519641 w 7466013"/>
              <a:gd name="connsiteY1577" fmla="*/ 426322 h 6858001"/>
              <a:gd name="connsiteX1578" fmla="*/ 2507729 w 7466013"/>
              <a:gd name="connsiteY1578" fmla="*/ 437437 h 6858001"/>
              <a:gd name="connsiteX1579" fmla="*/ 2497405 w 7466013"/>
              <a:gd name="connsiteY1579" fmla="*/ 446170 h 6858001"/>
              <a:gd name="connsiteX1580" fmla="*/ 2487081 w 7466013"/>
              <a:gd name="connsiteY1580" fmla="*/ 458078 h 6858001"/>
              <a:gd name="connsiteX1581" fmla="*/ 2475962 w 7466013"/>
              <a:gd name="connsiteY1581" fmla="*/ 469193 h 6858001"/>
              <a:gd name="connsiteX1582" fmla="*/ 2466432 w 7466013"/>
              <a:gd name="connsiteY1582" fmla="*/ 481895 h 6858001"/>
              <a:gd name="connsiteX1583" fmla="*/ 2457697 w 7466013"/>
              <a:gd name="connsiteY1583" fmla="*/ 494597 h 6858001"/>
              <a:gd name="connsiteX1584" fmla="*/ 2449755 w 7466013"/>
              <a:gd name="connsiteY1584" fmla="*/ 507300 h 6858001"/>
              <a:gd name="connsiteX1585" fmla="*/ 2441813 w 7466013"/>
              <a:gd name="connsiteY1585" fmla="*/ 522384 h 6858001"/>
              <a:gd name="connsiteX1586" fmla="*/ 2434666 w 7466013"/>
              <a:gd name="connsiteY1586" fmla="*/ 538262 h 6858001"/>
              <a:gd name="connsiteX1587" fmla="*/ 2428313 w 7466013"/>
              <a:gd name="connsiteY1587" fmla="*/ 554140 h 6858001"/>
              <a:gd name="connsiteX1588" fmla="*/ 2422753 w 7466013"/>
              <a:gd name="connsiteY1588" fmla="*/ 570017 h 6858001"/>
              <a:gd name="connsiteX1589" fmla="*/ 2418783 w 7466013"/>
              <a:gd name="connsiteY1589" fmla="*/ 588277 h 6858001"/>
              <a:gd name="connsiteX1590" fmla="*/ 2414812 w 7466013"/>
              <a:gd name="connsiteY1590" fmla="*/ 607331 h 6858001"/>
              <a:gd name="connsiteX1591" fmla="*/ 2414018 w 7466013"/>
              <a:gd name="connsiteY1591" fmla="*/ 625590 h 6858001"/>
              <a:gd name="connsiteX1592" fmla="*/ 2412429 w 7466013"/>
              <a:gd name="connsiteY1592" fmla="*/ 647025 h 6858001"/>
              <a:gd name="connsiteX1593" fmla="*/ 2410841 w 7466013"/>
              <a:gd name="connsiteY1593" fmla="*/ 668461 h 6858001"/>
              <a:gd name="connsiteX1594" fmla="*/ 2410841 w 7466013"/>
              <a:gd name="connsiteY1594" fmla="*/ 3659065 h 6858001"/>
              <a:gd name="connsiteX1595" fmla="*/ 2412429 w 7466013"/>
              <a:gd name="connsiteY1595" fmla="*/ 3679707 h 6858001"/>
              <a:gd name="connsiteX1596" fmla="*/ 2414018 w 7466013"/>
              <a:gd name="connsiteY1596" fmla="*/ 3701142 h 6858001"/>
              <a:gd name="connsiteX1597" fmla="*/ 2414812 w 7466013"/>
              <a:gd name="connsiteY1597" fmla="*/ 3720195 h 6858001"/>
              <a:gd name="connsiteX1598" fmla="*/ 2418783 w 7466013"/>
              <a:gd name="connsiteY1598" fmla="*/ 3738455 h 6858001"/>
              <a:gd name="connsiteX1599" fmla="*/ 2422753 w 7466013"/>
              <a:gd name="connsiteY1599" fmla="*/ 3757508 h 6858001"/>
              <a:gd name="connsiteX1600" fmla="*/ 2428313 w 7466013"/>
              <a:gd name="connsiteY1600" fmla="*/ 3773386 h 6858001"/>
              <a:gd name="connsiteX1601" fmla="*/ 2434666 w 7466013"/>
              <a:gd name="connsiteY1601" fmla="*/ 3789264 h 6858001"/>
              <a:gd name="connsiteX1602" fmla="*/ 2441813 w 7466013"/>
              <a:gd name="connsiteY1602" fmla="*/ 3805142 h 6858001"/>
              <a:gd name="connsiteX1603" fmla="*/ 2449755 w 7466013"/>
              <a:gd name="connsiteY1603" fmla="*/ 3817845 h 6858001"/>
              <a:gd name="connsiteX1604" fmla="*/ 2457697 w 7466013"/>
              <a:gd name="connsiteY1604" fmla="*/ 3832929 h 6858001"/>
              <a:gd name="connsiteX1605" fmla="*/ 2466432 w 7466013"/>
              <a:gd name="connsiteY1605" fmla="*/ 3844837 h 6858001"/>
              <a:gd name="connsiteX1606" fmla="*/ 2475962 w 7466013"/>
              <a:gd name="connsiteY1606" fmla="*/ 3858333 h 6858001"/>
              <a:gd name="connsiteX1607" fmla="*/ 2487081 w 7466013"/>
              <a:gd name="connsiteY1607" fmla="*/ 3868654 h 6858001"/>
              <a:gd name="connsiteX1608" fmla="*/ 2497405 w 7466013"/>
              <a:gd name="connsiteY1608" fmla="*/ 3880562 h 6858001"/>
              <a:gd name="connsiteX1609" fmla="*/ 2507729 w 7466013"/>
              <a:gd name="connsiteY1609" fmla="*/ 3890089 h 6858001"/>
              <a:gd name="connsiteX1610" fmla="*/ 2519641 w 7466013"/>
              <a:gd name="connsiteY1610" fmla="*/ 3899616 h 6858001"/>
              <a:gd name="connsiteX1611" fmla="*/ 2543466 w 7466013"/>
              <a:gd name="connsiteY1611" fmla="*/ 3916288 h 6858001"/>
              <a:gd name="connsiteX1612" fmla="*/ 2570468 w 7466013"/>
              <a:gd name="connsiteY1612" fmla="*/ 3932165 h 6858001"/>
              <a:gd name="connsiteX1613" fmla="*/ 2598264 w 7466013"/>
              <a:gd name="connsiteY1613" fmla="*/ 3944074 h 6858001"/>
              <a:gd name="connsiteX1614" fmla="*/ 2627648 w 7466013"/>
              <a:gd name="connsiteY1614" fmla="*/ 3953601 h 6858001"/>
              <a:gd name="connsiteX1615" fmla="*/ 2657826 w 7466013"/>
              <a:gd name="connsiteY1615" fmla="*/ 3961540 h 6858001"/>
              <a:gd name="connsiteX1616" fmla="*/ 2688798 w 7466013"/>
              <a:gd name="connsiteY1616" fmla="*/ 3967097 h 6858001"/>
              <a:gd name="connsiteX1617" fmla="*/ 2718977 w 7466013"/>
              <a:gd name="connsiteY1617" fmla="*/ 3971066 h 6858001"/>
              <a:gd name="connsiteX1618" fmla="*/ 2749949 w 7466013"/>
              <a:gd name="connsiteY1618" fmla="*/ 3971066 h 6858001"/>
              <a:gd name="connsiteX1619" fmla="*/ 2779333 w 7466013"/>
              <a:gd name="connsiteY1619" fmla="*/ 3971066 h 6858001"/>
              <a:gd name="connsiteX1620" fmla="*/ 2809511 w 7466013"/>
              <a:gd name="connsiteY1620" fmla="*/ 3967097 h 6858001"/>
              <a:gd name="connsiteX1621" fmla="*/ 2838895 w 7466013"/>
              <a:gd name="connsiteY1621" fmla="*/ 3961540 h 6858001"/>
              <a:gd name="connsiteX1622" fmla="*/ 2868280 w 7466013"/>
              <a:gd name="connsiteY1622" fmla="*/ 3953601 h 6858001"/>
              <a:gd name="connsiteX1623" fmla="*/ 2885751 w 7466013"/>
              <a:gd name="connsiteY1623" fmla="*/ 3948043 h 6858001"/>
              <a:gd name="connsiteX1624" fmla="*/ 2900046 w 7466013"/>
              <a:gd name="connsiteY1624" fmla="*/ 3943280 h 6858001"/>
              <a:gd name="connsiteX1625" fmla="*/ 2930224 w 7466013"/>
              <a:gd name="connsiteY1625" fmla="*/ 3928196 h 6858001"/>
              <a:gd name="connsiteX1626" fmla="*/ 2930224 w 7466013"/>
              <a:gd name="connsiteY1626" fmla="*/ 4317999 h 6858001"/>
              <a:gd name="connsiteX1627" fmla="*/ 2886545 w 7466013"/>
              <a:gd name="connsiteY1627" fmla="*/ 4322762 h 6858001"/>
              <a:gd name="connsiteX1628" fmla="*/ 2841278 w 7466013"/>
              <a:gd name="connsiteY1628" fmla="*/ 4326732 h 6858001"/>
              <a:gd name="connsiteX1629" fmla="*/ 2796011 w 7466013"/>
              <a:gd name="connsiteY1629" fmla="*/ 4330701 h 6858001"/>
              <a:gd name="connsiteX1630" fmla="*/ 2749949 w 7466013"/>
              <a:gd name="connsiteY1630" fmla="*/ 4330701 h 6858001"/>
              <a:gd name="connsiteX1631" fmla="*/ 2710241 w 7466013"/>
              <a:gd name="connsiteY1631" fmla="*/ 4330701 h 6858001"/>
              <a:gd name="connsiteX1632" fmla="*/ 2669739 w 7466013"/>
              <a:gd name="connsiteY1632" fmla="*/ 4328320 h 6858001"/>
              <a:gd name="connsiteX1633" fmla="*/ 2631619 w 7466013"/>
              <a:gd name="connsiteY1633" fmla="*/ 4325938 h 6858001"/>
              <a:gd name="connsiteX1634" fmla="*/ 2594293 w 7466013"/>
              <a:gd name="connsiteY1634" fmla="*/ 4321968 h 6858001"/>
              <a:gd name="connsiteX1635" fmla="*/ 2556967 w 7466013"/>
              <a:gd name="connsiteY1635" fmla="*/ 4316411 h 6858001"/>
              <a:gd name="connsiteX1636" fmla="*/ 2521230 w 7466013"/>
              <a:gd name="connsiteY1636" fmla="*/ 4310060 h 6858001"/>
              <a:gd name="connsiteX1637" fmla="*/ 2485492 w 7466013"/>
              <a:gd name="connsiteY1637" fmla="*/ 4302121 h 6858001"/>
              <a:gd name="connsiteX1638" fmla="*/ 2450549 w 7466013"/>
              <a:gd name="connsiteY1638" fmla="*/ 4292594 h 6858001"/>
              <a:gd name="connsiteX1639" fmla="*/ 2416400 w 7466013"/>
              <a:gd name="connsiteY1639" fmla="*/ 4282274 h 6858001"/>
              <a:gd name="connsiteX1640" fmla="*/ 2383045 w 7466013"/>
              <a:gd name="connsiteY1640" fmla="*/ 4269571 h 6858001"/>
              <a:gd name="connsiteX1641" fmla="*/ 2351279 w 7466013"/>
              <a:gd name="connsiteY1641" fmla="*/ 4256869 h 6858001"/>
              <a:gd name="connsiteX1642" fmla="*/ 2320306 w 7466013"/>
              <a:gd name="connsiteY1642" fmla="*/ 4241785 h 6858001"/>
              <a:gd name="connsiteX1643" fmla="*/ 2290128 w 7466013"/>
              <a:gd name="connsiteY1643" fmla="*/ 4225907 h 6858001"/>
              <a:gd name="connsiteX1644" fmla="*/ 2262332 w 7466013"/>
              <a:gd name="connsiteY1644" fmla="*/ 4208441 h 6858001"/>
              <a:gd name="connsiteX1645" fmla="*/ 2234536 w 7466013"/>
              <a:gd name="connsiteY1645" fmla="*/ 4190182 h 6858001"/>
              <a:gd name="connsiteX1646" fmla="*/ 2207535 w 7466013"/>
              <a:gd name="connsiteY1646" fmla="*/ 4170334 h 6858001"/>
              <a:gd name="connsiteX1647" fmla="*/ 2182122 w 7466013"/>
              <a:gd name="connsiteY1647" fmla="*/ 4148899 h 6858001"/>
              <a:gd name="connsiteX1648" fmla="*/ 2158297 w 7466013"/>
              <a:gd name="connsiteY1648" fmla="*/ 4127464 h 6858001"/>
              <a:gd name="connsiteX1649" fmla="*/ 2136060 w 7466013"/>
              <a:gd name="connsiteY1649" fmla="*/ 4103647 h 6858001"/>
              <a:gd name="connsiteX1650" fmla="*/ 2114618 w 7466013"/>
              <a:gd name="connsiteY1650" fmla="*/ 4078242 h 6858001"/>
              <a:gd name="connsiteX1651" fmla="*/ 2094764 w 7466013"/>
              <a:gd name="connsiteY1651" fmla="*/ 4052044 h 6858001"/>
              <a:gd name="connsiteX1652" fmla="*/ 2077292 w 7466013"/>
              <a:gd name="connsiteY1652" fmla="*/ 4024257 h 6858001"/>
              <a:gd name="connsiteX1653" fmla="*/ 2059820 w 7466013"/>
              <a:gd name="connsiteY1653" fmla="*/ 3994883 h 6858001"/>
              <a:gd name="connsiteX1654" fmla="*/ 2043937 w 7466013"/>
              <a:gd name="connsiteY1654" fmla="*/ 3964715 h 6858001"/>
              <a:gd name="connsiteX1655" fmla="*/ 2031230 w 7466013"/>
              <a:gd name="connsiteY1655" fmla="*/ 3933753 h 6858001"/>
              <a:gd name="connsiteX1656" fmla="*/ 2019318 w 7466013"/>
              <a:gd name="connsiteY1656" fmla="*/ 3900410 h 6858001"/>
              <a:gd name="connsiteX1657" fmla="*/ 2009788 w 7466013"/>
              <a:gd name="connsiteY1657" fmla="*/ 3866272 h 6858001"/>
              <a:gd name="connsiteX1658" fmla="*/ 2000258 w 7466013"/>
              <a:gd name="connsiteY1658" fmla="*/ 3831341 h 6858001"/>
              <a:gd name="connsiteX1659" fmla="*/ 1994699 w 7466013"/>
              <a:gd name="connsiteY1659" fmla="*/ 3794028 h 6858001"/>
              <a:gd name="connsiteX1660" fmla="*/ 1989934 w 7466013"/>
              <a:gd name="connsiteY1660" fmla="*/ 3755921 h 6858001"/>
              <a:gd name="connsiteX1661" fmla="*/ 1986757 w 7466013"/>
              <a:gd name="connsiteY1661" fmla="*/ 3717020 h 6858001"/>
              <a:gd name="connsiteX1662" fmla="*/ 1985963 w 7466013"/>
              <a:gd name="connsiteY1662" fmla="*/ 3675737 h 6858001"/>
              <a:gd name="connsiteX1663" fmla="*/ 1985963 w 7466013"/>
              <a:gd name="connsiteY1663" fmla="*/ 650995 h 6858001"/>
              <a:gd name="connsiteX1664" fmla="*/ 1986757 w 7466013"/>
              <a:gd name="connsiteY1664" fmla="*/ 609712 h 6858001"/>
              <a:gd name="connsiteX1665" fmla="*/ 1989934 w 7466013"/>
              <a:gd name="connsiteY1665" fmla="*/ 570017 h 6858001"/>
              <a:gd name="connsiteX1666" fmla="*/ 1994699 w 7466013"/>
              <a:gd name="connsiteY1666" fmla="*/ 532704 h 6858001"/>
              <a:gd name="connsiteX1667" fmla="*/ 2000258 w 7466013"/>
              <a:gd name="connsiteY1667" fmla="*/ 495391 h 6858001"/>
              <a:gd name="connsiteX1668" fmla="*/ 2009788 w 7466013"/>
              <a:gd name="connsiteY1668" fmla="*/ 461254 h 6858001"/>
              <a:gd name="connsiteX1669" fmla="*/ 2019318 w 7466013"/>
              <a:gd name="connsiteY1669" fmla="*/ 426322 h 6858001"/>
              <a:gd name="connsiteX1670" fmla="*/ 2031230 w 7466013"/>
              <a:gd name="connsiteY1670" fmla="*/ 392979 h 6858001"/>
              <a:gd name="connsiteX1671" fmla="*/ 2043937 w 7466013"/>
              <a:gd name="connsiteY1671" fmla="*/ 361223 h 6858001"/>
              <a:gd name="connsiteX1672" fmla="*/ 2059820 w 7466013"/>
              <a:gd name="connsiteY1672" fmla="*/ 331849 h 6858001"/>
              <a:gd name="connsiteX1673" fmla="*/ 2077292 w 7466013"/>
              <a:gd name="connsiteY1673" fmla="*/ 303268 h 6858001"/>
              <a:gd name="connsiteX1674" fmla="*/ 2094764 w 7466013"/>
              <a:gd name="connsiteY1674" fmla="*/ 274688 h 6858001"/>
              <a:gd name="connsiteX1675" fmla="*/ 2114618 w 7466013"/>
              <a:gd name="connsiteY1675" fmla="*/ 250077 h 6858001"/>
              <a:gd name="connsiteX1676" fmla="*/ 2136060 w 7466013"/>
              <a:gd name="connsiteY1676" fmla="*/ 224673 h 6858001"/>
              <a:gd name="connsiteX1677" fmla="*/ 2158297 w 7466013"/>
              <a:gd name="connsiteY1677" fmla="*/ 200856 h 6858001"/>
              <a:gd name="connsiteX1678" fmla="*/ 2182122 w 7466013"/>
              <a:gd name="connsiteY1678" fmla="*/ 179421 h 6858001"/>
              <a:gd name="connsiteX1679" fmla="*/ 2207535 w 7466013"/>
              <a:gd name="connsiteY1679" fmla="*/ 157986 h 6858001"/>
              <a:gd name="connsiteX1680" fmla="*/ 2234536 w 7466013"/>
              <a:gd name="connsiteY1680" fmla="*/ 138138 h 6858001"/>
              <a:gd name="connsiteX1681" fmla="*/ 2262332 w 7466013"/>
              <a:gd name="connsiteY1681" fmla="*/ 120672 h 6858001"/>
              <a:gd name="connsiteX1682" fmla="*/ 2290128 w 7466013"/>
              <a:gd name="connsiteY1682" fmla="*/ 104001 h 6858001"/>
              <a:gd name="connsiteX1683" fmla="*/ 2320306 w 7466013"/>
              <a:gd name="connsiteY1683" fmla="*/ 87329 h 6858001"/>
              <a:gd name="connsiteX1684" fmla="*/ 2351279 w 7466013"/>
              <a:gd name="connsiteY1684" fmla="*/ 74627 h 6858001"/>
              <a:gd name="connsiteX1685" fmla="*/ 2383045 w 7466013"/>
              <a:gd name="connsiteY1685" fmla="*/ 61130 h 6858001"/>
              <a:gd name="connsiteX1686" fmla="*/ 2416400 w 7466013"/>
              <a:gd name="connsiteY1686" fmla="*/ 49222 h 6858001"/>
              <a:gd name="connsiteX1687" fmla="*/ 2450549 w 7466013"/>
              <a:gd name="connsiteY1687" fmla="*/ 38901 h 6858001"/>
              <a:gd name="connsiteX1688" fmla="*/ 2485492 w 7466013"/>
              <a:gd name="connsiteY1688" fmla="*/ 29374 h 6858001"/>
              <a:gd name="connsiteX1689" fmla="*/ 2521230 w 7466013"/>
              <a:gd name="connsiteY1689" fmla="*/ 21435 h 6858001"/>
              <a:gd name="connsiteX1690" fmla="*/ 2556967 w 7466013"/>
              <a:gd name="connsiteY1690" fmla="*/ 14290 h 6858001"/>
              <a:gd name="connsiteX1691" fmla="*/ 2594293 w 7466013"/>
              <a:gd name="connsiteY1691" fmla="*/ 9527 h 6858001"/>
              <a:gd name="connsiteX1692" fmla="*/ 2631619 w 7466013"/>
              <a:gd name="connsiteY1692" fmla="*/ 5558 h 6858001"/>
              <a:gd name="connsiteX1693" fmla="*/ 2669739 w 7466013"/>
              <a:gd name="connsiteY1693" fmla="*/ 23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Lst>
            <a:rect l="l" t="t" r="r" b="b"/>
            <a:pathLst>
              <a:path w="7466013" h="6858001">
                <a:moveTo>
                  <a:pt x="6595665" y="3897313"/>
                </a:moveTo>
                <a:lnTo>
                  <a:pt x="6564673" y="3898901"/>
                </a:lnTo>
                <a:lnTo>
                  <a:pt x="6536065" y="3901282"/>
                </a:lnTo>
                <a:lnTo>
                  <a:pt x="6505073" y="3907632"/>
                </a:lnTo>
                <a:lnTo>
                  <a:pt x="6474873" y="3914776"/>
                </a:lnTo>
                <a:lnTo>
                  <a:pt x="6445469" y="3925094"/>
                </a:lnTo>
                <a:lnTo>
                  <a:pt x="6417657" y="3937001"/>
                </a:lnTo>
                <a:lnTo>
                  <a:pt x="6390637" y="3952082"/>
                </a:lnTo>
                <a:lnTo>
                  <a:pt x="6365207" y="3968751"/>
                </a:lnTo>
                <a:lnTo>
                  <a:pt x="6354877" y="3978276"/>
                </a:lnTo>
                <a:lnTo>
                  <a:pt x="6342957" y="3988594"/>
                </a:lnTo>
                <a:lnTo>
                  <a:pt x="6332625" y="3999707"/>
                </a:lnTo>
                <a:lnTo>
                  <a:pt x="6323089" y="4011613"/>
                </a:lnTo>
                <a:lnTo>
                  <a:pt x="6313553" y="4023519"/>
                </a:lnTo>
                <a:lnTo>
                  <a:pt x="6304017" y="4037013"/>
                </a:lnTo>
                <a:lnTo>
                  <a:pt x="6296069" y="4049713"/>
                </a:lnTo>
                <a:lnTo>
                  <a:pt x="6288121" y="4064794"/>
                </a:lnTo>
                <a:lnTo>
                  <a:pt x="6280175" y="4079082"/>
                </a:lnTo>
                <a:lnTo>
                  <a:pt x="6275407" y="4094957"/>
                </a:lnTo>
                <a:lnTo>
                  <a:pt x="6269845" y="4112419"/>
                </a:lnTo>
                <a:lnTo>
                  <a:pt x="6264281" y="4129882"/>
                </a:lnTo>
                <a:lnTo>
                  <a:pt x="6261897" y="4148138"/>
                </a:lnTo>
                <a:lnTo>
                  <a:pt x="6259513" y="4167982"/>
                </a:lnTo>
                <a:lnTo>
                  <a:pt x="6257925" y="4187826"/>
                </a:lnTo>
                <a:lnTo>
                  <a:pt x="6257925" y="4209257"/>
                </a:lnTo>
                <a:lnTo>
                  <a:pt x="6257925" y="6187282"/>
                </a:lnTo>
                <a:lnTo>
                  <a:pt x="6257925" y="6208713"/>
                </a:lnTo>
                <a:lnTo>
                  <a:pt x="6259513" y="6228557"/>
                </a:lnTo>
                <a:lnTo>
                  <a:pt x="6261897" y="6246813"/>
                </a:lnTo>
                <a:lnTo>
                  <a:pt x="6264281" y="6265863"/>
                </a:lnTo>
                <a:lnTo>
                  <a:pt x="6269845" y="6284119"/>
                </a:lnTo>
                <a:lnTo>
                  <a:pt x="6275407" y="6299994"/>
                </a:lnTo>
                <a:lnTo>
                  <a:pt x="6280175" y="6317457"/>
                </a:lnTo>
                <a:lnTo>
                  <a:pt x="6288121" y="6331744"/>
                </a:lnTo>
                <a:lnTo>
                  <a:pt x="6296069" y="6346826"/>
                </a:lnTo>
                <a:lnTo>
                  <a:pt x="6304017" y="6359526"/>
                </a:lnTo>
                <a:lnTo>
                  <a:pt x="6313553" y="6373019"/>
                </a:lnTo>
                <a:lnTo>
                  <a:pt x="6323089" y="6384926"/>
                </a:lnTo>
                <a:lnTo>
                  <a:pt x="6332625" y="6396832"/>
                </a:lnTo>
                <a:lnTo>
                  <a:pt x="6342957" y="6407944"/>
                </a:lnTo>
                <a:lnTo>
                  <a:pt x="6354877" y="6416676"/>
                </a:lnTo>
                <a:lnTo>
                  <a:pt x="6365207" y="6427788"/>
                </a:lnTo>
                <a:lnTo>
                  <a:pt x="6390637" y="6445251"/>
                </a:lnTo>
                <a:lnTo>
                  <a:pt x="6417657" y="6459538"/>
                </a:lnTo>
                <a:lnTo>
                  <a:pt x="6445469" y="6471444"/>
                </a:lnTo>
                <a:lnTo>
                  <a:pt x="6474873" y="6480969"/>
                </a:lnTo>
                <a:lnTo>
                  <a:pt x="6505073" y="6488907"/>
                </a:lnTo>
                <a:lnTo>
                  <a:pt x="6536065" y="6493669"/>
                </a:lnTo>
                <a:lnTo>
                  <a:pt x="6564673" y="6497638"/>
                </a:lnTo>
                <a:lnTo>
                  <a:pt x="6595665" y="6497638"/>
                </a:lnTo>
                <a:lnTo>
                  <a:pt x="6625865" y="6497638"/>
                </a:lnTo>
                <a:lnTo>
                  <a:pt x="6656857" y="6493669"/>
                </a:lnTo>
                <a:lnTo>
                  <a:pt x="6686261" y="6488907"/>
                </a:lnTo>
                <a:lnTo>
                  <a:pt x="6715665" y="6480969"/>
                </a:lnTo>
                <a:lnTo>
                  <a:pt x="6744273" y="6471444"/>
                </a:lnTo>
                <a:lnTo>
                  <a:pt x="6771293" y="6459538"/>
                </a:lnTo>
                <a:lnTo>
                  <a:pt x="6797517" y="6445251"/>
                </a:lnTo>
                <a:lnTo>
                  <a:pt x="6821357" y="6427788"/>
                </a:lnTo>
                <a:lnTo>
                  <a:pt x="6833277" y="6416676"/>
                </a:lnTo>
                <a:lnTo>
                  <a:pt x="6844403" y="6407944"/>
                </a:lnTo>
                <a:lnTo>
                  <a:pt x="6854733" y="6396832"/>
                </a:lnTo>
                <a:lnTo>
                  <a:pt x="6865861" y="6384926"/>
                </a:lnTo>
                <a:lnTo>
                  <a:pt x="6874601" y="6373019"/>
                </a:lnTo>
                <a:lnTo>
                  <a:pt x="6884137" y="6359526"/>
                </a:lnTo>
                <a:lnTo>
                  <a:pt x="6892085" y="6346826"/>
                </a:lnTo>
                <a:lnTo>
                  <a:pt x="6900031" y="6331744"/>
                </a:lnTo>
                <a:lnTo>
                  <a:pt x="6907185" y="6317457"/>
                </a:lnTo>
                <a:lnTo>
                  <a:pt x="6913541" y="6299994"/>
                </a:lnTo>
                <a:lnTo>
                  <a:pt x="6919105" y="6284119"/>
                </a:lnTo>
                <a:lnTo>
                  <a:pt x="6923077" y="6265863"/>
                </a:lnTo>
                <a:lnTo>
                  <a:pt x="6925461" y="6246813"/>
                </a:lnTo>
                <a:lnTo>
                  <a:pt x="6927845" y="6228557"/>
                </a:lnTo>
                <a:lnTo>
                  <a:pt x="6929435" y="6208713"/>
                </a:lnTo>
                <a:lnTo>
                  <a:pt x="6931025" y="6187282"/>
                </a:lnTo>
                <a:lnTo>
                  <a:pt x="6931025" y="4209257"/>
                </a:lnTo>
                <a:lnTo>
                  <a:pt x="6929435" y="4187826"/>
                </a:lnTo>
                <a:lnTo>
                  <a:pt x="6927845" y="4167982"/>
                </a:lnTo>
                <a:lnTo>
                  <a:pt x="6925461" y="4148138"/>
                </a:lnTo>
                <a:lnTo>
                  <a:pt x="6923077" y="4129882"/>
                </a:lnTo>
                <a:lnTo>
                  <a:pt x="6919105" y="4112419"/>
                </a:lnTo>
                <a:lnTo>
                  <a:pt x="6913541" y="4094957"/>
                </a:lnTo>
                <a:lnTo>
                  <a:pt x="6907185" y="4079082"/>
                </a:lnTo>
                <a:lnTo>
                  <a:pt x="6900031" y="4064794"/>
                </a:lnTo>
                <a:lnTo>
                  <a:pt x="6892085" y="4049713"/>
                </a:lnTo>
                <a:lnTo>
                  <a:pt x="6884137" y="4037013"/>
                </a:lnTo>
                <a:lnTo>
                  <a:pt x="6874601" y="4023519"/>
                </a:lnTo>
                <a:lnTo>
                  <a:pt x="6865861" y="4011613"/>
                </a:lnTo>
                <a:lnTo>
                  <a:pt x="6854733" y="3999707"/>
                </a:lnTo>
                <a:lnTo>
                  <a:pt x="6844403" y="3988594"/>
                </a:lnTo>
                <a:lnTo>
                  <a:pt x="6833277" y="3978276"/>
                </a:lnTo>
                <a:lnTo>
                  <a:pt x="6821357" y="3968751"/>
                </a:lnTo>
                <a:lnTo>
                  <a:pt x="6797517" y="3952082"/>
                </a:lnTo>
                <a:lnTo>
                  <a:pt x="6771293" y="3937001"/>
                </a:lnTo>
                <a:lnTo>
                  <a:pt x="6744273" y="3925094"/>
                </a:lnTo>
                <a:lnTo>
                  <a:pt x="6715665" y="3914776"/>
                </a:lnTo>
                <a:lnTo>
                  <a:pt x="6686261" y="3907632"/>
                </a:lnTo>
                <a:lnTo>
                  <a:pt x="6656857" y="3901282"/>
                </a:lnTo>
                <a:lnTo>
                  <a:pt x="6625865" y="3898901"/>
                </a:lnTo>
                <a:close/>
                <a:moveTo>
                  <a:pt x="515938" y="3576638"/>
                </a:moveTo>
                <a:lnTo>
                  <a:pt x="1240612" y="3576638"/>
                </a:lnTo>
                <a:lnTo>
                  <a:pt x="1240612" y="3706877"/>
                </a:lnTo>
                <a:lnTo>
                  <a:pt x="1239022" y="3723554"/>
                </a:lnTo>
                <a:lnTo>
                  <a:pt x="1238228" y="3741025"/>
                </a:lnTo>
                <a:lnTo>
                  <a:pt x="1235049" y="3756908"/>
                </a:lnTo>
                <a:lnTo>
                  <a:pt x="1231076" y="3772791"/>
                </a:lnTo>
                <a:lnTo>
                  <a:pt x="1227103" y="3787879"/>
                </a:lnTo>
                <a:lnTo>
                  <a:pt x="1220747" y="3802174"/>
                </a:lnTo>
                <a:lnTo>
                  <a:pt x="1213595" y="3815674"/>
                </a:lnTo>
                <a:lnTo>
                  <a:pt x="1205649" y="3827586"/>
                </a:lnTo>
                <a:lnTo>
                  <a:pt x="1188963" y="3849822"/>
                </a:lnTo>
                <a:lnTo>
                  <a:pt x="1171482" y="3869675"/>
                </a:lnTo>
                <a:lnTo>
                  <a:pt x="1154000" y="3887147"/>
                </a:lnTo>
                <a:lnTo>
                  <a:pt x="1136519" y="3900647"/>
                </a:lnTo>
                <a:lnTo>
                  <a:pt x="1126189" y="3908588"/>
                </a:lnTo>
                <a:lnTo>
                  <a:pt x="1116654" y="3914941"/>
                </a:lnTo>
                <a:lnTo>
                  <a:pt x="1110297" y="3922883"/>
                </a:lnTo>
                <a:lnTo>
                  <a:pt x="1103941" y="3930824"/>
                </a:lnTo>
                <a:lnTo>
                  <a:pt x="1099968" y="3941942"/>
                </a:lnTo>
                <a:lnTo>
                  <a:pt x="1095995" y="3956237"/>
                </a:lnTo>
                <a:lnTo>
                  <a:pt x="1092816" y="3975296"/>
                </a:lnTo>
                <a:lnTo>
                  <a:pt x="1092816" y="3995944"/>
                </a:lnTo>
                <a:lnTo>
                  <a:pt x="1096789" y="6381536"/>
                </a:lnTo>
                <a:lnTo>
                  <a:pt x="1098379" y="6399008"/>
                </a:lnTo>
                <a:lnTo>
                  <a:pt x="1100762" y="6414890"/>
                </a:lnTo>
                <a:lnTo>
                  <a:pt x="1104735" y="6429185"/>
                </a:lnTo>
                <a:lnTo>
                  <a:pt x="1110297" y="6442685"/>
                </a:lnTo>
                <a:lnTo>
                  <a:pt x="1114271" y="6449832"/>
                </a:lnTo>
                <a:lnTo>
                  <a:pt x="1118243" y="6454597"/>
                </a:lnTo>
                <a:lnTo>
                  <a:pt x="1122217" y="6458568"/>
                </a:lnTo>
                <a:lnTo>
                  <a:pt x="1127779" y="6462539"/>
                </a:lnTo>
                <a:lnTo>
                  <a:pt x="1132546" y="6465715"/>
                </a:lnTo>
                <a:lnTo>
                  <a:pt x="1139698" y="6466509"/>
                </a:lnTo>
                <a:lnTo>
                  <a:pt x="1146054" y="6468098"/>
                </a:lnTo>
                <a:lnTo>
                  <a:pt x="1154000" y="6469686"/>
                </a:lnTo>
                <a:lnTo>
                  <a:pt x="1535408" y="6469686"/>
                </a:lnTo>
                <a:lnTo>
                  <a:pt x="1550505" y="6468098"/>
                </a:lnTo>
                <a:lnTo>
                  <a:pt x="1556067" y="6465715"/>
                </a:lnTo>
                <a:lnTo>
                  <a:pt x="1562424" y="6462539"/>
                </a:lnTo>
                <a:lnTo>
                  <a:pt x="1567986" y="6460156"/>
                </a:lnTo>
                <a:lnTo>
                  <a:pt x="1572754" y="6456186"/>
                </a:lnTo>
                <a:lnTo>
                  <a:pt x="1576727" y="6450627"/>
                </a:lnTo>
                <a:lnTo>
                  <a:pt x="1580700" y="6445862"/>
                </a:lnTo>
                <a:lnTo>
                  <a:pt x="1587851" y="6433156"/>
                </a:lnTo>
                <a:lnTo>
                  <a:pt x="1592619" y="6420449"/>
                </a:lnTo>
                <a:lnTo>
                  <a:pt x="1595797" y="6408537"/>
                </a:lnTo>
                <a:lnTo>
                  <a:pt x="1596592" y="6395037"/>
                </a:lnTo>
                <a:lnTo>
                  <a:pt x="1596592" y="6371213"/>
                </a:lnTo>
                <a:lnTo>
                  <a:pt x="1600565" y="6349771"/>
                </a:lnTo>
                <a:lnTo>
                  <a:pt x="1604538" y="6329917"/>
                </a:lnTo>
                <a:lnTo>
                  <a:pt x="1612484" y="6312446"/>
                </a:lnTo>
                <a:lnTo>
                  <a:pt x="1622019" y="6298152"/>
                </a:lnTo>
                <a:lnTo>
                  <a:pt x="1633143" y="6284652"/>
                </a:lnTo>
                <a:lnTo>
                  <a:pt x="1645857" y="6274328"/>
                </a:lnTo>
                <a:lnTo>
                  <a:pt x="1660954" y="6264798"/>
                </a:lnTo>
                <a:lnTo>
                  <a:pt x="1677641" y="6258445"/>
                </a:lnTo>
                <a:lnTo>
                  <a:pt x="1695122" y="6251298"/>
                </a:lnTo>
                <a:lnTo>
                  <a:pt x="1714192" y="6246533"/>
                </a:lnTo>
                <a:lnTo>
                  <a:pt x="1734057" y="6242562"/>
                </a:lnTo>
                <a:lnTo>
                  <a:pt x="1755511" y="6239386"/>
                </a:lnTo>
                <a:lnTo>
                  <a:pt x="1776171" y="6237003"/>
                </a:lnTo>
                <a:lnTo>
                  <a:pt x="1799214" y="6235415"/>
                </a:lnTo>
                <a:lnTo>
                  <a:pt x="1821463" y="6233827"/>
                </a:lnTo>
                <a:lnTo>
                  <a:pt x="1834971" y="6233827"/>
                </a:lnTo>
                <a:lnTo>
                  <a:pt x="1837355" y="6279093"/>
                </a:lnTo>
                <a:lnTo>
                  <a:pt x="1841328" y="6323564"/>
                </a:lnTo>
                <a:lnTo>
                  <a:pt x="1846890" y="6364065"/>
                </a:lnTo>
                <a:lnTo>
                  <a:pt x="1854836" y="6405361"/>
                </a:lnTo>
                <a:lnTo>
                  <a:pt x="1865166" y="6445862"/>
                </a:lnTo>
                <a:lnTo>
                  <a:pt x="1877085" y="6485569"/>
                </a:lnTo>
                <a:lnTo>
                  <a:pt x="1890593" y="6522893"/>
                </a:lnTo>
                <a:lnTo>
                  <a:pt x="1906485" y="6558629"/>
                </a:lnTo>
                <a:lnTo>
                  <a:pt x="1927939" y="6599925"/>
                </a:lnTo>
                <a:lnTo>
                  <a:pt x="1950983" y="6638043"/>
                </a:lnTo>
                <a:lnTo>
                  <a:pt x="1975615" y="6675368"/>
                </a:lnTo>
                <a:lnTo>
                  <a:pt x="2003426" y="6711104"/>
                </a:lnTo>
                <a:lnTo>
                  <a:pt x="2002631" y="6723016"/>
                </a:lnTo>
                <a:lnTo>
                  <a:pt x="2001042" y="6734928"/>
                </a:lnTo>
                <a:lnTo>
                  <a:pt x="1998658" y="6746046"/>
                </a:lnTo>
                <a:lnTo>
                  <a:pt x="1994685" y="6754782"/>
                </a:lnTo>
                <a:lnTo>
                  <a:pt x="1990712" y="6765900"/>
                </a:lnTo>
                <a:lnTo>
                  <a:pt x="1983561" y="6773841"/>
                </a:lnTo>
                <a:lnTo>
                  <a:pt x="1977204" y="6781782"/>
                </a:lnTo>
                <a:lnTo>
                  <a:pt x="1969258" y="6789724"/>
                </a:lnTo>
                <a:lnTo>
                  <a:pt x="1951777" y="6803224"/>
                </a:lnTo>
                <a:lnTo>
                  <a:pt x="1943831" y="6807989"/>
                </a:lnTo>
                <a:lnTo>
                  <a:pt x="1934296" y="6811960"/>
                </a:lnTo>
                <a:lnTo>
                  <a:pt x="1926350" y="6815930"/>
                </a:lnTo>
                <a:lnTo>
                  <a:pt x="1917609" y="6819107"/>
                </a:lnTo>
                <a:lnTo>
                  <a:pt x="1909663" y="6819901"/>
                </a:lnTo>
                <a:lnTo>
                  <a:pt x="1900128" y="6819901"/>
                </a:lnTo>
                <a:lnTo>
                  <a:pt x="1813517" y="6819901"/>
                </a:lnTo>
                <a:lnTo>
                  <a:pt x="515938" y="6819901"/>
                </a:lnTo>
                <a:lnTo>
                  <a:pt x="515938" y="6689662"/>
                </a:lnTo>
                <a:lnTo>
                  <a:pt x="517527" y="6645191"/>
                </a:lnTo>
                <a:lnTo>
                  <a:pt x="518322" y="6624543"/>
                </a:lnTo>
                <a:lnTo>
                  <a:pt x="521500" y="6606278"/>
                </a:lnTo>
                <a:lnTo>
                  <a:pt x="525473" y="6588807"/>
                </a:lnTo>
                <a:lnTo>
                  <a:pt x="529446" y="6572924"/>
                </a:lnTo>
                <a:lnTo>
                  <a:pt x="534214" y="6558629"/>
                </a:lnTo>
                <a:lnTo>
                  <a:pt x="539776" y="6545129"/>
                </a:lnTo>
                <a:lnTo>
                  <a:pt x="545338" y="6533217"/>
                </a:lnTo>
                <a:lnTo>
                  <a:pt x="553284" y="6521305"/>
                </a:lnTo>
                <a:lnTo>
                  <a:pt x="559641" y="6511775"/>
                </a:lnTo>
                <a:lnTo>
                  <a:pt x="567587" y="6503040"/>
                </a:lnTo>
                <a:lnTo>
                  <a:pt x="577122" y="6493510"/>
                </a:lnTo>
                <a:lnTo>
                  <a:pt x="586657" y="6485569"/>
                </a:lnTo>
                <a:lnTo>
                  <a:pt x="595398" y="6478421"/>
                </a:lnTo>
                <a:lnTo>
                  <a:pt x="606522" y="6473657"/>
                </a:lnTo>
                <a:lnTo>
                  <a:pt x="616852" y="6468098"/>
                </a:lnTo>
                <a:lnTo>
                  <a:pt x="627976" y="6461745"/>
                </a:lnTo>
                <a:lnTo>
                  <a:pt x="638306" y="6453803"/>
                </a:lnTo>
                <a:lnTo>
                  <a:pt x="647841" y="6442685"/>
                </a:lnTo>
                <a:lnTo>
                  <a:pt x="656582" y="6432361"/>
                </a:lnTo>
                <a:lnTo>
                  <a:pt x="662144" y="6418861"/>
                </a:lnTo>
                <a:lnTo>
                  <a:pt x="666117" y="6405361"/>
                </a:lnTo>
                <a:lnTo>
                  <a:pt x="667706" y="6391066"/>
                </a:lnTo>
                <a:lnTo>
                  <a:pt x="667706" y="3995944"/>
                </a:lnTo>
                <a:lnTo>
                  <a:pt x="666117" y="3975296"/>
                </a:lnTo>
                <a:lnTo>
                  <a:pt x="664528" y="3956237"/>
                </a:lnTo>
                <a:lnTo>
                  <a:pt x="660555" y="3941942"/>
                </a:lnTo>
                <a:lnTo>
                  <a:pt x="658171" y="3936383"/>
                </a:lnTo>
                <a:lnTo>
                  <a:pt x="654198" y="3930824"/>
                </a:lnTo>
                <a:lnTo>
                  <a:pt x="647841" y="3922883"/>
                </a:lnTo>
                <a:lnTo>
                  <a:pt x="639895" y="3914941"/>
                </a:lnTo>
                <a:lnTo>
                  <a:pt x="630360" y="3908588"/>
                </a:lnTo>
                <a:lnTo>
                  <a:pt x="619236" y="3900647"/>
                </a:lnTo>
                <a:lnTo>
                  <a:pt x="602549" y="3887147"/>
                </a:lnTo>
                <a:lnTo>
                  <a:pt x="585068" y="3869675"/>
                </a:lnTo>
                <a:lnTo>
                  <a:pt x="567587" y="3849822"/>
                </a:lnTo>
                <a:lnTo>
                  <a:pt x="550106" y="3827586"/>
                </a:lnTo>
                <a:lnTo>
                  <a:pt x="542160" y="3815674"/>
                </a:lnTo>
                <a:lnTo>
                  <a:pt x="534214" y="3802174"/>
                </a:lnTo>
                <a:lnTo>
                  <a:pt x="529446" y="3787879"/>
                </a:lnTo>
                <a:lnTo>
                  <a:pt x="523884" y="3772791"/>
                </a:lnTo>
                <a:lnTo>
                  <a:pt x="521500" y="3756908"/>
                </a:lnTo>
                <a:lnTo>
                  <a:pt x="517527" y="3741025"/>
                </a:lnTo>
                <a:lnTo>
                  <a:pt x="515938" y="3723554"/>
                </a:lnTo>
                <a:lnTo>
                  <a:pt x="515938" y="3706877"/>
                </a:lnTo>
                <a:close/>
                <a:moveTo>
                  <a:pt x="6557169" y="3543301"/>
                </a:moveTo>
                <a:lnTo>
                  <a:pt x="6596857" y="3543301"/>
                </a:lnTo>
                <a:lnTo>
                  <a:pt x="6636545" y="3543301"/>
                </a:lnTo>
                <a:lnTo>
                  <a:pt x="6676233" y="3544888"/>
                </a:lnTo>
                <a:lnTo>
                  <a:pt x="6715125" y="3548856"/>
                </a:lnTo>
                <a:lnTo>
                  <a:pt x="6752433" y="3552824"/>
                </a:lnTo>
                <a:lnTo>
                  <a:pt x="6789737" y="3557585"/>
                </a:lnTo>
                <a:lnTo>
                  <a:pt x="6825457" y="3564727"/>
                </a:lnTo>
                <a:lnTo>
                  <a:pt x="6861177" y="3572663"/>
                </a:lnTo>
                <a:lnTo>
                  <a:pt x="6896895" y="3582186"/>
                </a:lnTo>
                <a:lnTo>
                  <a:pt x="6930233" y="3592502"/>
                </a:lnTo>
                <a:lnTo>
                  <a:pt x="6963569" y="3604405"/>
                </a:lnTo>
                <a:lnTo>
                  <a:pt x="6995321" y="3616309"/>
                </a:lnTo>
                <a:lnTo>
                  <a:pt x="7025481" y="3631386"/>
                </a:lnTo>
                <a:lnTo>
                  <a:pt x="7054851" y="3647257"/>
                </a:lnTo>
                <a:lnTo>
                  <a:pt x="7084221" y="3663129"/>
                </a:lnTo>
                <a:lnTo>
                  <a:pt x="7111207" y="3681381"/>
                </a:lnTo>
                <a:lnTo>
                  <a:pt x="7137401" y="3701220"/>
                </a:lnTo>
                <a:lnTo>
                  <a:pt x="7161213" y="3721059"/>
                </a:lnTo>
                <a:lnTo>
                  <a:pt x="7185025" y="3744072"/>
                </a:lnTo>
                <a:lnTo>
                  <a:pt x="7208045" y="3767879"/>
                </a:lnTo>
                <a:lnTo>
                  <a:pt x="7227889" y="3791685"/>
                </a:lnTo>
                <a:lnTo>
                  <a:pt x="7247733" y="3817873"/>
                </a:lnTo>
                <a:lnTo>
                  <a:pt x="7265195" y="3846441"/>
                </a:lnTo>
                <a:lnTo>
                  <a:pt x="7281865" y="3874216"/>
                </a:lnTo>
                <a:lnTo>
                  <a:pt x="7296945" y="3904371"/>
                </a:lnTo>
                <a:lnTo>
                  <a:pt x="7311233" y="3936113"/>
                </a:lnTo>
                <a:lnTo>
                  <a:pt x="7323139" y="3969443"/>
                </a:lnTo>
                <a:lnTo>
                  <a:pt x="7332665" y="4002772"/>
                </a:lnTo>
                <a:lnTo>
                  <a:pt x="7342189" y="4038483"/>
                </a:lnTo>
                <a:lnTo>
                  <a:pt x="7346951" y="4074193"/>
                </a:lnTo>
                <a:lnTo>
                  <a:pt x="7352507" y="4113077"/>
                </a:lnTo>
                <a:lnTo>
                  <a:pt x="7354889" y="4152755"/>
                </a:lnTo>
                <a:lnTo>
                  <a:pt x="7356477" y="4192433"/>
                </a:lnTo>
                <a:lnTo>
                  <a:pt x="7356477" y="6204901"/>
                </a:lnTo>
                <a:lnTo>
                  <a:pt x="7354889" y="6244579"/>
                </a:lnTo>
                <a:lnTo>
                  <a:pt x="7352507" y="6284257"/>
                </a:lnTo>
                <a:lnTo>
                  <a:pt x="7346951" y="6321555"/>
                </a:lnTo>
                <a:lnTo>
                  <a:pt x="7342189" y="6358852"/>
                </a:lnTo>
                <a:lnTo>
                  <a:pt x="7332665" y="6392975"/>
                </a:lnTo>
                <a:lnTo>
                  <a:pt x="7323139" y="6427892"/>
                </a:lnTo>
                <a:lnTo>
                  <a:pt x="7311233" y="6461221"/>
                </a:lnTo>
                <a:lnTo>
                  <a:pt x="7296945" y="6492964"/>
                </a:lnTo>
                <a:lnTo>
                  <a:pt x="7281865" y="6522325"/>
                </a:lnTo>
                <a:lnTo>
                  <a:pt x="7265195" y="6550893"/>
                </a:lnTo>
                <a:lnTo>
                  <a:pt x="7247733" y="6579462"/>
                </a:lnTo>
                <a:lnTo>
                  <a:pt x="7227889" y="6605649"/>
                </a:lnTo>
                <a:lnTo>
                  <a:pt x="7208045" y="6631043"/>
                </a:lnTo>
                <a:lnTo>
                  <a:pt x="7185025" y="6654850"/>
                </a:lnTo>
                <a:lnTo>
                  <a:pt x="7161213" y="6677069"/>
                </a:lnTo>
                <a:lnTo>
                  <a:pt x="7137401" y="6698496"/>
                </a:lnTo>
                <a:lnTo>
                  <a:pt x="7111207" y="6718335"/>
                </a:lnTo>
                <a:lnTo>
                  <a:pt x="7084221" y="6737380"/>
                </a:lnTo>
                <a:lnTo>
                  <a:pt x="7054851" y="6754045"/>
                </a:lnTo>
                <a:lnTo>
                  <a:pt x="7025481" y="6769122"/>
                </a:lnTo>
                <a:lnTo>
                  <a:pt x="6995321" y="6783406"/>
                </a:lnTo>
                <a:lnTo>
                  <a:pt x="6963569" y="6796897"/>
                </a:lnTo>
                <a:lnTo>
                  <a:pt x="6930233" y="6808800"/>
                </a:lnTo>
                <a:lnTo>
                  <a:pt x="6896895" y="6819117"/>
                </a:lnTo>
                <a:lnTo>
                  <a:pt x="6861177" y="6828639"/>
                </a:lnTo>
                <a:lnTo>
                  <a:pt x="6825457" y="6836575"/>
                </a:lnTo>
                <a:lnTo>
                  <a:pt x="6789737" y="6843717"/>
                </a:lnTo>
                <a:lnTo>
                  <a:pt x="6752433" y="6848478"/>
                </a:lnTo>
                <a:lnTo>
                  <a:pt x="6715125" y="6852446"/>
                </a:lnTo>
                <a:lnTo>
                  <a:pt x="6676233" y="6856414"/>
                </a:lnTo>
                <a:lnTo>
                  <a:pt x="6636545" y="6858001"/>
                </a:lnTo>
                <a:lnTo>
                  <a:pt x="6596857" y="6858001"/>
                </a:lnTo>
                <a:lnTo>
                  <a:pt x="6557169" y="6858001"/>
                </a:lnTo>
                <a:lnTo>
                  <a:pt x="6518277" y="6856414"/>
                </a:lnTo>
                <a:lnTo>
                  <a:pt x="6480177" y="6852446"/>
                </a:lnTo>
                <a:lnTo>
                  <a:pt x="6442869" y="6848478"/>
                </a:lnTo>
                <a:lnTo>
                  <a:pt x="6405563" y="6843717"/>
                </a:lnTo>
                <a:lnTo>
                  <a:pt x="6368257" y="6836575"/>
                </a:lnTo>
                <a:lnTo>
                  <a:pt x="6334125" y="6828639"/>
                </a:lnTo>
                <a:lnTo>
                  <a:pt x="6297613" y="6819117"/>
                </a:lnTo>
                <a:lnTo>
                  <a:pt x="6263481" y="6808800"/>
                </a:lnTo>
                <a:lnTo>
                  <a:pt x="6231733" y="6796897"/>
                </a:lnTo>
                <a:lnTo>
                  <a:pt x="6198395" y="6783406"/>
                </a:lnTo>
                <a:lnTo>
                  <a:pt x="6167437" y="6769122"/>
                </a:lnTo>
                <a:lnTo>
                  <a:pt x="6138863" y="6754045"/>
                </a:lnTo>
                <a:lnTo>
                  <a:pt x="6109493" y="6737380"/>
                </a:lnTo>
                <a:lnTo>
                  <a:pt x="6081713" y="6718335"/>
                </a:lnTo>
                <a:lnTo>
                  <a:pt x="6054725" y="6698496"/>
                </a:lnTo>
                <a:lnTo>
                  <a:pt x="6029325" y="6677069"/>
                </a:lnTo>
                <a:lnTo>
                  <a:pt x="6005513" y="6654850"/>
                </a:lnTo>
                <a:lnTo>
                  <a:pt x="5983289" y="6631043"/>
                </a:lnTo>
                <a:lnTo>
                  <a:pt x="5963445" y="6605649"/>
                </a:lnTo>
                <a:lnTo>
                  <a:pt x="5943601" y="6579462"/>
                </a:lnTo>
                <a:lnTo>
                  <a:pt x="5924551" y="6550893"/>
                </a:lnTo>
                <a:lnTo>
                  <a:pt x="5908677" y="6522325"/>
                </a:lnTo>
                <a:lnTo>
                  <a:pt x="5892801" y="6492964"/>
                </a:lnTo>
                <a:lnTo>
                  <a:pt x="5879307" y="6461221"/>
                </a:lnTo>
                <a:lnTo>
                  <a:pt x="5867401" y="6427892"/>
                </a:lnTo>
                <a:lnTo>
                  <a:pt x="5857081" y="6392975"/>
                </a:lnTo>
                <a:lnTo>
                  <a:pt x="5849145" y="6358852"/>
                </a:lnTo>
                <a:lnTo>
                  <a:pt x="5842001" y="6321555"/>
                </a:lnTo>
                <a:lnTo>
                  <a:pt x="5838033" y="6284257"/>
                </a:lnTo>
                <a:lnTo>
                  <a:pt x="5835651" y="6244579"/>
                </a:lnTo>
                <a:lnTo>
                  <a:pt x="5834063" y="6204901"/>
                </a:lnTo>
                <a:lnTo>
                  <a:pt x="5834063" y="4192433"/>
                </a:lnTo>
                <a:lnTo>
                  <a:pt x="5835651" y="4152755"/>
                </a:lnTo>
                <a:lnTo>
                  <a:pt x="5838033" y="4113077"/>
                </a:lnTo>
                <a:lnTo>
                  <a:pt x="5842001" y="4074193"/>
                </a:lnTo>
                <a:lnTo>
                  <a:pt x="5849145" y="4038483"/>
                </a:lnTo>
                <a:lnTo>
                  <a:pt x="5857081" y="4002772"/>
                </a:lnTo>
                <a:lnTo>
                  <a:pt x="5867401" y="3969443"/>
                </a:lnTo>
                <a:lnTo>
                  <a:pt x="5879307" y="3936113"/>
                </a:lnTo>
                <a:lnTo>
                  <a:pt x="5892801" y="3904371"/>
                </a:lnTo>
                <a:lnTo>
                  <a:pt x="5908677" y="3874216"/>
                </a:lnTo>
                <a:lnTo>
                  <a:pt x="5924551" y="3846441"/>
                </a:lnTo>
                <a:lnTo>
                  <a:pt x="5943601" y="3817873"/>
                </a:lnTo>
                <a:lnTo>
                  <a:pt x="5963445" y="3791685"/>
                </a:lnTo>
                <a:lnTo>
                  <a:pt x="5983289" y="3767879"/>
                </a:lnTo>
                <a:lnTo>
                  <a:pt x="6005513" y="3744072"/>
                </a:lnTo>
                <a:lnTo>
                  <a:pt x="6029325" y="3721059"/>
                </a:lnTo>
                <a:lnTo>
                  <a:pt x="6054725" y="3701220"/>
                </a:lnTo>
                <a:lnTo>
                  <a:pt x="6081713" y="3681381"/>
                </a:lnTo>
                <a:lnTo>
                  <a:pt x="6109493" y="3663129"/>
                </a:lnTo>
                <a:lnTo>
                  <a:pt x="6138863" y="3647257"/>
                </a:lnTo>
                <a:lnTo>
                  <a:pt x="6167437" y="3631386"/>
                </a:lnTo>
                <a:lnTo>
                  <a:pt x="6198395" y="3616309"/>
                </a:lnTo>
                <a:lnTo>
                  <a:pt x="6231733" y="3604405"/>
                </a:lnTo>
                <a:lnTo>
                  <a:pt x="6263481" y="3592502"/>
                </a:lnTo>
                <a:lnTo>
                  <a:pt x="6297613" y="3582186"/>
                </a:lnTo>
                <a:lnTo>
                  <a:pt x="6334125" y="3572663"/>
                </a:lnTo>
                <a:lnTo>
                  <a:pt x="6368257" y="3564727"/>
                </a:lnTo>
                <a:lnTo>
                  <a:pt x="6405563" y="3557585"/>
                </a:lnTo>
                <a:lnTo>
                  <a:pt x="6442869" y="3552824"/>
                </a:lnTo>
                <a:lnTo>
                  <a:pt x="6480177" y="3548856"/>
                </a:lnTo>
                <a:lnTo>
                  <a:pt x="6518277" y="3544888"/>
                </a:lnTo>
                <a:close/>
                <a:moveTo>
                  <a:pt x="4644231" y="3536951"/>
                </a:moveTo>
                <a:lnTo>
                  <a:pt x="4683919" y="3538538"/>
                </a:lnTo>
                <a:lnTo>
                  <a:pt x="4722813" y="3540125"/>
                </a:lnTo>
                <a:lnTo>
                  <a:pt x="4760913" y="3542506"/>
                </a:lnTo>
                <a:lnTo>
                  <a:pt x="4799807" y="3548061"/>
                </a:lnTo>
                <a:lnTo>
                  <a:pt x="4837113" y="3552822"/>
                </a:lnTo>
                <a:lnTo>
                  <a:pt x="4872831" y="3559964"/>
                </a:lnTo>
                <a:lnTo>
                  <a:pt x="4908551" y="3567900"/>
                </a:lnTo>
                <a:lnTo>
                  <a:pt x="4943475" y="3577423"/>
                </a:lnTo>
                <a:lnTo>
                  <a:pt x="4977607" y="3586152"/>
                </a:lnTo>
                <a:lnTo>
                  <a:pt x="5010945" y="3598055"/>
                </a:lnTo>
                <a:lnTo>
                  <a:pt x="5042695" y="3611546"/>
                </a:lnTo>
                <a:lnTo>
                  <a:pt x="5073651" y="3626623"/>
                </a:lnTo>
                <a:lnTo>
                  <a:pt x="5103813" y="3640908"/>
                </a:lnTo>
                <a:lnTo>
                  <a:pt x="5131595" y="3658366"/>
                </a:lnTo>
                <a:lnTo>
                  <a:pt x="5159375" y="3676618"/>
                </a:lnTo>
                <a:lnTo>
                  <a:pt x="5186363" y="3695663"/>
                </a:lnTo>
                <a:lnTo>
                  <a:pt x="5211763" y="3716296"/>
                </a:lnTo>
                <a:lnTo>
                  <a:pt x="5235575" y="3739309"/>
                </a:lnTo>
                <a:lnTo>
                  <a:pt x="5257801" y="3761529"/>
                </a:lnTo>
                <a:lnTo>
                  <a:pt x="5279231" y="3786923"/>
                </a:lnTo>
                <a:lnTo>
                  <a:pt x="5299075" y="3813110"/>
                </a:lnTo>
                <a:lnTo>
                  <a:pt x="5317331" y="3840091"/>
                </a:lnTo>
                <a:lnTo>
                  <a:pt x="5334795" y="3869453"/>
                </a:lnTo>
                <a:lnTo>
                  <a:pt x="5350669" y="3899608"/>
                </a:lnTo>
                <a:lnTo>
                  <a:pt x="5365751" y="3931351"/>
                </a:lnTo>
                <a:lnTo>
                  <a:pt x="5377657" y="3963887"/>
                </a:lnTo>
                <a:lnTo>
                  <a:pt x="5387975" y="3998010"/>
                </a:lnTo>
                <a:lnTo>
                  <a:pt x="5395913" y="4033720"/>
                </a:lnTo>
                <a:lnTo>
                  <a:pt x="5403057" y="4069430"/>
                </a:lnTo>
                <a:lnTo>
                  <a:pt x="5407819" y="4108315"/>
                </a:lnTo>
                <a:lnTo>
                  <a:pt x="5410995" y="4146405"/>
                </a:lnTo>
                <a:lnTo>
                  <a:pt x="5411789" y="4187671"/>
                </a:lnTo>
                <a:lnTo>
                  <a:pt x="5411789" y="4482875"/>
                </a:lnTo>
                <a:lnTo>
                  <a:pt x="5220495" y="4482875"/>
                </a:lnTo>
                <a:lnTo>
                  <a:pt x="5207795" y="4481288"/>
                </a:lnTo>
                <a:lnTo>
                  <a:pt x="5191919" y="4478907"/>
                </a:lnTo>
                <a:lnTo>
                  <a:pt x="5172869" y="4474939"/>
                </a:lnTo>
                <a:lnTo>
                  <a:pt x="5154613" y="4469384"/>
                </a:lnTo>
                <a:lnTo>
                  <a:pt x="5133181" y="4463036"/>
                </a:lnTo>
                <a:lnTo>
                  <a:pt x="5113337" y="4453513"/>
                </a:lnTo>
                <a:lnTo>
                  <a:pt x="5094289" y="4443991"/>
                </a:lnTo>
                <a:lnTo>
                  <a:pt x="5076031" y="4432087"/>
                </a:lnTo>
                <a:lnTo>
                  <a:pt x="5057775" y="4420184"/>
                </a:lnTo>
                <a:lnTo>
                  <a:pt x="5041107" y="4405900"/>
                </a:lnTo>
                <a:lnTo>
                  <a:pt x="5025231" y="4390822"/>
                </a:lnTo>
                <a:lnTo>
                  <a:pt x="5010945" y="4374157"/>
                </a:lnTo>
                <a:lnTo>
                  <a:pt x="5004595" y="4366222"/>
                </a:lnTo>
                <a:lnTo>
                  <a:pt x="4999037" y="4356699"/>
                </a:lnTo>
                <a:lnTo>
                  <a:pt x="4993481" y="4346383"/>
                </a:lnTo>
                <a:lnTo>
                  <a:pt x="4989513" y="4336860"/>
                </a:lnTo>
                <a:lnTo>
                  <a:pt x="4987131" y="4325750"/>
                </a:lnTo>
                <a:lnTo>
                  <a:pt x="4983957" y="4315434"/>
                </a:lnTo>
                <a:lnTo>
                  <a:pt x="4983163" y="4303530"/>
                </a:lnTo>
                <a:lnTo>
                  <a:pt x="4983163" y="4291627"/>
                </a:lnTo>
                <a:lnTo>
                  <a:pt x="4983163" y="4205129"/>
                </a:lnTo>
                <a:lnTo>
                  <a:pt x="4981575" y="4183703"/>
                </a:lnTo>
                <a:lnTo>
                  <a:pt x="4979989" y="4163864"/>
                </a:lnTo>
                <a:lnTo>
                  <a:pt x="4977607" y="4144025"/>
                </a:lnTo>
                <a:lnTo>
                  <a:pt x="4975225" y="4125773"/>
                </a:lnTo>
                <a:lnTo>
                  <a:pt x="4971257" y="4108315"/>
                </a:lnTo>
                <a:lnTo>
                  <a:pt x="4965701" y="4090856"/>
                </a:lnTo>
                <a:lnTo>
                  <a:pt x="4959351" y="4074985"/>
                </a:lnTo>
                <a:lnTo>
                  <a:pt x="4952207" y="4060701"/>
                </a:lnTo>
                <a:lnTo>
                  <a:pt x="4944269" y="4045623"/>
                </a:lnTo>
                <a:lnTo>
                  <a:pt x="4936331" y="4032926"/>
                </a:lnTo>
                <a:lnTo>
                  <a:pt x="4927601" y="4019436"/>
                </a:lnTo>
                <a:lnTo>
                  <a:pt x="4918075" y="4007532"/>
                </a:lnTo>
                <a:lnTo>
                  <a:pt x="4906963" y="3995629"/>
                </a:lnTo>
                <a:lnTo>
                  <a:pt x="4896645" y="3984519"/>
                </a:lnTo>
                <a:lnTo>
                  <a:pt x="4886325" y="3974203"/>
                </a:lnTo>
                <a:lnTo>
                  <a:pt x="4874419" y="3964680"/>
                </a:lnTo>
                <a:lnTo>
                  <a:pt x="4849019" y="3947222"/>
                </a:lnTo>
                <a:lnTo>
                  <a:pt x="4823619" y="3932938"/>
                </a:lnTo>
                <a:lnTo>
                  <a:pt x="4795837" y="3919447"/>
                </a:lnTo>
                <a:lnTo>
                  <a:pt x="4764881" y="3910718"/>
                </a:lnTo>
                <a:lnTo>
                  <a:pt x="4736307" y="3902782"/>
                </a:lnTo>
                <a:lnTo>
                  <a:pt x="4705351" y="3897228"/>
                </a:lnTo>
                <a:lnTo>
                  <a:pt x="4675189" y="3894847"/>
                </a:lnTo>
                <a:lnTo>
                  <a:pt x="4644231" y="3893260"/>
                </a:lnTo>
                <a:lnTo>
                  <a:pt x="4614863" y="3894847"/>
                </a:lnTo>
                <a:lnTo>
                  <a:pt x="4585495" y="3897228"/>
                </a:lnTo>
                <a:lnTo>
                  <a:pt x="4556919" y="3902782"/>
                </a:lnTo>
                <a:lnTo>
                  <a:pt x="4529931" y="3910718"/>
                </a:lnTo>
                <a:lnTo>
                  <a:pt x="4503737" y="3919447"/>
                </a:lnTo>
                <a:lnTo>
                  <a:pt x="4478337" y="3931351"/>
                </a:lnTo>
                <a:lnTo>
                  <a:pt x="4452937" y="3946428"/>
                </a:lnTo>
                <a:lnTo>
                  <a:pt x="4429125" y="3962299"/>
                </a:lnTo>
                <a:lnTo>
                  <a:pt x="4418807" y="3971822"/>
                </a:lnTo>
                <a:lnTo>
                  <a:pt x="4407695" y="3980551"/>
                </a:lnTo>
                <a:lnTo>
                  <a:pt x="4398963" y="3991661"/>
                </a:lnTo>
                <a:lnTo>
                  <a:pt x="4389437" y="4003565"/>
                </a:lnTo>
                <a:lnTo>
                  <a:pt x="4379913" y="4015468"/>
                </a:lnTo>
                <a:lnTo>
                  <a:pt x="4373563" y="4028959"/>
                </a:lnTo>
                <a:lnTo>
                  <a:pt x="4366419" y="4043243"/>
                </a:lnTo>
                <a:lnTo>
                  <a:pt x="4360069" y="4057527"/>
                </a:lnTo>
                <a:lnTo>
                  <a:pt x="4354513" y="4073398"/>
                </a:lnTo>
                <a:lnTo>
                  <a:pt x="4349751" y="4090063"/>
                </a:lnTo>
                <a:lnTo>
                  <a:pt x="4345781" y="4106727"/>
                </a:lnTo>
                <a:lnTo>
                  <a:pt x="4342607" y="4125773"/>
                </a:lnTo>
                <a:lnTo>
                  <a:pt x="4340225" y="4144025"/>
                </a:lnTo>
                <a:lnTo>
                  <a:pt x="4337845" y="4163864"/>
                </a:lnTo>
                <a:lnTo>
                  <a:pt x="4336257" y="4205129"/>
                </a:lnTo>
                <a:lnTo>
                  <a:pt x="4336257" y="6177126"/>
                </a:lnTo>
                <a:lnTo>
                  <a:pt x="4337845" y="6218391"/>
                </a:lnTo>
                <a:lnTo>
                  <a:pt x="4340225" y="6238230"/>
                </a:lnTo>
                <a:lnTo>
                  <a:pt x="4342607" y="6257275"/>
                </a:lnTo>
                <a:lnTo>
                  <a:pt x="4345781" y="6275527"/>
                </a:lnTo>
                <a:lnTo>
                  <a:pt x="4349751" y="6292986"/>
                </a:lnTo>
                <a:lnTo>
                  <a:pt x="4354513" y="6308857"/>
                </a:lnTo>
                <a:lnTo>
                  <a:pt x="4360069" y="6324728"/>
                </a:lnTo>
                <a:lnTo>
                  <a:pt x="4366419" y="6339012"/>
                </a:lnTo>
                <a:lnTo>
                  <a:pt x="4373563" y="6354090"/>
                </a:lnTo>
                <a:lnTo>
                  <a:pt x="4379913" y="6365993"/>
                </a:lnTo>
                <a:lnTo>
                  <a:pt x="4389437" y="6379484"/>
                </a:lnTo>
                <a:lnTo>
                  <a:pt x="4398963" y="6389800"/>
                </a:lnTo>
                <a:lnTo>
                  <a:pt x="4407695" y="6400116"/>
                </a:lnTo>
                <a:lnTo>
                  <a:pt x="4418807" y="6411226"/>
                </a:lnTo>
                <a:lnTo>
                  <a:pt x="4429125" y="6419955"/>
                </a:lnTo>
                <a:lnTo>
                  <a:pt x="4452937" y="6436620"/>
                </a:lnTo>
                <a:lnTo>
                  <a:pt x="4478337" y="6450904"/>
                </a:lnTo>
                <a:lnTo>
                  <a:pt x="4503737" y="6462808"/>
                </a:lnTo>
                <a:lnTo>
                  <a:pt x="4529931" y="6472330"/>
                </a:lnTo>
                <a:lnTo>
                  <a:pt x="4556919" y="6480266"/>
                </a:lnTo>
                <a:lnTo>
                  <a:pt x="4585495" y="6485027"/>
                </a:lnTo>
                <a:lnTo>
                  <a:pt x="4614863" y="6488201"/>
                </a:lnTo>
                <a:lnTo>
                  <a:pt x="4644231" y="6488995"/>
                </a:lnTo>
                <a:lnTo>
                  <a:pt x="4672013" y="6488201"/>
                </a:lnTo>
                <a:lnTo>
                  <a:pt x="4701381" y="6485027"/>
                </a:lnTo>
                <a:lnTo>
                  <a:pt x="4732337" y="6480266"/>
                </a:lnTo>
                <a:lnTo>
                  <a:pt x="4760913" y="6472330"/>
                </a:lnTo>
                <a:lnTo>
                  <a:pt x="4791869" y="6461220"/>
                </a:lnTo>
                <a:lnTo>
                  <a:pt x="4819651" y="6449317"/>
                </a:lnTo>
                <a:lnTo>
                  <a:pt x="4845845" y="6435033"/>
                </a:lnTo>
                <a:lnTo>
                  <a:pt x="4871245" y="6417575"/>
                </a:lnTo>
                <a:lnTo>
                  <a:pt x="4884737" y="6408052"/>
                </a:lnTo>
                <a:lnTo>
                  <a:pt x="4895057" y="6397736"/>
                </a:lnTo>
                <a:lnTo>
                  <a:pt x="4906169" y="6387419"/>
                </a:lnTo>
                <a:lnTo>
                  <a:pt x="4916489" y="6375516"/>
                </a:lnTo>
                <a:lnTo>
                  <a:pt x="4927601" y="6362819"/>
                </a:lnTo>
                <a:lnTo>
                  <a:pt x="4935537" y="6350122"/>
                </a:lnTo>
                <a:lnTo>
                  <a:pt x="4944269" y="6336631"/>
                </a:lnTo>
                <a:lnTo>
                  <a:pt x="4952207" y="6322347"/>
                </a:lnTo>
                <a:lnTo>
                  <a:pt x="4959351" y="6307270"/>
                </a:lnTo>
                <a:lnTo>
                  <a:pt x="4965701" y="6291399"/>
                </a:lnTo>
                <a:lnTo>
                  <a:pt x="4971257" y="6273940"/>
                </a:lnTo>
                <a:lnTo>
                  <a:pt x="4975225" y="6257275"/>
                </a:lnTo>
                <a:lnTo>
                  <a:pt x="4977607" y="6238230"/>
                </a:lnTo>
                <a:lnTo>
                  <a:pt x="4979989" y="6218391"/>
                </a:lnTo>
                <a:lnTo>
                  <a:pt x="4981575" y="6198552"/>
                </a:lnTo>
                <a:lnTo>
                  <a:pt x="4983163" y="6177126"/>
                </a:lnTo>
                <a:lnTo>
                  <a:pt x="4983163" y="5597033"/>
                </a:lnTo>
                <a:lnTo>
                  <a:pt x="4981575" y="5577194"/>
                </a:lnTo>
                <a:lnTo>
                  <a:pt x="4977607" y="5559736"/>
                </a:lnTo>
                <a:lnTo>
                  <a:pt x="4972051" y="5543865"/>
                </a:lnTo>
                <a:lnTo>
                  <a:pt x="4965701" y="5529581"/>
                </a:lnTo>
                <a:lnTo>
                  <a:pt x="4955381" y="5516884"/>
                </a:lnTo>
                <a:lnTo>
                  <a:pt x="4943475" y="5506568"/>
                </a:lnTo>
                <a:lnTo>
                  <a:pt x="4929981" y="5498632"/>
                </a:lnTo>
                <a:lnTo>
                  <a:pt x="4912519" y="5492283"/>
                </a:lnTo>
                <a:lnTo>
                  <a:pt x="4898231" y="5488316"/>
                </a:lnTo>
                <a:lnTo>
                  <a:pt x="4884737" y="5484348"/>
                </a:lnTo>
                <a:lnTo>
                  <a:pt x="4871245" y="5477206"/>
                </a:lnTo>
                <a:lnTo>
                  <a:pt x="4859337" y="5470857"/>
                </a:lnTo>
                <a:lnTo>
                  <a:pt x="4849019" y="5462922"/>
                </a:lnTo>
                <a:lnTo>
                  <a:pt x="4837907" y="5453399"/>
                </a:lnTo>
                <a:lnTo>
                  <a:pt x="4829175" y="5443083"/>
                </a:lnTo>
                <a:lnTo>
                  <a:pt x="4819651" y="5431973"/>
                </a:lnTo>
                <a:lnTo>
                  <a:pt x="4811713" y="5419276"/>
                </a:lnTo>
                <a:lnTo>
                  <a:pt x="4806157" y="5403405"/>
                </a:lnTo>
                <a:lnTo>
                  <a:pt x="4799807" y="5385946"/>
                </a:lnTo>
                <a:lnTo>
                  <a:pt x="4795837" y="5366107"/>
                </a:lnTo>
                <a:lnTo>
                  <a:pt x="4791869" y="5343094"/>
                </a:lnTo>
                <a:lnTo>
                  <a:pt x="4788695" y="5319287"/>
                </a:lnTo>
                <a:lnTo>
                  <a:pt x="4787901" y="5291513"/>
                </a:lnTo>
                <a:lnTo>
                  <a:pt x="4787901" y="5262151"/>
                </a:lnTo>
                <a:lnTo>
                  <a:pt x="4787901" y="5158988"/>
                </a:lnTo>
                <a:lnTo>
                  <a:pt x="5303045" y="5158988"/>
                </a:lnTo>
                <a:lnTo>
                  <a:pt x="5317331" y="5159782"/>
                </a:lnTo>
                <a:lnTo>
                  <a:pt x="5334001" y="5163750"/>
                </a:lnTo>
                <a:lnTo>
                  <a:pt x="5350669" y="5169304"/>
                </a:lnTo>
                <a:lnTo>
                  <a:pt x="5370513" y="5178827"/>
                </a:lnTo>
                <a:lnTo>
                  <a:pt x="5380037" y="5183589"/>
                </a:lnTo>
                <a:lnTo>
                  <a:pt x="5387975" y="5190731"/>
                </a:lnTo>
                <a:lnTo>
                  <a:pt x="5395913" y="5198666"/>
                </a:lnTo>
                <a:lnTo>
                  <a:pt x="5401469" y="5208982"/>
                </a:lnTo>
                <a:lnTo>
                  <a:pt x="5405437" y="5220092"/>
                </a:lnTo>
                <a:lnTo>
                  <a:pt x="5409407" y="5232789"/>
                </a:lnTo>
                <a:lnTo>
                  <a:pt x="5410995" y="5247867"/>
                </a:lnTo>
                <a:lnTo>
                  <a:pt x="5411789" y="5262151"/>
                </a:lnTo>
                <a:lnTo>
                  <a:pt x="5411789" y="6797690"/>
                </a:lnTo>
                <a:lnTo>
                  <a:pt x="5410995" y="6806419"/>
                </a:lnTo>
                <a:lnTo>
                  <a:pt x="5407819" y="6815942"/>
                </a:lnTo>
                <a:lnTo>
                  <a:pt x="5403851" y="6823877"/>
                </a:lnTo>
                <a:lnTo>
                  <a:pt x="5399089" y="6829432"/>
                </a:lnTo>
                <a:lnTo>
                  <a:pt x="5391151" y="6834987"/>
                </a:lnTo>
                <a:lnTo>
                  <a:pt x="5382419" y="6837368"/>
                </a:lnTo>
                <a:lnTo>
                  <a:pt x="5372101" y="6839749"/>
                </a:lnTo>
                <a:lnTo>
                  <a:pt x="5360195" y="6839749"/>
                </a:lnTo>
                <a:lnTo>
                  <a:pt x="5320507" y="6839749"/>
                </a:lnTo>
                <a:lnTo>
                  <a:pt x="5310981" y="6839749"/>
                </a:lnTo>
                <a:lnTo>
                  <a:pt x="5301457" y="6837368"/>
                </a:lnTo>
                <a:lnTo>
                  <a:pt x="5293519" y="6834987"/>
                </a:lnTo>
                <a:lnTo>
                  <a:pt x="5288757" y="6829432"/>
                </a:lnTo>
                <a:lnTo>
                  <a:pt x="5279231" y="6818322"/>
                </a:lnTo>
                <a:lnTo>
                  <a:pt x="5272881" y="6809593"/>
                </a:lnTo>
                <a:lnTo>
                  <a:pt x="5261769" y="6792135"/>
                </a:lnTo>
                <a:lnTo>
                  <a:pt x="5251451" y="6777851"/>
                </a:lnTo>
                <a:lnTo>
                  <a:pt x="5240337" y="6764360"/>
                </a:lnTo>
                <a:lnTo>
                  <a:pt x="5230019" y="6753251"/>
                </a:lnTo>
                <a:lnTo>
                  <a:pt x="5220495" y="6745315"/>
                </a:lnTo>
                <a:lnTo>
                  <a:pt x="5210175" y="6740554"/>
                </a:lnTo>
                <a:lnTo>
                  <a:pt x="5200651" y="6736586"/>
                </a:lnTo>
                <a:lnTo>
                  <a:pt x="5190331" y="6733412"/>
                </a:lnTo>
                <a:lnTo>
                  <a:pt x="5171281" y="6734999"/>
                </a:lnTo>
                <a:lnTo>
                  <a:pt x="5153025" y="6737379"/>
                </a:lnTo>
                <a:lnTo>
                  <a:pt x="5134769" y="6744521"/>
                </a:lnTo>
                <a:lnTo>
                  <a:pt x="5117307" y="6753251"/>
                </a:lnTo>
                <a:lnTo>
                  <a:pt x="5094289" y="6765948"/>
                </a:lnTo>
                <a:lnTo>
                  <a:pt x="5068095" y="6777851"/>
                </a:lnTo>
                <a:lnTo>
                  <a:pt x="5041107" y="6788167"/>
                </a:lnTo>
                <a:lnTo>
                  <a:pt x="5010945" y="6797690"/>
                </a:lnTo>
                <a:lnTo>
                  <a:pt x="4979195" y="6805626"/>
                </a:lnTo>
                <a:lnTo>
                  <a:pt x="4945857" y="6813561"/>
                </a:lnTo>
                <a:lnTo>
                  <a:pt x="4876801" y="6827845"/>
                </a:lnTo>
                <a:lnTo>
                  <a:pt x="4841081" y="6833400"/>
                </a:lnTo>
                <a:lnTo>
                  <a:pt x="4805363" y="6838955"/>
                </a:lnTo>
                <a:lnTo>
                  <a:pt x="4733131" y="6846891"/>
                </a:lnTo>
                <a:lnTo>
                  <a:pt x="4663281" y="6851652"/>
                </a:lnTo>
                <a:lnTo>
                  <a:pt x="4629945" y="6853239"/>
                </a:lnTo>
                <a:lnTo>
                  <a:pt x="4596607" y="6853239"/>
                </a:lnTo>
                <a:lnTo>
                  <a:pt x="4559301" y="6853239"/>
                </a:lnTo>
                <a:lnTo>
                  <a:pt x="4521995" y="6850858"/>
                </a:lnTo>
                <a:lnTo>
                  <a:pt x="4484689" y="6847684"/>
                </a:lnTo>
                <a:lnTo>
                  <a:pt x="4450557" y="6843716"/>
                </a:lnTo>
                <a:lnTo>
                  <a:pt x="4415631" y="6837368"/>
                </a:lnTo>
                <a:lnTo>
                  <a:pt x="4382295" y="6831019"/>
                </a:lnTo>
                <a:lnTo>
                  <a:pt x="4349751" y="6822290"/>
                </a:lnTo>
                <a:lnTo>
                  <a:pt x="4317207" y="6813561"/>
                </a:lnTo>
                <a:lnTo>
                  <a:pt x="4287045" y="6802451"/>
                </a:lnTo>
                <a:lnTo>
                  <a:pt x="4257675" y="6790548"/>
                </a:lnTo>
                <a:lnTo>
                  <a:pt x="4228307" y="6777851"/>
                </a:lnTo>
                <a:lnTo>
                  <a:pt x="4200525" y="6762773"/>
                </a:lnTo>
                <a:lnTo>
                  <a:pt x="4174331" y="6746902"/>
                </a:lnTo>
                <a:lnTo>
                  <a:pt x="4147345" y="6731031"/>
                </a:lnTo>
                <a:lnTo>
                  <a:pt x="4121945" y="6712779"/>
                </a:lnTo>
                <a:lnTo>
                  <a:pt x="4098131" y="6692146"/>
                </a:lnTo>
                <a:lnTo>
                  <a:pt x="4074319" y="6672307"/>
                </a:lnTo>
                <a:lnTo>
                  <a:pt x="4052889" y="6650088"/>
                </a:lnTo>
                <a:lnTo>
                  <a:pt x="4033045" y="6627074"/>
                </a:lnTo>
                <a:lnTo>
                  <a:pt x="4014789" y="6602474"/>
                </a:lnTo>
                <a:lnTo>
                  <a:pt x="3997325" y="6575493"/>
                </a:lnTo>
                <a:lnTo>
                  <a:pt x="3981451" y="6547718"/>
                </a:lnTo>
                <a:lnTo>
                  <a:pt x="3967957" y="6519944"/>
                </a:lnTo>
                <a:lnTo>
                  <a:pt x="3955257" y="6488995"/>
                </a:lnTo>
                <a:lnTo>
                  <a:pt x="3944145" y="6457253"/>
                </a:lnTo>
                <a:lnTo>
                  <a:pt x="3933825" y="6423923"/>
                </a:lnTo>
                <a:lnTo>
                  <a:pt x="3925889" y="6391387"/>
                </a:lnTo>
                <a:lnTo>
                  <a:pt x="3918745" y="6354883"/>
                </a:lnTo>
                <a:lnTo>
                  <a:pt x="3913981" y="6318380"/>
                </a:lnTo>
                <a:lnTo>
                  <a:pt x="3910013" y="6279495"/>
                </a:lnTo>
                <a:lnTo>
                  <a:pt x="3908425" y="6239817"/>
                </a:lnTo>
                <a:lnTo>
                  <a:pt x="3906837" y="6198552"/>
                </a:lnTo>
                <a:lnTo>
                  <a:pt x="3906837" y="4187671"/>
                </a:lnTo>
                <a:lnTo>
                  <a:pt x="3908425" y="4146405"/>
                </a:lnTo>
                <a:lnTo>
                  <a:pt x="3910807" y="4108315"/>
                </a:lnTo>
                <a:lnTo>
                  <a:pt x="3914775" y="4069430"/>
                </a:lnTo>
                <a:lnTo>
                  <a:pt x="3920331" y="4033720"/>
                </a:lnTo>
                <a:lnTo>
                  <a:pt x="3928269" y="3998010"/>
                </a:lnTo>
                <a:lnTo>
                  <a:pt x="3937795" y="3963887"/>
                </a:lnTo>
                <a:lnTo>
                  <a:pt x="3948113" y="3931351"/>
                </a:lnTo>
                <a:lnTo>
                  <a:pt x="3961607" y="3899608"/>
                </a:lnTo>
                <a:lnTo>
                  <a:pt x="3975895" y="3869453"/>
                </a:lnTo>
                <a:lnTo>
                  <a:pt x="3990975" y="3840091"/>
                </a:lnTo>
                <a:lnTo>
                  <a:pt x="4008437" y="3813110"/>
                </a:lnTo>
                <a:lnTo>
                  <a:pt x="4026695" y="3786923"/>
                </a:lnTo>
                <a:lnTo>
                  <a:pt x="4046537" y="3761529"/>
                </a:lnTo>
                <a:lnTo>
                  <a:pt x="4067969" y="3739309"/>
                </a:lnTo>
                <a:lnTo>
                  <a:pt x="4089401" y="3716296"/>
                </a:lnTo>
                <a:lnTo>
                  <a:pt x="4113213" y="3695663"/>
                </a:lnTo>
                <a:lnTo>
                  <a:pt x="4138613" y="3676618"/>
                </a:lnTo>
                <a:lnTo>
                  <a:pt x="4164807" y="3658366"/>
                </a:lnTo>
                <a:lnTo>
                  <a:pt x="4191001" y="3640908"/>
                </a:lnTo>
                <a:lnTo>
                  <a:pt x="4220369" y="3626623"/>
                </a:lnTo>
                <a:lnTo>
                  <a:pt x="4251325" y="3611546"/>
                </a:lnTo>
                <a:lnTo>
                  <a:pt x="4281489" y="3598055"/>
                </a:lnTo>
                <a:lnTo>
                  <a:pt x="4313237" y="3586152"/>
                </a:lnTo>
                <a:lnTo>
                  <a:pt x="4348163" y="3577423"/>
                </a:lnTo>
                <a:lnTo>
                  <a:pt x="4381501" y="3567900"/>
                </a:lnTo>
                <a:lnTo>
                  <a:pt x="4417219" y="3559964"/>
                </a:lnTo>
                <a:lnTo>
                  <a:pt x="4452937" y="3552822"/>
                </a:lnTo>
                <a:lnTo>
                  <a:pt x="4490245" y="3548061"/>
                </a:lnTo>
                <a:lnTo>
                  <a:pt x="4527551" y="3542506"/>
                </a:lnTo>
                <a:lnTo>
                  <a:pt x="4565651" y="3540125"/>
                </a:lnTo>
                <a:lnTo>
                  <a:pt x="4604545" y="3538538"/>
                </a:lnTo>
                <a:close/>
                <a:moveTo>
                  <a:pt x="2749949" y="2527301"/>
                </a:moveTo>
                <a:lnTo>
                  <a:pt x="2789657" y="2528094"/>
                </a:lnTo>
                <a:lnTo>
                  <a:pt x="2828571" y="2529682"/>
                </a:lnTo>
                <a:lnTo>
                  <a:pt x="2866691" y="2532064"/>
                </a:lnTo>
                <a:lnTo>
                  <a:pt x="2904017" y="2536033"/>
                </a:lnTo>
                <a:lnTo>
                  <a:pt x="2941343" y="2543179"/>
                </a:lnTo>
                <a:lnTo>
                  <a:pt x="2978668" y="2549530"/>
                </a:lnTo>
                <a:lnTo>
                  <a:pt x="3014406" y="2557469"/>
                </a:lnTo>
                <a:lnTo>
                  <a:pt x="3048555" y="2565408"/>
                </a:lnTo>
                <a:lnTo>
                  <a:pt x="3083498" y="2575728"/>
                </a:lnTo>
                <a:lnTo>
                  <a:pt x="3115265" y="2588430"/>
                </a:lnTo>
                <a:lnTo>
                  <a:pt x="3147031" y="2601133"/>
                </a:lnTo>
                <a:lnTo>
                  <a:pt x="3178003" y="2616217"/>
                </a:lnTo>
                <a:lnTo>
                  <a:pt x="3208181" y="2630507"/>
                </a:lnTo>
                <a:lnTo>
                  <a:pt x="3235977" y="2647973"/>
                </a:lnTo>
                <a:lnTo>
                  <a:pt x="3262979" y="2666232"/>
                </a:lnTo>
                <a:lnTo>
                  <a:pt x="3289187" y="2685285"/>
                </a:lnTo>
                <a:lnTo>
                  <a:pt x="3314599" y="2705927"/>
                </a:lnTo>
                <a:lnTo>
                  <a:pt x="3336837" y="2728950"/>
                </a:lnTo>
                <a:lnTo>
                  <a:pt x="3359867" y="2751179"/>
                </a:lnTo>
                <a:lnTo>
                  <a:pt x="3381309" y="2776584"/>
                </a:lnTo>
                <a:lnTo>
                  <a:pt x="3399575" y="2803576"/>
                </a:lnTo>
                <a:lnTo>
                  <a:pt x="3418635" y="2829774"/>
                </a:lnTo>
                <a:lnTo>
                  <a:pt x="3434519" y="2859149"/>
                </a:lnTo>
                <a:lnTo>
                  <a:pt x="3450401" y="2889317"/>
                </a:lnTo>
                <a:lnTo>
                  <a:pt x="3463109" y="2920279"/>
                </a:lnTo>
                <a:lnTo>
                  <a:pt x="3475815" y="2953623"/>
                </a:lnTo>
                <a:lnTo>
                  <a:pt x="3486139" y="2987760"/>
                </a:lnTo>
                <a:lnTo>
                  <a:pt x="3494081" y="3022691"/>
                </a:lnTo>
                <a:lnTo>
                  <a:pt x="3500435" y="3060005"/>
                </a:lnTo>
                <a:lnTo>
                  <a:pt x="3504405" y="3098111"/>
                </a:lnTo>
                <a:lnTo>
                  <a:pt x="3507581" y="3137013"/>
                </a:lnTo>
                <a:lnTo>
                  <a:pt x="3508377" y="3178295"/>
                </a:lnTo>
                <a:lnTo>
                  <a:pt x="3508377" y="6204625"/>
                </a:lnTo>
                <a:lnTo>
                  <a:pt x="3507581" y="6244320"/>
                </a:lnTo>
                <a:lnTo>
                  <a:pt x="3504405" y="6284015"/>
                </a:lnTo>
                <a:lnTo>
                  <a:pt x="3500435" y="6321328"/>
                </a:lnTo>
                <a:lnTo>
                  <a:pt x="3494081" y="6358641"/>
                </a:lnTo>
                <a:lnTo>
                  <a:pt x="3486139" y="6392778"/>
                </a:lnTo>
                <a:lnTo>
                  <a:pt x="3475815" y="6427710"/>
                </a:lnTo>
                <a:lnTo>
                  <a:pt x="3463109" y="6461053"/>
                </a:lnTo>
                <a:lnTo>
                  <a:pt x="3450401" y="6492809"/>
                </a:lnTo>
                <a:lnTo>
                  <a:pt x="3434519" y="6522183"/>
                </a:lnTo>
                <a:lnTo>
                  <a:pt x="3418635" y="6550763"/>
                </a:lnTo>
                <a:lnTo>
                  <a:pt x="3399575" y="6579344"/>
                </a:lnTo>
                <a:lnTo>
                  <a:pt x="3381309" y="6605542"/>
                </a:lnTo>
                <a:lnTo>
                  <a:pt x="3359867" y="6630947"/>
                </a:lnTo>
                <a:lnTo>
                  <a:pt x="3336837" y="6654764"/>
                </a:lnTo>
                <a:lnTo>
                  <a:pt x="3314599" y="6676993"/>
                </a:lnTo>
                <a:lnTo>
                  <a:pt x="3289187" y="6698428"/>
                </a:lnTo>
                <a:lnTo>
                  <a:pt x="3262979" y="6718275"/>
                </a:lnTo>
                <a:lnTo>
                  <a:pt x="3235977" y="6737329"/>
                </a:lnTo>
                <a:lnTo>
                  <a:pt x="3208181" y="6754001"/>
                </a:lnTo>
                <a:lnTo>
                  <a:pt x="3178003" y="6769085"/>
                </a:lnTo>
                <a:lnTo>
                  <a:pt x="3147031" y="6783375"/>
                </a:lnTo>
                <a:lnTo>
                  <a:pt x="3115265" y="6796871"/>
                </a:lnTo>
                <a:lnTo>
                  <a:pt x="3083498" y="6808780"/>
                </a:lnTo>
                <a:lnTo>
                  <a:pt x="3048555" y="6819100"/>
                </a:lnTo>
                <a:lnTo>
                  <a:pt x="3014406" y="6828627"/>
                </a:lnTo>
                <a:lnTo>
                  <a:pt x="2978668" y="6836566"/>
                </a:lnTo>
                <a:lnTo>
                  <a:pt x="2941343" y="6843711"/>
                </a:lnTo>
                <a:lnTo>
                  <a:pt x="2904017" y="6848475"/>
                </a:lnTo>
                <a:lnTo>
                  <a:pt x="2866691" y="6852444"/>
                </a:lnTo>
                <a:lnTo>
                  <a:pt x="2828571" y="6856413"/>
                </a:lnTo>
                <a:lnTo>
                  <a:pt x="2789657" y="6858001"/>
                </a:lnTo>
                <a:lnTo>
                  <a:pt x="2749949" y="6858001"/>
                </a:lnTo>
                <a:lnTo>
                  <a:pt x="2710241" y="6858001"/>
                </a:lnTo>
                <a:lnTo>
                  <a:pt x="2669739" y="6856413"/>
                </a:lnTo>
                <a:lnTo>
                  <a:pt x="2631619" y="6852444"/>
                </a:lnTo>
                <a:lnTo>
                  <a:pt x="2594293" y="6848475"/>
                </a:lnTo>
                <a:lnTo>
                  <a:pt x="2556967" y="6843711"/>
                </a:lnTo>
                <a:lnTo>
                  <a:pt x="2521230" y="6836566"/>
                </a:lnTo>
                <a:lnTo>
                  <a:pt x="2485492" y="6828627"/>
                </a:lnTo>
                <a:lnTo>
                  <a:pt x="2450549" y="6819100"/>
                </a:lnTo>
                <a:lnTo>
                  <a:pt x="2416400" y="6808780"/>
                </a:lnTo>
                <a:lnTo>
                  <a:pt x="2383045" y="6796871"/>
                </a:lnTo>
                <a:lnTo>
                  <a:pt x="2351279" y="6783375"/>
                </a:lnTo>
                <a:lnTo>
                  <a:pt x="2320306" y="6769085"/>
                </a:lnTo>
                <a:lnTo>
                  <a:pt x="2290128" y="6754001"/>
                </a:lnTo>
                <a:lnTo>
                  <a:pt x="2262332" y="6737329"/>
                </a:lnTo>
                <a:lnTo>
                  <a:pt x="2234536" y="6718275"/>
                </a:lnTo>
                <a:lnTo>
                  <a:pt x="2207535" y="6698428"/>
                </a:lnTo>
                <a:lnTo>
                  <a:pt x="2182122" y="6676993"/>
                </a:lnTo>
                <a:lnTo>
                  <a:pt x="2158297" y="6654764"/>
                </a:lnTo>
                <a:lnTo>
                  <a:pt x="2136060" y="6630947"/>
                </a:lnTo>
                <a:lnTo>
                  <a:pt x="2114618" y="6605542"/>
                </a:lnTo>
                <a:lnTo>
                  <a:pt x="2094764" y="6579344"/>
                </a:lnTo>
                <a:lnTo>
                  <a:pt x="2077292" y="6550763"/>
                </a:lnTo>
                <a:lnTo>
                  <a:pt x="2059820" y="6522183"/>
                </a:lnTo>
                <a:lnTo>
                  <a:pt x="2043937" y="6492809"/>
                </a:lnTo>
                <a:lnTo>
                  <a:pt x="2031230" y="6461053"/>
                </a:lnTo>
                <a:lnTo>
                  <a:pt x="2019318" y="6427710"/>
                </a:lnTo>
                <a:lnTo>
                  <a:pt x="2009788" y="6392778"/>
                </a:lnTo>
                <a:lnTo>
                  <a:pt x="2000258" y="6358641"/>
                </a:lnTo>
                <a:lnTo>
                  <a:pt x="1994699" y="6321328"/>
                </a:lnTo>
                <a:lnTo>
                  <a:pt x="1989934" y="6284015"/>
                </a:lnTo>
                <a:lnTo>
                  <a:pt x="1986757" y="6244320"/>
                </a:lnTo>
                <a:lnTo>
                  <a:pt x="1985963" y="6204625"/>
                </a:lnTo>
                <a:lnTo>
                  <a:pt x="1985963" y="4159550"/>
                </a:lnTo>
                <a:lnTo>
                  <a:pt x="2014553" y="4195275"/>
                </a:lnTo>
                <a:lnTo>
                  <a:pt x="2045525" y="4228619"/>
                </a:lnTo>
                <a:lnTo>
                  <a:pt x="2077292" y="4260374"/>
                </a:lnTo>
                <a:lnTo>
                  <a:pt x="2112235" y="4289749"/>
                </a:lnTo>
                <a:lnTo>
                  <a:pt x="2144796" y="4313565"/>
                </a:lnTo>
                <a:lnTo>
                  <a:pt x="2178151" y="4337382"/>
                </a:lnTo>
                <a:lnTo>
                  <a:pt x="2214682" y="4358024"/>
                </a:lnTo>
                <a:lnTo>
                  <a:pt x="2250420" y="4377871"/>
                </a:lnTo>
                <a:lnTo>
                  <a:pt x="2288540" y="4396131"/>
                </a:lnTo>
                <a:lnTo>
                  <a:pt x="2327454" y="4412009"/>
                </a:lnTo>
                <a:lnTo>
                  <a:pt x="2367162" y="4425505"/>
                </a:lnTo>
                <a:lnTo>
                  <a:pt x="2408458" y="4439001"/>
                </a:lnTo>
                <a:lnTo>
                  <a:pt x="2410841" y="4439001"/>
                </a:lnTo>
                <a:lnTo>
                  <a:pt x="2410841" y="6187159"/>
                </a:lnTo>
                <a:lnTo>
                  <a:pt x="2412429" y="6208594"/>
                </a:lnTo>
                <a:lnTo>
                  <a:pt x="2414018" y="6228442"/>
                </a:lnTo>
                <a:lnTo>
                  <a:pt x="2414812" y="6246701"/>
                </a:lnTo>
                <a:lnTo>
                  <a:pt x="2418783" y="6265755"/>
                </a:lnTo>
                <a:lnTo>
                  <a:pt x="2422753" y="6284015"/>
                </a:lnTo>
                <a:lnTo>
                  <a:pt x="2428313" y="6299892"/>
                </a:lnTo>
                <a:lnTo>
                  <a:pt x="2434666" y="6317358"/>
                </a:lnTo>
                <a:lnTo>
                  <a:pt x="2441813" y="6331648"/>
                </a:lnTo>
                <a:lnTo>
                  <a:pt x="2449755" y="6346732"/>
                </a:lnTo>
                <a:lnTo>
                  <a:pt x="2457697" y="6359435"/>
                </a:lnTo>
                <a:lnTo>
                  <a:pt x="2466432" y="6372931"/>
                </a:lnTo>
                <a:lnTo>
                  <a:pt x="2475962" y="6384839"/>
                </a:lnTo>
                <a:lnTo>
                  <a:pt x="2487081" y="6396748"/>
                </a:lnTo>
                <a:lnTo>
                  <a:pt x="2497405" y="6407862"/>
                </a:lnTo>
                <a:lnTo>
                  <a:pt x="2507729" y="6416595"/>
                </a:lnTo>
                <a:lnTo>
                  <a:pt x="2519641" y="6427710"/>
                </a:lnTo>
                <a:lnTo>
                  <a:pt x="2543466" y="6445175"/>
                </a:lnTo>
                <a:lnTo>
                  <a:pt x="2570468" y="6459465"/>
                </a:lnTo>
                <a:lnTo>
                  <a:pt x="2598264" y="6471374"/>
                </a:lnTo>
                <a:lnTo>
                  <a:pt x="2627648" y="6480901"/>
                </a:lnTo>
                <a:lnTo>
                  <a:pt x="2657826" y="6488840"/>
                </a:lnTo>
                <a:lnTo>
                  <a:pt x="2688798" y="6493603"/>
                </a:lnTo>
                <a:lnTo>
                  <a:pt x="2718977" y="6497572"/>
                </a:lnTo>
                <a:lnTo>
                  <a:pt x="2749949" y="6497572"/>
                </a:lnTo>
                <a:lnTo>
                  <a:pt x="2779333" y="6497572"/>
                </a:lnTo>
                <a:lnTo>
                  <a:pt x="2809511" y="6493603"/>
                </a:lnTo>
                <a:lnTo>
                  <a:pt x="2838895" y="6488840"/>
                </a:lnTo>
                <a:lnTo>
                  <a:pt x="2868280" y="6480901"/>
                </a:lnTo>
                <a:lnTo>
                  <a:pt x="2897664" y="6471374"/>
                </a:lnTo>
                <a:lnTo>
                  <a:pt x="2925459" y="6459465"/>
                </a:lnTo>
                <a:lnTo>
                  <a:pt x="2950873" y="6445175"/>
                </a:lnTo>
                <a:lnTo>
                  <a:pt x="2974698" y="6427710"/>
                </a:lnTo>
                <a:lnTo>
                  <a:pt x="2986610" y="6416595"/>
                </a:lnTo>
                <a:lnTo>
                  <a:pt x="2998523" y="6407862"/>
                </a:lnTo>
                <a:lnTo>
                  <a:pt x="3008847" y="6396748"/>
                </a:lnTo>
                <a:lnTo>
                  <a:pt x="3018377" y="6384839"/>
                </a:lnTo>
                <a:lnTo>
                  <a:pt x="3027907" y="6372931"/>
                </a:lnTo>
                <a:lnTo>
                  <a:pt x="3036642" y="6359435"/>
                </a:lnTo>
                <a:lnTo>
                  <a:pt x="3044584" y="6346732"/>
                </a:lnTo>
                <a:lnTo>
                  <a:pt x="3052526" y="6331648"/>
                </a:lnTo>
                <a:lnTo>
                  <a:pt x="3060467" y="6317358"/>
                </a:lnTo>
                <a:lnTo>
                  <a:pt x="3066027" y="6299892"/>
                </a:lnTo>
                <a:lnTo>
                  <a:pt x="3071586" y="6284015"/>
                </a:lnTo>
                <a:lnTo>
                  <a:pt x="3075557" y="6265755"/>
                </a:lnTo>
                <a:lnTo>
                  <a:pt x="3079527" y="6246701"/>
                </a:lnTo>
                <a:lnTo>
                  <a:pt x="3081910" y="6228442"/>
                </a:lnTo>
                <a:lnTo>
                  <a:pt x="3083498" y="6208594"/>
                </a:lnTo>
                <a:lnTo>
                  <a:pt x="3083498" y="6187159"/>
                </a:lnTo>
                <a:lnTo>
                  <a:pt x="3083498" y="3194967"/>
                </a:lnTo>
                <a:lnTo>
                  <a:pt x="3083498" y="3174325"/>
                </a:lnTo>
                <a:lnTo>
                  <a:pt x="3081910" y="3152891"/>
                </a:lnTo>
                <a:lnTo>
                  <a:pt x="3079527" y="3133836"/>
                </a:lnTo>
                <a:lnTo>
                  <a:pt x="3075557" y="3115577"/>
                </a:lnTo>
                <a:lnTo>
                  <a:pt x="3071586" y="3096524"/>
                </a:lnTo>
                <a:lnTo>
                  <a:pt x="3066027" y="3080646"/>
                </a:lnTo>
                <a:lnTo>
                  <a:pt x="3060467" y="3064768"/>
                </a:lnTo>
                <a:lnTo>
                  <a:pt x="3052526" y="3048890"/>
                </a:lnTo>
                <a:lnTo>
                  <a:pt x="3044584" y="3035393"/>
                </a:lnTo>
                <a:lnTo>
                  <a:pt x="3036642" y="3021103"/>
                </a:lnTo>
                <a:lnTo>
                  <a:pt x="3027907" y="3009195"/>
                </a:lnTo>
                <a:lnTo>
                  <a:pt x="3018377" y="2995699"/>
                </a:lnTo>
                <a:lnTo>
                  <a:pt x="3008847" y="2985378"/>
                </a:lnTo>
                <a:lnTo>
                  <a:pt x="2998523" y="2975058"/>
                </a:lnTo>
                <a:lnTo>
                  <a:pt x="2986610" y="2963943"/>
                </a:lnTo>
                <a:lnTo>
                  <a:pt x="2974698" y="2954416"/>
                </a:lnTo>
                <a:lnTo>
                  <a:pt x="2950873" y="2937745"/>
                </a:lnTo>
                <a:lnTo>
                  <a:pt x="2925459" y="2922660"/>
                </a:lnTo>
                <a:lnTo>
                  <a:pt x="2897664" y="2909958"/>
                </a:lnTo>
                <a:lnTo>
                  <a:pt x="2868280" y="2900431"/>
                </a:lnTo>
                <a:lnTo>
                  <a:pt x="2838895" y="2892492"/>
                </a:lnTo>
                <a:lnTo>
                  <a:pt x="2809511" y="2886935"/>
                </a:lnTo>
                <a:lnTo>
                  <a:pt x="2779333" y="2884553"/>
                </a:lnTo>
                <a:lnTo>
                  <a:pt x="2749949" y="2882966"/>
                </a:lnTo>
                <a:lnTo>
                  <a:pt x="2718977" y="2884553"/>
                </a:lnTo>
                <a:lnTo>
                  <a:pt x="2688798" y="2886935"/>
                </a:lnTo>
                <a:lnTo>
                  <a:pt x="2657826" y="2892492"/>
                </a:lnTo>
                <a:lnTo>
                  <a:pt x="2627648" y="2900431"/>
                </a:lnTo>
                <a:lnTo>
                  <a:pt x="2611765" y="2905195"/>
                </a:lnTo>
                <a:lnTo>
                  <a:pt x="2595881" y="2910752"/>
                </a:lnTo>
                <a:lnTo>
                  <a:pt x="2579998" y="2918691"/>
                </a:lnTo>
                <a:lnTo>
                  <a:pt x="2564909" y="2925836"/>
                </a:lnTo>
                <a:lnTo>
                  <a:pt x="2564909" y="2541591"/>
                </a:lnTo>
                <a:lnTo>
                  <a:pt x="2608588" y="2535240"/>
                </a:lnTo>
                <a:lnTo>
                  <a:pt x="2655443" y="2531270"/>
                </a:lnTo>
                <a:lnTo>
                  <a:pt x="2702299" y="2528094"/>
                </a:lnTo>
                <a:close/>
                <a:moveTo>
                  <a:pt x="6365173" y="398465"/>
                </a:moveTo>
                <a:lnTo>
                  <a:pt x="6347689" y="400053"/>
                </a:lnTo>
                <a:lnTo>
                  <a:pt x="6334177" y="402434"/>
                </a:lnTo>
                <a:lnTo>
                  <a:pt x="6322253" y="407990"/>
                </a:lnTo>
                <a:lnTo>
                  <a:pt x="6313509" y="414340"/>
                </a:lnTo>
                <a:lnTo>
                  <a:pt x="6304767" y="422278"/>
                </a:lnTo>
                <a:lnTo>
                  <a:pt x="6299997" y="433390"/>
                </a:lnTo>
                <a:lnTo>
                  <a:pt x="6296025" y="445296"/>
                </a:lnTo>
                <a:lnTo>
                  <a:pt x="6296025" y="459584"/>
                </a:lnTo>
                <a:lnTo>
                  <a:pt x="6296025" y="1491459"/>
                </a:lnTo>
                <a:lnTo>
                  <a:pt x="6296025" y="1500984"/>
                </a:lnTo>
                <a:lnTo>
                  <a:pt x="6299997" y="1510509"/>
                </a:lnTo>
                <a:lnTo>
                  <a:pt x="6304767" y="1519241"/>
                </a:lnTo>
                <a:lnTo>
                  <a:pt x="6313509" y="1526384"/>
                </a:lnTo>
                <a:lnTo>
                  <a:pt x="6321457" y="1531147"/>
                </a:lnTo>
                <a:lnTo>
                  <a:pt x="6330201" y="1535909"/>
                </a:lnTo>
                <a:lnTo>
                  <a:pt x="6338149" y="1538291"/>
                </a:lnTo>
                <a:lnTo>
                  <a:pt x="6347689" y="1539878"/>
                </a:lnTo>
                <a:lnTo>
                  <a:pt x="6620311" y="1539878"/>
                </a:lnTo>
                <a:lnTo>
                  <a:pt x="6655285" y="1538291"/>
                </a:lnTo>
                <a:lnTo>
                  <a:pt x="6685487" y="1532734"/>
                </a:lnTo>
                <a:lnTo>
                  <a:pt x="6699793" y="1530353"/>
                </a:lnTo>
                <a:lnTo>
                  <a:pt x="6714895" y="1526384"/>
                </a:lnTo>
                <a:lnTo>
                  <a:pt x="6728407" y="1520828"/>
                </a:lnTo>
                <a:lnTo>
                  <a:pt x="6740329" y="1515272"/>
                </a:lnTo>
                <a:lnTo>
                  <a:pt x="6753047" y="1510509"/>
                </a:lnTo>
                <a:lnTo>
                  <a:pt x="6764969" y="1503366"/>
                </a:lnTo>
                <a:lnTo>
                  <a:pt x="6776097" y="1495428"/>
                </a:lnTo>
                <a:lnTo>
                  <a:pt x="6786429" y="1487491"/>
                </a:lnTo>
                <a:lnTo>
                  <a:pt x="6795967" y="1478759"/>
                </a:lnTo>
                <a:lnTo>
                  <a:pt x="6805505" y="1469234"/>
                </a:lnTo>
                <a:lnTo>
                  <a:pt x="6814249" y="1458122"/>
                </a:lnTo>
                <a:lnTo>
                  <a:pt x="6822197" y="1447803"/>
                </a:lnTo>
                <a:lnTo>
                  <a:pt x="6837297" y="1423991"/>
                </a:lnTo>
                <a:lnTo>
                  <a:pt x="6850809" y="1398591"/>
                </a:lnTo>
                <a:lnTo>
                  <a:pt x="6861143" y="1370809"/>
                </a:lnTo>
                <a:lnTo>
                  <a:pt x="6870681" y="1341441"/>
                </a:lnTo>
                <a:lnTo>
                  <a:pt x="6877039" y="1311278"/>
                </a:lnTo>
                <a:lnTo>
                  <a:pt x="6881013" y="1277940"/>
                </a:lnTo>
                <a:lnTo>
                  <a:pt x="6884987" y="1242222"/>
                </a:lnTo>
                <a:lnTo>
                  <a:pt x="6884987" y="1204916"/>
                </a:lnTo>
                <a:lnTo>
                  <a:pt x="6884987" y="727872"/>
                </a:lnTo>
                <a:lnTo>
                  <a:pt x="6884987" y="690565"/>
                </a:lnTo>
                <a:lnTo>
                  <a:pt x="6881013" y="656434"/>
                </a:lnTo>
                <a:lnTo>
                  <a:pt x="6877039" y="623096"/>
                </a:lnTo>
                <a:lnTo>
                  <a:pt x="6870681" y="592140"/>
                </a:lnTo>
                <a:lnTo>
                  <a:pt x="6861143" y="563565"/>
                </a:lnTo>
                <a:lnTo>
                  <a:pt x="6850809" y="536578"/>
                </a:lnTo>
                <a:lnTo>
                  <a:pt x="6837297" y="511178"/>
                </a:lnTo>
                <a:lnTo>
                  <a:pt x="6822197" y="487365"/>
                </a:lnTo>
                <a:lnTo>
                  <a:pt x="6814249" y="477046"/>
                </a:lnTo>
                <a:lnTo>
                  <a:pt x="6805505" y="465934"/>
                </a:lnTo>
                <a:lnTo>
                  <a:pt x="6795967" y="457203"/>
                </a:lnTo>
                <a:lnTo>
                  <a:pt x="6786429" y="449265"/>
                </a:lnTo>
                <a:lnTo>
                  <a:pt x="6776097" y="441328"/>
                </a:lnTo>
                <a:lnTo>
                  <a:pt x="6764969" y="433390"/>
                </a:lnTo>
                <a:lnTo>
                  <a:pt x="6753047" y="426246"/>
                </a:lnTo>
                <a:lnTo>
                  <a:pt x="6740329" y="420690"/>
                </a:lnTo>
                <a:lnTo>
                  <a:pt x="6728407" y="415928"/>
                </a:lnTo>
                <a:lnTo>
                  <a:pt x="6714895" y="411959"/>
                </a:lnTo>
                <a:lnTo>
                  <a:pt x="6699793" y="407990"/>
                </a:lnTo>
                <a:lnTo>
                  <a:pt x="6685487" y="404021"/>
                </a:lnTo>
                <a:lnTo>
                  <a:pt x="6655285" y="400053"/>
                </a:lnTo>
                <a:lnTo>
                  <a:pt x="6620311" y="398465"/>
                </a:lnTo>
                <a:close/>
                <a:moveTo>
                  <a:pt x="0" y="38100"/>
                </a:moveTo>
                <a:lnTo>
                  <a:pt x="702155" y="38100"/>
                </a:lnTo>
                <a:lnTo>
                  <a:pt x="702155" y="181010"/>
                </a:lnTo>
                <a:lnTo>
                  <a:pt x="702155" y="200065"/>
                </a:lnTo>
                <a:lnTo>
                  <a:pt x="701362" y="218326"/>
                </a:lnTo>
                <a:lnTo>
                  <a:pt x="698188" y="234205"/>
                </a:lnTo>
                <a:lnTo>
                  <a:pt x="695808" y="249289"/>
                </a:lnTo>
                <a:lnTo>
                  <a:pt x="691841" y="263580"/>
                </a:lnTo>
                <a:lnTo>
                  <a:pt x="686287" y="277078"/>
                </a:lnTo>
                <a:lnTo>
                  <a:pt x="680734" y="287399"/>
                </a:lnTo>
                <a:lnTo>
                  <a:pt x="674386" y="298514"/>
                </a:lnTo>
                <a:lnTo>
                  <a:pt x="660105" y="316775"/>
                </a:lnTo>
                <a:lnTo>
                  <a:pt x="645031" y="332654"/>
                </a:lnTo>
                <a:lnTo>
                  <a:pt x="628369" y="346945"/>
                </a:lnTo>
                <a:lnTo>
                  <a:pt x="611708" y="359648"/>
                </a:lnTo>
                <a:lnTo>
                  <a:pt x="568071" y="393787"/>
                </a:lnTo>
                <a:lnTo>
                  <a:pt x="563311" y="397757"/>
                </a:lnTo>
                <a:lnTo>
                  <a:pt x="558551" y="403315"/>
                </a:lnTo>
                <a:lnTo>
                  <a:pt x="556170" y="409666"/>
                </a:lnTo>
                <a:lnTo>
                  <a:pt x="553790" y="415224"/>
                </a:lnTo>
                <a:lnTo>
                  <a:pt x="553790" y="421576"/>
                </a:lnTo>
                <a:lnTo>
                  <a:pt x="552203" y="429515"/>
                </a:lnTo>
                <a:lnTo>
                  <a:pt x="553790" y="437454"/>
                </a:lnTo>
                <a:lnTo>
                  <a:pt x="554584" y="445394"/>
                </a:lnTo>
                <a:lnTo>
                  <a:pt x="556170" y="452539"/>
                </a:lnTo>
                <a:lnTo>
                  <a:pt x="558551" y="465242"/>
                </a:lnTo>
                <a:lnTo>
                  <a:pt x="571245" y="506528"/>
                </a:lnTo>
                <a:lnTo>
                  <a:pt x="606948" y="636735"/>
                </a:lnTo>
                <a:lnTo>
                  <a:pt x="656932" y="809814"/>
                </a:lnTo>
                <a:lnTo>
                  <a:pt x="684701" y="905088"/>
                </a:lnTo>
                <a:lnTo>
                  <a:pt x="711676" y="1001155"/>
                </a:lnTo>
                <a:lnTo>
                  <a:pt x="779115" y="1245690"/>
                </a:lnTo>
                <a:lnTo>
                  <a:pt x="853694" y="1516425"/>
                </a:lnTo>
                <a:lnTo>
                  <a:pt x="879876" y="1516425"/>
                </a:lnTo>
                <a:lnTo>
                  <a:pt x="1044902" y="997185"/>
                </a:lnTo>
                <a:lnTo>
                  <a:pt x="1105994" y="805845"/>
                </a:lnTo>
                <a:lnTo>
                  <a:pt x="1160738" y="631971"/>
                </a:lnTo>
                <a:lnTo>
                  <a:pt x="1181366" y="561310"/>
                </a:lnTo>
                <a:lnTo>
                  <a:pt x="1201201" y="504146"/>
                </a:lnTo>
                <a:lnTo>
                  <a:pt x="1213102" y="464449"/>
                </a:lnTo>
                <a:lnTo>
                  <a:pt x="1217069" y="452539"/>
                </a:lnTo>
                <a:lnTo>
                  <a:pt x="1218656" y="445394"/>
                </a:lnTo>
                <a:lnTo>
                  <a:pt x="1221036" y="429515"/>
                </a:lnTo>
                <a:lnTo>
                  <a:pt x="1221036" y="421576"/>
                </a:lnTo>
                <a:lnTo>
                  <a:pt x="1220243" y="415224"/>
                </a:lnTo>
                <a:lnTo>
                  <a:pt x="1217069" y="409666"/>
                </a:lnTo>
                <a:lnTo>
                  <a:pt x="1214689" y="403315"/>
                </a:lnTo>
                <a:lnTo>
                  <a:pt x="1212309" y="397757"/>
                </a:lnTo>
                <a:lnTo>
                  <a:pt x="1206755" y="393787"/>
                </a:lnTo>
                <a:lnTo>
                  <a:pt x="1165499" y="359648"/>
                </a:lnTo>
                <a:lnTo>
                  <a:pt x="1149631" y="346945"/>
                </a:lnTo>
                <a:lnTo>
                  <a:pt x="1132176" y="331066"/>
                </a:lnTo>
                <a:lnTo>
                  <a:pt x="1116308" y="312805"/>
                </a:lnTo>
                <a:lnTo>
                  <a:pt x="1100440" y="291368"/>
                </a:lnTo>
                <a:lnTo>
                  <a:pt x="1094093" y="279459"/>
                </a:lnTo>
                <a:lnTo>
                  <a:pt x="1086952" y="267550"/>
                </a:lnTo>
                <a:lnTo>
                  <a:pt x="1082985" y="253259"/>
                </a:lnTo>
                <a:lnTo>
                  <a:pt x="1078225" y="238174"/>
                </a:lnTo>
                <a:lnTo>
                  <a:pt x="1075051" y="222295"/>
                </a:lnTo>
                <a:lnTo>
                  <a:pt x="1072671" y="204829"/>
                </a:lnTo>
                <a:lnTo>
                  <a:pt x="1071084" y="188156"/>
                </a:lnTo>
                <a:lnTo>
                  <a:pt x="1071084" y="168307"/>
                </a:lnTo>
                <a:lnTo>
                  <a:pt x="1071084" y="38100"/>
                </a:lnTo>
                <a:lnTo>
                  <a:pt x="1778000" y="38100"/>
                </a:lnTo>
                <a:lnTo>
                  <a:pt x="1778000" y="168307"/>
                </a:lnTo>
                <a:lnTo>
                  <a:pt x="1776413" y="186568"/>
                </a:lnTo>
                <a:lnTo>
                  <a:pt x="1774826" y="204035"/>
                </a:lnTo>
                <a:lnTo>
                  <a:pt x="1772446" y="219914"/>
                </a:lnTo>
                <a:lnTo>
                  <a:pt x="1770066" y="235792"/>
                </a:lnTo>
                <a:lnTo>
                  <a:pt x="1766099" y="250083"/>
                </a:lnTo>
                <a:lnTo>
                  <a:pt x="1760545" y="263580"/>
                </a:lnTo>
                <a:lnTo>
                  <a:pt x="1754198" y="277078"/>
                </a:lnTo>
                <a:lnTo>
                  <a:pt x="1747058" y="289781"/>
                </a:lnTo>
                <a:lnTo>
                  <a:pt x="1731190" y="311217"/>
                </a:lnTo>
                <a:lnTo>
                  <a:pt x="1715322" y="331066"/>
                </a:lnTo>
                <a:lnTo>
                  <a:pt x="1699454" y="346151"/>
                </a:lnTo>
                <a:lnTo>
                  <a:pt x="1681999" y="359648"/>
                </a:lnTo>
                <a:lnTo>
                  <a:pt x="1662164" y="372351"/>
                </a:lnTo>
                <a:lnTo>
                  <a:pt x="1638362" y="389818"/>
                </a:lnTo>
                <a:lnTo>
                  <a:pt x="1626461" y="399345"/>
                </a:lnTo>
                <a:lnTo>
                  <a:pt x="1616941" y="411254"/>
                </a:lnTo>
                <a:lnTo>
                  <a:pt x="1609007" y="425545"/>
                </a:lnTo>
                <a:lnTo>
                  <a:pt x="1603453" y="441424"/>
                </a:lnTo>
                <a:lnTo>
                  <a:pt x="1594726" y="466830"/>
                </a:lnTo>
                <a:lnTo>
                  <a:pt x="1575684" y="523994"/>
                </a:lnTo>
                <a:lnTo>
                  <a:pt x="1517766" y="709777"/>
                </a:lnTo>
                <a:lnTo>
                  <a:pt x="1436840" y="966222"/>
                </a:lnTo>
                <a:lnTo>
                  <a:pt x="1343219" y="1256011"/>
                </a:lnTo>
                <a:lnTo>
                  <a:pt x="1224210" y="1625196"/>
                </a:lnTo>
                <a:lnTo>
                  <a:pt x="1092506" y="2037253"/>
                </a:lnTo>
                <a:lnTo>
                  <a:pt x="1092506" y="2857397"/>
                </a:lnTo>
                <a:lnTo>
                  <a:pt x="1092506" y="2861368"/>
                </a:lnTo>
                <a:lnTo>
                  <a:pt x="1092506" y="2881216"/>
                </a:lnTo>
                <a:lnTo>
                  <a:pt x="1095680" y="2897889"/>
                </a:lnTo>
                <a:lnTo>
                  <a:pt x="1099647" y="2911386"/>
                </a:lnTo>
                <a:lnTo>
                  <a:pt x="1103614" y="2922501"/>
                </a:lnTo>
                <a:lnTo>
                  <a:pt x="1109961" y="2930440"/>
                </a:lnTo>
                <a:lnTo>
                  <a:pt x="1116308" y="2938380"/>
                </a:lnTo>
                <a:lnTo>
                  <a:pt x="1125829" y="2946319"/>
                </a:lnTo>
                <a:lnTo>
                  <a:pt x="1136143" y="2952671"/>
                </a:lnTo>
                <a:lnTo>
                  <a:pt x="1153597" y="2966168"/>
                </a:lnTo>
                <a:lnTo>
                  <a:pt x="1171052" y="2983635"/>
                </a:lnTo>
                <a:lnTo>
                  <a:pt x="1188507" y="3003484"/>
                </a:lnTo>
                <a:lnTo>
                  <a:pt x="1205168" y="3025714"/>
                </a:lnTo>
                <a:lnTo>
                  <a:pt x="1213102" y="3037623"/>
                </a:lnTo>
                <a:lnTo>
                  <a:pt x="1220243" y="3051120"/>
                </a:lnTo>
                <a:lnTo>
                  <a:pt x="1226590" y="3065411"/>
                </a:lnTo>
                <a:lnTo>
                  <a:pt x="1230557" y="3080496"/>
                </a:lnTo>
                <a:lnTo>
                  <a:pt x="1234524" y="3096375"/>
                </a:lnTo>
                <a:lnTo>
                  <a:pt x="1237697" y="3112254"/>
                </a:lnTo>
                <a:lnTo>
                  <a:pt x="1238491" y="3129720"/>
                </a:lnTo>
                <a:lnTo>
                  <a:pt x="1240078" y="3147982"/>
                </a:lnTo>
                <a:lnTo>
                  <a:pt x="1240078" y="3276600"/>
                </a:lnTo>
                <a:lnTo>
                  <a:pt x="516501" y="3276600"/>
                </a:lnTo>
                <a:lnTo>
                  <a:pt x="516501" y="3147982"/>
                </a:lnTo>
                <a:lnTo>
                  <a:pt x="516501" y="3129720"/>
                </a:lnTo>
                <a:lnTo>
                  <a:pt x="518087" y="3112254"/>
                </a:lnTo>
                <a:lnTo>
                  <a:pt x="522054" y="3096375"/>
                </a:lnTo>
                <a:lnTo>
                  <a:pt x="524435" y="3080496"/>
                </a:lnTo>
                <a:lnTo>
                  <a:pt x="529988" y="3065411"/>
                </a:lnTo>
                <a:lnTo>
                  <a:pt x="536336" y="3051120"/>
                </a:lnTo>
                <a:lnTo>
                  <a:pt x="542683" y="3037623"/>
                </a:lnTo>
                <a:lnTo>
                  <a:pt x="550617" y="3025714"/>
                </a:lnTo>
                <a:lnTo>
                  <a:pt x="568071" y="3003484"/>
                </a:lnTo>
                <a:lnTo>
                  <a:pt x="585526" y="2983635"/>
                </a:lnTo>
                <a:lnTo>
                  <a:pt x="602981" y="2966168"/>
                </a:lnTo>
                <a:lnTo>
                  <a:pt x="619642" y="2952671"/>
                </a:lnTo>
                <a:lnTo>
                  <a:pt x="630750" y="2946319"/>
                </a:lnTo>
                <a:lnTo>
                  <a:pt x="638684" y="2938380"/>
                </a:lnTo>
                <a:lnTo>
                  <a:pt x="646618" y="2930440"/>
                </a:lnTo>
                <a:lnTo>
                  <a:pt x="652965" y="2922501"/>
                </a:lnTo>
                <a:lnTo>
                  <a:pt x="656932" y="2911386"/>
                </a:lnTo>
                <a:lnTo>
                  <a:pt x="660899" y="2899477"/>
                </a:lnTo>
                <a:lnTo>
                  <a:pt x="662485" y="2883598"/>
                </a:lnTo>
                <a:lnTo>
                  <a:pt x="664072" y="2865337"/>
                </a:lnTo>
                <a:lnTo>
                  <a:pt x="664072" y="2037253"/>
                </a:lnTo>
                <a:lnTo>
                  <a:pt x="530782" y="1617256"/>
                </a:lnTo>
                <a:lnTo>
                  <a:pt x="412566" y="1244102"/>
                </a:lnTo>
                <a:lnTo>
                  <a:pt x="364962" y="1096428"/>
                </a:lnTo>
                <a:lnTo>
                  <a:pt x="318945" y="950343"/>
                </a:lnTo>
                <a:lnTo>
                  <a:pt x="238812" y="693104"/>
                </a:lnTo>
                <a:lnTo>
                  <a:pt x="207076" y="590686"/>
                </a:lnTo>
                <a:lnTo>
                  <a:pt x="180894" y="508115"/>
                </a:lnTo>
                <a:lnTo>
                  <a:pt x="161853" y="452539"/>
                </a:lnTo>
                <a:lnTo>
                  <a:pt x="157886" y="436660"/>
                </a:lnTo>
                <a:lnTo>
                  <a:pt x="156299" y="428721"/>
                </a:lnTo>
                <a:lnTo>
                  <a:pt x="151539" y="416018"/>
                </a:lnTo>
                <a:lnTo>
                  <a:pt x="144398" y="404109"/>
                </a:lnTo>
                <a:lnTo>
                  <a:pt x="138051" y="393787"/>
                </a:lnTo>
                <a:lnTo>
                  <a:pt x="128530" y="384260"/>
                </a:lnTo>
                <a:lnTo>
                  <a:pt x="100761" y="359648"/>
                </a:lnTo>
                <a:lnTo>
                  <a:pt x="83307" y="346151"/>
                </a:lnTo>
                <a:lnTo>
                  <a:pt x="66645" y="331066"/>
                </a:lnTo>
                <a:lnTo>
                  <a:pt x="49191" y="311217"/>
                </a:lnTo>
                <a:lnTo>
                  <a:pt x="33323" y="289781"/>
                </a:lnTo>
                <a:lnTo>
                  <a:pt x="25389" y="277078"/>
                </a:lnTo>
                <a:lnTo>
                  <a:pt x="18248" y="263580"/>
                </a:lnTo>
                <a:lnTo>
                  <a:pt x="13488" y="250083"/>
                </a:lnTo>
                <a:lnTo>
                  <a:pt x="9521" y="235792"/>
                </a:lnTo>
                <a:lnTo>
                  <a:pt x="5554" y="219914"/>
                </a:lnTo>
                <a:lnTo>
                  <a:pt x="2380" y="204035"/>
                </a:lnTo>
                <a:lnTo>
                  <a:pt x="1587" y="186568"/>
                </a:lnTo>
                <a:lnTo>
                  <a:pt x="0" y="168307"/>
                </a:lnTo>
                <a:close/>
                <a:moveTo>
                  <a:pt x="5726909" y="34927"/>
                </a:moveTo>
                <a:lnTo>
                  <a:pt x="6619489" y="34927"/>
                </a:lnTo>
                <a:lnTo>
                  <a:pt x="6666343" y="35721"/>
                </a:lnTo>
                <a:lnTo>
                  <a:pt x="6710019" y="38896"/>
                </a:lnTo>
                <a:lnTo>
                  <a:pt x="6752107" y="42864"/>
                </a:lnTo>
                <a:lnTo>
                  <a:pt x="6792607" y="47627"/>
                </a:lnTo>
                <a:lnTo>
                  <a:pt x="6830725" y="55564"/>
                </a:lnTo>
                <a:lnTo>
                  <a:pt x="6868047" y="65089"/>
                </a:lnTo>
                <a:lnTo>
                  <a:pt x="6902193" y="75408"/>
                </a:lnTo>
                <a:lnTo>
                  <a:pt x="6937135" y="88902"/>
                </a:lnTo>
                <a:lnTo>
                  <a:pt x="6968899" y="103983"/>
                </a:lnTo>
                <a:lnTo>
                  <a:pt x="6998281" y="118271"/>
                </a:lnTo>
                <a:lnTo>
                  <a:pt x="7027665" y="135733"/>
                </a:lnTo>
                <a:lnTo>
                  <a:pt x="7055457" y="152402"/>
                </a:lnTo>
                <a:lnTo>
                  <a:pt x="7081663" y="173039"/>
                </a:lnTo>
                <a:lnTo>
                  <a:pt x="7106281" y="193677"/>
                </a:lnTo>
                <a:lnTo>
                  <a:pt x="7130105" y="215108"/>
                </a:lnTo>
                <a:lnTo>
                  <a:pt x="7150751" y="238127"/>
                </a:lnTo>
                <a:lnTo>
                  <a:pt x="7172193" y="262733"/>
                </a:lnTo>
                <a:lnTo>
                  <a:pt x="7191251" y="288133"/>
                </a:lnTo>
                <a:lnTo>
                  <a:pt x="7207927" y="315121"/>
                </a:lnTo>
                <a:lnTo>
                  <a:pt x="7223809" y="342902"/>
                </a:lnTo>
                <a:lnTo>
                  <a:pt x="7238897" y="372271"/>
                </a:lnTo>
                <a:lnTo>
                  <a:pt x="7252397" y="402433"/>
                </a:lnTo>
                <a:lnTo>
                  <a:pt x="7264309" y="433389"/>
                </a:lnTo>
                <a:lnTo>
                  <a:pt x="7274633" y="465933"/>
                </a:lnTo>
                <a:lnTo>
                  <a:pt x="7284161" y="499271"/>
                </a:lnTo>
                <a:lnTo>
                  <a:pt x="7292103" y="534196"/>
                </a:lnTo>
                <a:lnTo>
                  <a:pt x="7298457" y="568327"/>
                </a:lnTo>
                <a:lnTo>
                  <a:pt x="7304013" y="605633"/>
                </a:lnTo>
                <a:lnTo>
                  <a:pt x="7307985" y="642939"/>
                </a:lnTo>
                <a:lnTo>
                  <a:pt x="7311957" y="680246"/>
                </a:lnTo>
                <a:lnTo>
                  <a:pt x="7313545" y="718346"/>
                </a:lnTo>
                <a:lnTo>
                  <a:pt x="7314337" y="758827"/>
                </a:lnTo>
                <a:lnTo>
                  <a:pt x="7314337" y="1204914"/>
                </a:lnTo>
                <a:lnTo>
                  <a:pt x="7313545" y="1239046"/>
                </a:lnTo>
                <a:lnTo>
                  <a:pt x="7310367" y="1272383"/>
                </a:lnTo>
                <a:lnTo>
                  <a:pt x="7306397" y="1305721"/>
                </a:lnTo>
                <a:lnTo>
                  <a:pt x="7300045" y="1337471"/>
                </a:lnTo>
                <a:lnTo>
                  <a:pt x="7292103" y="1369221"/>
                </a:lnTo>
                <a:lnTo>
                  <a:pt x="7282573" y="1400177"/>
                </a:lnTo>
                <a:lnTo>
                  <a:pt x="7270661" y="1429546"/>
                </a:lnTo>
                <a:lnTo>
                  <a:pt x="7257161" y="1458121"/>
                </a:lnTo>
                <a:lnTo>
                  <a:pt x="7242869" y="1486696"/>
                </a:lnTo>
                <a:lnTo>
                  <a:pt x="7226985" y="1514477"/>
                </a:lnTo>
                <a:lnTo>
                  <a:pt x="7211103" y="1539877"/>
                </a:lnTo>
                <a:lnTo>
                  <a:pt x="7192045" y="1563690"/>
                </a:lnTo>
                <a:lnTo>
                  <a:pt x="7173781" y="1585915"/>
                </a:lnTo>
                <a:lnTo>
                  <a:pt x="7153927" y="1608933"/>
                </a:lnTo>
                <a:lnTo>
                  <a:pt x="7132485" y="1628777"/>
                </a:lnTo>
                <a:lnTo>
                  <a:pt x="7110251" y="1647033"/>
                </a:lnTo>
                <a:lnTo>
                  <a:pt x="7101517" y="1657352"/>
                </a:lnTo>
                <a:lnTo>
                  <a:pt x="7096751" y="1666877"/>
                </a:lnTo>
                <a:lnTo>
                  <a:pt x="7092781" y="1677990"/>
                </a:lnTo>
                <a:lnTo>
                  <a:pt x="7092781" y="1688308"/>
                </a:lnTo>
                <a:lnTo>
                  <a:pt x="7095163" y="1698627"/>
                </a:lnTo>
                <a:lnTo>
                  <a:pt x="7100721" y="1710533"/>
                </a:lnTo>
                <a:lnTo>
                  <a:pt x="7108663" y="1722438"/>
                </a:lnTo>
                <a:lnTo>
                  <a:pt x="7118985" y="1733552"/>
                </a:lnTo>
                <a:lnTo>
                  <a:pt x="7142809" y="1753396"/>
                </a:lnTo>
                <a:lnTo>
                  <a:pt x="7165839" y="1774827"/>
                </a:lnTo>
                <a:lnTo>
                  <a:pt x="7185693" y="1797052"/>
                </a:lnTo>
                <a:lnTo>
                  <a:pt x="7205545" y="1822452"/>
                </a:lnTo>
                <a:lnTo>
                  <a:pt x="7223015" y="1847852"/>
                </a:lnTo>
                <a:lnTo>
                  <a:pt x="7238897" y="1877221"/>
                </a:lnTo>
                <a:lnTo>
                  <a:pt x="7253191" y="1905795"/>
                </a:lnTo>
                <a:lnTo>
                  <a:pt x="7266691" y="1938339"/>
                </a:lnTo>
                <a:lnTo>
                  <a:pt x="7277015" y="1970882"/>
                </a:lnTo>
                <a:lnTo>
                  <a:pt x="7286545" y="2004221"/>
                </a:lnTo>
                <a:lnTo>
                  <a:pt x="7294485" y="2039940"/>
                </a:lnTo>
                <a:lnTo>
                  <a:pt x="7302425" y="2076452"/>
                </a:lnTo>
                <a:lnTo>
                  <a:pt x="7306397" y="2112171"/>
                </a:lnTo>
                <a:lnTo>
                  <a:pt x="7310367" y="2150271"/>
                </a:lnTo>
                <a:lnTo>
                  <a:pt x="7313545" y="2189164"/>
                </a:lnTo>
                <a:lnTo>
                  <a:pt x="7314337" y="2228851"/>
                </a:lnTo>
                <a:lnTo>
                  <a:pt x="7314337" y="2865440"/>
                </a:lnTo>
                <a:lnTo>
                  <a:pt x="7314337" y="2885283"/>
                </a:lnTo>
                <a:lnTo>
                  <a:pt x="7317513" y="2901158"/>
                </a:lnTo>
                <a:lnTo>
                  <a:pt x="7319897" y="2907508"/>
                </a:lnTo>
                <a:lnTo>
                  <a:pt x="7322279" y="2913065"/>
                </a:lnTo>
                <a:lnTo>
                  <a:pt x="7325455" y="2917033"/>
                </a:lnTo>
                <a:lnTo>
                  <a:pt x="7329425" y="2919415"/>
                </a:lnTo>
                <a:lnTo>
                  <a:pt x="7346101" y="2931321"/>
                </a:lnTo>
                <a:lnTo>
                  <a:pt x="7365955" y="2943227"/>
                </a:lnTo>
                <a:lnTo>
                  <a:pt x="7383425" y="2955133"/>
                </a:lnTo>
                <a:lnTo>
                  <a:pt x="7399309" y="2967039"/>
                </a:lnTo>
                <a:lnTo>
                  <a:pt x="7416777" y="2982120"/>
                </a:lnTo>
                <a:lnTo>
                  <a:pt x="7432661" y="2997995"/>
                </a:lnTo>
                <a:lnTo>
                  <a:pt x="7440601" y="3007521"/>
                </a:lnTo>
                <a:lnTo>
                  <a:pt x="7447749" y="3016252"/>
                </a:lnTo>
                <a:lnTo>
                  <a:pt x="7452513" y="3028158"/>
                </a:lnTo>
                <a:lnTo>
                  <a:pt x="7458073" y="3041652"/>
                </a:lnTo>
                <a:lnTo>
                  <a:pt x="7460453" y="3056732"/>
                </a:lnTo>
                <a:lnTo>
                  <a:pt x="7463631" y="3072607"/>
                </a:lnTo>
                <a:lnTo>
                  <a:pt x="7464425" y="3089277"/>
                </a:lnTo>
                <a:lnTo>
                  <a:pt x="7466013" y="3108327"/>
                </a:lnTo>
                <a:lnTo>
                  <a:pt x="7466013" y="3276602"/>
                </a:lnTo>
                <a:lnTo>
                  <a:pt x="7106281" y="3276602"/>
                </a:lnTo>
                <a:lnTo>
                  <a:pt x="7077693" y="3276602"/>
                </a:lnTo>
                <a:lnTo>
                  <a:pt x="7053075" y="3274220"/>
                </a:lnTo>
                <a:lnTo>
                  <a:pt x="7028457" y="3268664"/>
                </a:lnTo>
                <a:lnTo>
                  <a:pt x="7007811" y="3262314"/>
                </a:lnTo>
                <a:lnTo>
                  <a:pt x="6987957" y="3254377"/>
                </a:lnTo>
                <a:lnTo>
                  <a:pt x="6968899" y="3244852"/>
                </a:lnTo>
                <a:lnTo>
                  <a:pt x="6953017" y="3232946"/>
                </a:lnTo>
                <a:lnTo>
                  <a:pt x="6938723" y="3218658"/>
                </a:lnTo>
                <a:lnTo>
                  <a:pt x="6926811" y="3203577"/>
                </a:lnTo>
                <a:lnTo>
                  <a:pt x="6914901" y="3187702"/>
                </a:lnTo>
                <a:lnTo>
                  <a:pt x="6905369" y="3169445"/>
                </a:lnTo>
                <a:lnTo>
                  <a:pt x="6898223" y="3150396"/>
                </a:lnTo>
                <a:lnTo>
                  <a:pt x="6891869" y="3130552"/>
                </a:lnTo>
                <a:lnTo>
                  <a:pt x="6887901" y="3110707"/>
                </a:lnTo>
                <a:lnTo>
                  <a:pt x="6885517" y="3088483"/>
                </a:lnTo>
                <a:lnTo>
                  <a:pt x="6883929" y="3065465"/>
                </a:lnTo>
                <a:lnTo>
                  <a:pt x="6883929" y="2215358"/>
                </a:lnTo>
                <a:lnTo>
                  <a:pt x="6883929" y="2178052"/>
                </a:lnTo>
                <a:lnTo>
                  <a:pt x="6879959" y="2143921"/>
                </a:lnTo>
                <a:lnTo>
                  <a:pt x="6875989" y="2110583"/>
                </a:lnTo>
                <a:lnTo>
                  <a:pt x="6869635" y="2080421"/>
                </a:lnTo>
                <a:lnTo>
                  <a:pt x="6860105" y="2051846"/>
                </a:lnTo>
                <a:lnTo>
                  <a:pt x="6849783" y="2025652"/>
                </a:lnTo>
                <a:lnTo>
                  <a:pt x="6836283" y="2001839"/>
                </a:lnTo>
                <a:lnTo>
                  <a:pt x="6821195" y="1978820"/>
                </a:lnTo>
                <a:lnTo>
                  <a:pt x="6813253" y="1968502"/>
                </a:lnTo>
                <a:lnTo>
                  <a:pt x="6804517" y="1958977"/>
                </a:lnTo>
                <a:lnTo>
                  <a:pt x="6794989" y="1950246"/>
                </a:lnTo>
                <a:lnTo>
                  <a:pt x="6785461" y="1942307"/>
                </a:lnTo>
                <a:lnTo>
                  <a:pt x="6775137" y="1934371"/>
                </a:lnTo>
                <a:lnTo>
                  <a:pt x="6764017" y="1927227"/>
                </a:lnTo>
                <a:lnTo>
                  <a:pt x="6752107" y="1920877"/>
                </a:lnTo>
                <a:lnTo>
                  <a:pt x="6739401" y="1915320"/>
                </a:lnTo>
                <a:lnTo>
                  <a:pt x="6727489" y="1909764"/>
                </a:lnTo>
                <a:lnTo>
                  <a:pt x="6713989" y="1905795"/>
                </a:lnTo>
                <a:lnTo>
                  <a:pt x="6684607" y="1899446"/>
                </a:lnTo>
                <a:lnTo>
                  <a:pt x="6654431" y="1895477"/>
                </a:lnTo>
                <a:lnTo>
                  <a:pt x="6619489" y="1893889"/>
                </a:lnTo>
                <a:lnTo>
                  <a:pt x="6351081" y="1893889"/>
                </a:lnTo>
                <a:lnTo>
                  <a:pt x="6337581" y="1895477"/>
                </a:lnTo>
                <a:lnTo>
                  <a:pt x="6325669" y="1897858"/>
                </a:lnTo>
                <a:lnTo>
                  <a:pt x="6316933" y="1903414"/>
                </a:lnTo>
                <a:lnTo>
                  <a:pt x="6308197" y="1909764"/>
                </a:lnTo>
                <a:lnTo>
                  <a:pt x="6301845" y="1917702"/>
                </a:lnTo>
                <a:lnTo>
                  <a:pt x="6297875" y="1928815"/>
                </a:lnTo>
                <a:lnTo>
                  <a:pt x="6295493" y="1940721"/>
                </a:lnTo>
                <a:lnTo>
                  <a:pt x="6295493" y="1955008"/>
                </a:lnTo>
                <a:lnTo>
                  <a:pt x="6295493" y="2861471"/>
                </a:lnTo>
                <a:lnTo>
                  <a:pt x="6295493" y="2881315"/>
                </a:lnTo>
                <a:lnTo>
                  <a:pt x="6297875" y="2897983"/>
                </a:lnTo>
                <a:lnTo>
                  <a:pt x="6301845" y="2911477"/>
                </a:lnTo>
                <a:lnTo>
                  <a:pt x="6307405" y="2922590"/>
                </a:lnTo>
                <a:lnTo>
                  <a:pt x="6321697" y="2939258"/>
                </a:lnTo>
                <a:lnTo>
                  <a:pt x="6337581" y="2956721"/>
                </a:lnTo>
                <a:lnTo>
                  <a:pt x="6355051" y="2971008"/>
                </a:lnTo>
                <a:lnTo>
                  <a:pt x="6372521" y="2988471"/>
                </a:lnTo>
                <a:lnTo>
                  <a:pt x="6389993" y="3007521"/>
                </a:lnTo>
                <a:lnTo>
                  <a:pt x="6406669" y="3029746"/>
                </a:lnTo>
                <a:lnTo>
                  <a:pt x="6414609" y="3043239"/>
                </a:lnTo>
                <a:lnTo>
                  <a:pt x="6422549" y="3056732"/>
                </a:lnTo>
                <a:lnTo>
                  <a:pt x="6428109" y="3069433"/>
                </a:lnTo>
                <a:lnTo>
                  <a:pt x="6433669" y="3084515"/>
                </a:lnTo>
                <a:lnTo>
                  <a:pt x="6437639" y="3100389"/>
                </a:lnTo>
                <a:lnTo>
                  <a:pt x="6440021" y="3116265"/>
                </a:lnTo>
                <a:lnTo>
                  <a:pt x="6441609" y="3133727"/>
                </a:lnTo>
                <a:lnTo>
                  <a:pt x="6441609" y="3151983"/>
                </a:lnTo>
                <a:lnTo>
                  <a:pt x="6441609" y="3276602"/>
                </a:lnTo>
                <a:lnTo>
                  <a:pt x="5722937" y="3276602"/>
                </a:lnTo>
                <a:lnTo>
                  <a:pt x="5722937" y="3151983"/>
                </a:lnTo>
                <a:lnTo>
                  <a:pt x="5722937" y="3133727"/>
                </a:lnTo>
                <a:lnTo>
                  <a:pt x="5723733" y="3116265"/>
                </a:lnTo>
                <a:lnTo>
                  <a:pt x="5726909" y="3100389"/>
                </a:lnTo>
                <a:lnTo>
                  <a:pt x="5730879" y="3084515"/>
                </a:lnTo>
                <a:lnTo>
                  <a:pt x="5735645" y="3069433"/>
                </a:lnTo>
                <a:lnTo>
                  <a:pt x="5741201" y="3056732"/>
                </a:lnTo>
                <a:lnTo>
                  <a:pt x="5749143" y="3043239"/>
                </a:lnTo>
                <a:lnTo>
                  <a:pt x="5757085" y="3029746"/>
                </a:lnTo>
                <a:lnTo>
                  <a:pt x="5774555" y="3007521"/>
                </a:lnTo>
                <a:lnTo>
                  <a:pt x="5792025" y="2988471"/>
                </a:lnTo>
                <a:lnTo>
                  <a:pt x="5808701" y="2971008"/>
                </a:lnTo>
                <a:lnTo>
                  <a:pt x="5826173" y="2956721"/>
                </a:lnTo>
                <a:lnTo>
                  <a:pt x="5842055" y="2939258"/>
                </a:lnTo>
                <a:lnTo>
                  <a:pt x="5857143" y="2922590"/>
                </a:lnTo>
                <a:lnTo>
                  <a:pt x="5861909" y="2911477"/>
                </a:lnTo>
                <a:lnTo>
                  <a:pt x="5865877" y="2897983"/>
                </a:lnTo>
                <a:lnTo>
                  <a:pt x="5869055" y="2881315"/>
                </a:lnTo>
                <a:lnTo>
                  <a:pt x="5869849" y="2861471"/>
                </a:lnTo>
                <a:lnTo>
                  <a:pt x="5869849" y="450058"/>
                </a:lnTo>
                <a:lnTo>
                  <a:pt x="5869055" y="434183"/>
                </a:lnTo>
                <a:lnTo>
                  <a:pt x="5865877" y="419896"/>
                </a:lnTo>
                <a:lnTo>
                  <a:pt x="5861909" y="407989"/>
                </a:lnTo>
                <a:lnTo>
                  <a:pt x="5857143" y="396877"/>
                </a:lnTo>
                <a:lnTo>
                  <a:pt x="5849997" y="388146"/>
                </a:lnTo>
                <a:lnTo>
                  <a:pt x="5842055" y="380208"/>
                </a:lnTo>
                <a:lnTo>
                  <a:pt x="5834113" y="373064"/>
                </a:lnTo>
                <a:lnTo>
                  <a:pt x="5826173" y="368302"/>
                </a:lnTo>
                <a:lnTo>
                  <a:pt x="5808701" y="355602"/>
                </a:lnTo>
                <a:lnTo>
                  <a:pt x="5792025" y="339727"/>
                </a:lnTo>
                <a:lnTo>
                  <a:pt x="5775349" y="321471"/>
                </a:lnTo>
                <a:lnTo>
                  <a:pt x="5758673" y="299246"/>
                </a:lnTo>
                <a:lnTo>
                  <a:pt x="5751525" y="286546"/>
                </a:lnTo>
                <a:lnTo>
                  <a:pt x="5745173" y="272258"/>
                </a:lnTo>
                <a:lnTo>
                  <a:pt x="5739613" y="257971"/>
                </a:lnTo>
                <a:lnTo>
                  <a:pt x="5734849" y="240508"/>
                </a:lnTo>
                <a:lnTo>
                  <a:pt x="5730879" y="223046"/>
                </a:lnTo>
                <a:lnTo>
                  <a:pt x="5727701" y="203202"/>
                </a:lnTo>
                <a:lnTo>
                  <a:pt x="5726909" y="181771"/>
                </a:lnTo>
                <a:lnTo>
                  <a:pt x="5726909" y="160339"/>
                </a:lnTo>
                <a:close/>
                <a:moveTo>
                  <a:pt x="3759201" y="34925"/>
                </a:moveTo>
                <a:lnTo>
                  <a:pt x="4496125" y="34925"/>
                </a:lnTo>
                <a:lnTo>
                  <a:pt x="4496125" y="165101"/>
                </a:lnTo>
                <a:lnTo>
                  <a:pt x="4496125" y="183357"/>
                </a:lnTo>
                <a:lnTo>
                  <a:pt x="4493743" y="199232"/>
                </a:lnTo>
                <a:lnTo>
                  <a:pt x="4491361" y="216694"/>
                </a:lnTo>
                <a:lnTo>
                  <a:pt x="4485801" y="232569"/>
                </a:lnTo>
                <a:lnTo>
                  <a:pt x="4480243" y="246857"/>
                </a:lnTo>
                <a:lnTo>
                  <a:pt x="4473891" y="260351"/>
                </a:lnTo>
                <a:lnTo>
                  <a:pt x="4464361" y="273844"/>
                </a:lnTo>
                <a:lnTo>
                  <a:pt x="4454831" y="285751"/>
                </a:lnTo>
                <a:lnTo>
                  <a:pt x="4434979" y="307976"/>
                </a:lnTo>
                <a:lnTo>
                  <a:pt x="4415127" y="327819"/>
                </a:lnTo>
                <a:lnTo>
                  <a:pt x="4396863" y="345282"/>
                </a:lnTo>
                <a:lnTo>
                  <a:pt x="4379393" y="360363"/>
                </a:lnTo>
                <a:lnTo>
                  <a:pt x="4369069" y="366713"/>
                </a:lnTo>
                <a:lnTo>
                  <a:pt x="4361127" y="373063"/>
                </a:lnTo>
                <a:lnTo>
                  <a:pt x="4353187" y="381001"/>
                </a:lnTo>
                <a:lnTo>
                  <a:pt x="4346041" y="390526"/>
                </a:lnTo>
                <a:lnTo>
                  <a:pt x="4342069" y="400050"/>
                </a:lnTo>
                <a:lnTo>
                  <a:pt x="4338099" y="414338"/>
                </a:lnTo>
                <a:lnTo>
                  <a:pt x="4337305" y="430213"/>
                </a:lnTo>
                <a:lnTo>
                  <a:pt x="4335717" y="450057"/>
                </a:lnTo>
                <a:lnTo>
                  <a:pt x="4335717" y="2617789"/>
                </a:lnTo>
                <a:lnTo>
                  <a:pt x="4337305" y="2639220"/>
                </a:lnTo>
                <a:lnTo>
                  <a:pt x="4338099" y="2659064"/>
                </a:lnTo>
                <a:lnTo>
                  <a:pt x="4339687" y="2678908"/>
                </a:lnTo>
                <a:lnTo>
                  <a:pt x="4342069" y="2697957"/>
                </a:lnTo>
                <a:lnTo>
                  <a:pt x="4346041" y="2715420"/>
                </a:lnTo>
                <a:lnTo>
                  <a:pt x="4351599" y="2732088"/>
                </a:lnTo>
                <a:lnTo>
                  <a:pt x="4357157" y="2749551"/>
                </a:lnTo>
                <a:lnTo>
                  <a:pt x="4361921" y="2765426"/>
                </a:lnTo>
                <a:lnTo>
                  <a:pt x="4369863" y="2780507"/>
                </a:lnTo>
                <a:lnTo>
                  <a:pt x="4377805" y="2794795"/>
                </a:lnTo>
                <a:lnTo>
                  <a:pt x="4385745" y="2809083"/>
                </a:lnTo>
                <a:lnTo>
                  <a:pt x="4395275" y="2822576"/>
                </a:lnTo>
                <a:lnTo>
                  <a:pt x="4406391" y="2834482"/>
                </a:lnTo>
                <a:lnTo>
                  <a:pt x="4418303" y="2846388"/>
                </a:lnTo>
                <a:lnTo>
                  <a:pt x="4430215" y="2857501"/>
                </a:lnTo>
                <a:lnTo>
                  <a:pt x="4442127" y="2867820"/>
                </a:lnTo>
                <a:lnTo>
                  <a:pt x="4468331" y="2886076"/>
                </a:lnTo>
                <a:lnTo>
                  <a:pt x="4496125" y="2901951"/>
                </a:lnTo>
                <a:lnTo>
                  <a:pt x="4523919" y="2917033"/>
                </a:lnTo>
                <a:lnTo>
                  <a:pt x="4552507" y="2927351"/>
                </a:lnTo>
                <a:lnTo>
                  <a:pt x="4581093" y="2936876"/>
                </a:lnTo>
                <a:lnTo>
                  <a:pt x="4610475" y="2943227"/>
                </a:lnTo>
                <a:lnTo>
                  <a:pt x="4639857" y="2946402"/>
                </a:lnTo>
                <a:lnTo>
                  <a:pt x="4670827" y="2947195"/>
                </a:lnTo>
                <a:lnTo>
                  <a:pt x="4698621" y="2946402"/>
                </a:lnTo>
                <a:lnTo>
                  <a:pt x="4728003" y="2943227"/>
                </a:lnTo>
                <a:lnTo>
                  <a:pt x="4755795" y="2936876"/>
                </a:lnTo>
                <a:lnTo>
                  <a:pt x="4783589" y="2927351"/>
                </a:lnTo>
                <a:lnTo>
                  <a:pt x="4811383" y="2917033"/>
                </a:lnTo>
                <a:lnTo>
                  <a:pt x="4837589" y="2901951"/>
                </a:lnTo>
                <a:lnTo>
                  <a:pt x="4864587" y="2886076"/>
                </a:lnTo>
                <a:lnTo>
                  <a:pt x="4890793" y="2867820"/>
                </a:lnTo>
                <a:lnTo>
                  <a:pt x="4904293" y="2857501"/>
                </a:lnTo>
                <a:lnTo>
                  <a:pt x="4914615" y="2846388"/>
                </a:lnTo>
                <a:lnTo>
                  <a:pt x="4927321" y="2834482"/>
                </a:lnTo>
                <a:lnTo>
                  <a:pt x="4936057" y="2822576"/>
                </a:lnTo>
                <a:lnTo>
                  <a:pt x="4945585" y="2809083"/>
                </a:lnTo>
                <a:lnTo>
                  <a:pt x="4955115" y="2794795"/>
                </a:lnTo>
                <a:lnTo>
                  <a:pt x="4963055" y="2780507"/>
                </a:lnTo>
                <a:lnTo>
                  <a:pt x="4969409" y="2765426"/>
                </a:lnTo>
                <a:lnTo>
                  <a:pt x="4974967" y="2749551"/>
                </a:lnTo>
                <a:lnTo>
                  <a:pt x="4979731" y="2732088"/>
                </a:lnTo>
                <a:lnTo>
                  <a:pt x="4985291" y="2715420"/>
                </a:lnTo>
                <a:lnTo>
                  <a:pt x="4989261" y="2697957"/>
                </a:lnTo>
                <a:lnTo>
                  <a:pt x="4992437" y="2678908"/>
                </a:lnTo>
                <a:lnTo>
                  <a:pt x="4993231" y="2659064"/>
                </a:lnTo>
                <a:lnTo>
                  <a:pt x="4994819" y="2639220"/>
                </a:lnTo>
                <a:lnTo>
                  <a:pt x="4994819" y="2617789"/>
                </a:lnTo>
                <a:lnTo>
                  <a:pt x="4994819" y="455613"/>
                </a:lnTo>
                <a:lnTo>
                  <a:pt x="4994819" y="450057"/>
                </a:lnTo>
                <a:lnTo>
                  <a:pt x="4994819" y="438151"/>
                </a:lnTo>
                <a:lnTo>
                  <a:pt x="4994819" y="420688"/>
                </a:lnTo>
                <a:lnTo>
                  <a:pt x="4992437" y="407988"/>
                </a:lnTo>
                <a:lnTo>
                  <a:pt x="4987673" y="396875"/>
                </a:lnTo>
                <a:lnTo>
                  <a:pt x="4982909" y="388144"/>
                </a:lnTo>
                <a:lnTo>
                  <a:pt x="4967821" y="373063"/>
                </a:lnTo>
                <a:lnTo>
                  <a:pt x="4951939" y="360363"/>
                </a:lnTo>
                <a:lnTo>
                  <a:pt x="4935263" y="345282"/>
                </a:lnTo>
                <a:lnTo>
                  <a:pt x="4917793" y="327819"/>
                </a:lnTo>
                <a:lnTo>
                  <a:pt x="4900321" y="307976"/>
                </a:lnTo>
                <a:lnTo>
                  <a:pt x="4882851" y="285751"/>
                </a:lnTo>
                <a:lnTo>
                  <a:pt x="4874117" y="273844"/>
                </a:lnTo>
                <a:lnTo>
                  <a:pt x="4866969" y="260351"/>
                </a:lnTo>
                <a:lnTo>
                  <a:pt x="4862205" y="246857"/>
                </a:lnTo>
                <a:lnTo>
                  <a:pt x="4856647" y="232569"/>
                </a:lnTo>
                <a:lnTo>
                  <a:pt x="4852675" y="216694"/>
                </a:lnTo>
                <a:lnTo>
                  <a:pt x="4849499" y="199232"/>
                </a:lnTo>
                <a:lnTo>
                  <a:pt x="4848705" y="183357"/>
                </a:lnTo>
                <a:lnTo>
                  <a:pt x="4847117" y="165101"/>
                </a:lnTo>
                <a:lnTo>
                  <a:pt x="4847117" y="34925"/>
                </a:lnTo>
                <a:lnTo>
                  <a:pt x="5559425" y="34925"/>
                </a:lnTo>
                <a:lnTo>
                  <a:pt x="5559425" y="165101"/>
                </a:lnTo>
                <a:lnTo>
                  <a:pt x="5557837" y="183357"/>
                </a:lnTo>
                <a:lnTo>
                  <a:pt x="5557043" y="199232"/>
                </a:lnTo>
                <a:lnTo>
                  <a:pt x="5555455" y="216694"/>
                </a:lnTo>
                <a:lnTo>
                  <a:pt x="5551485" y="232569"/>
                </a:lnTo>
                <a:lnTo>
                  <a:pt x="5547513" y="246857"/>
                </a:lnTo>
                <a:lnTo>
                  <a:pt x="5543543" y="260351"/>
                </a:lnTo>
                <a:lnTo>
                  <a:pt x="5537191" y="273844"/>
                </a:lnTo>
                <a:lnTo>
                  <a:pt x="5530043" y="285751"/>
                </a:lnTo>
                <a:lnTo>
                  <a:pt x="5516543" y="307976"/>
                </a:lnTo>
                <a:lnTo>
                  <a:pt x="5500661" y="327819"/>
                </a:lnTo>
                <a:lnTo>
                  <a:pt x="5484779" y="345282"/>
                </a:lnTo>
                <a:lnTo>
                  <a:pt x="5468103" y="360363"/>
                </a:lnTo>
                <a:lnTo>
                  <a:pt x="5452221" y="373063"/>
                </a:lnTo>
                <a:lnTo>
                  <a:pt x="5445075" y="380207"/>
                </a:lnTo>
                <a:lnTo>
                  <a:pt x="5439515" y="388144"/>
                </a:lnTo>
                <a:lnTo>
                  <a:pt x="5434751" y="396875"/>
                </a:lnTo>
                <a:lnTo>
                  <a:pt x="5430781" y="407988"/>
                </a:lnTo>
                <a:lnTo>
                  <a:pt x="5426811" y="420688"/>
                </a:lnTo>
                <a:lnTo>
                  <a:pt x="5425223" y="438151"/>
                </a:lnTo>
                <a:lnTo>
                  <a:pt x="5425223" y="446088"/>
                </a:lnTo>
                <a:lnTo>
                  <a:pt x="5425223" y="2652714"/>
                </a:lnTo>
                <a:lnTo>
                  <a:pt x="5423633" y="2693989"/>
                </a:lnTo>
                <a:lnTo>
                  <a:pt x="5421251" y="2733676"/>
                </a:lnTo>
                <a:lnTo>
                  <a:pt x="5415693" y="2770983"/>
                </a:lnTo>
                <a:lnTo>
                  <a:pt x="5410929" y="2808288"/>
                </a:lnTo>
                <a:lnTo>
                  <a:pt x="5401399" y="2842420"/>
                </a:lnTo>
                <a:lnTo>
                  <a:pt x="5391869" y="2877344"/>
                </a:lnTo>
                <a:lnTo>
                  <a:pt x="5379959" y="2910682"/>
                </a:lnTo>
                <a:lnTo>
                  <a:pt x="5365665" y="2940845"/>
                </a:lnTo>
                <a:lnTo>
                  <a:pt x="5350577" y="2971007"/>
                </a:lnTo>
                <a:lnTo>
                  <a:pt x="5333901" y="3000376"/>
                </a:lnTo>
                <a:lnTo>
                  <a:pt x="5316431" y="3028158"/>
                </a:lnTo>
                <a:lnTo>
                  <a:pt x="5296577" y="3053557"/>
                </a:lnTo>
                <a:lnTo>
                  <a:pt x="5276725" y="3078957"/>
                </a:lnTo>
                <a:lnTo>
                  <a:pt x="5253697" y="3102769"/>
                </a:lnTo>
                <a:lnTo>
                  <a:pt x="5229873" y="3124201"/>
                </a:lnTo>
                <a:lnTo>
                  <a:pt x="5206051" y="3145633"/>
                </a:lnTo>
                <a:lnTo>
                  <a:pt x="5179051" y="3163888"/>
                </a:lnTo>
                <a:lnTo>
                  <a:pt x="5152845" y="3182939"/>
                </a:lnTo>
                <a:lnTo>
                  <a:pt x="5123465" y="3199607"/>
                </a:lnTo>
                <a:lnTo>
                  <a:pt x="5094083" y="3215483"/>
                </a:lnTo>
                <a:lnTo>
                  <a:pt x="5065495" y="3228976"/>
                </a:lnTo>
                <a:lnTo>
                  <a:pt x="5032937" y="3242470"/>
                </a:lnTo>
                <a:lnTo>
                  <a:pt x="5000379" y="3254376"/>
                </a:lnTo>
                <a:lnTo>
                  <a:pt x="4967027" y="3264695"/>
                </a:lnTo>
                <a:lnTo>
                  <a:pt x="4932085" y="3274220"/>
                </a:lnTo>
                <a:lnTo>
                  <a:pt x="4897939" y="3280570"/>
                </a:lnTo>
                <a:lnTo>
                  <a:pt x="4862205" y="3288507"/>
                </a:lnTo>
                <a:lnTo>
                  <a:pt x="4824883" y="3294064"/>
                </a:lnTo>
                <a:lnTo>
                  <a:pt x="4787559" y="3298032"/>
                </a:lnTo>
                <a:lnTo>
                  <a:pt x="4748649" y="3301207"/>
                </a:lnTo>
                <a:lnTo>
                  <a:pt x="4710531" y="3303589"/>
                </a:lnTo>
                <a:lnTo>
                  <a:pt x="4670827" y="3303589"/>
                </a:lnTo>
                <a:lnTo>
                  <a:pt x="4630327" y="3303589"/>
                </a:lnTo>
                <a:lnTo>
                  <a:pt x="4590623" y="3301207"/>
                </a:lnTo>
                <a:lnTo>
                  <a:pt x="4552507" y="3298032"/>
                </a:lnTo>
                <a:lnTo>
                  <a:pt x="4515183" y="3294064"/>
                </a:lnTo>
                <a:lnTo>
                  <a:pt x="4477861" y="3288507"/>
                </a:lnTo>
                <a:lnTo>
                  <a:pt x="4442127" y="3280570"/>
                </a:lnTo>
                <a:lnTo>
                  <a:pt x="4406391" y="3274220"/>
                </a:lnTo>
                <a:lnTo>
                  <a:pt x="4369863" y="3264695"/>
                </a:lnTo>
                <a:lnTo>
                  <a:pt x="4337305" y="3254376"/>
                </a:lnTo>
                <a:lnTo>
                  <a:pt x="4303953" y="3242470"/>
                </a:lnTo>
                <a:lnTo>
                  <a:pt x="4272189" y="3228976"/>
                </a:lnTo>
                <a:lnTo>
                  <a:pt x="4239631" y="3215483"/>
                </a:lnTo>
                <a:lnTo>
                  <a:pt x="4211043" y="3199607"/>
                </a:lnTo>
                <a:lnTo>
                  <a:pt x="4181661" y="3182939"/>
                </a:lnTo>
                <a:lnTo>
                  <a:pt x="4154661" y="3163888"/>
                </a:lnTo>
                <a:lnTo>
                  <a:pt x="4128457" y="3145633"/>
                </a:lnTo>
                <a:lnTo>
                  <a:pt x="4103045" y="3124201"/>
                </a:lnTo>
                <a:lnTo>
                  <a:pt x="4079223" y="3102769"/>
                </a:lnTo>
                <a:lnTo>
                  <a:pt x="4056193" y="3078957"/>
                </a:lnTo>
                <a:lnTo>
                  <a:pt x="4035547" y="3053557"/>
                </a:lnTo>
                <a:lnTo>
                  <a:pt x="4015695" y="3028158"/>
                </a:lnTo>
                <a:lnTo>
                  <a:pt x="3996635" y="3000376"/>
                </a:lnTo>
                <a:lnTo>
                  <a:pt x="3980753" y="2971007"/>
                </a:lnTo>
                <a:lnTo>
                  <a:pt x="3964871" y="2940845"/>
                </a:lnTo>
                <a:lnTo>
                  <a:pt x="3951373" y="2910682"/>
                </a:lnTo>
                <a:lnTo>
                  <a:pt x="3939461" y="2877344"/>
                </a:lnTo>
                <a:lnTo>
                  <a:pt x="3929137" y="2842420"/>
                </a:lnTo>
                <a:lnTo>
                  <a:pt x="3921197" y="2808288"/>
                </a:lnTo>
                <a:lnTo>
                  <a:pt x="3914049" y="2770983"/>
                </a:lnTo>
                <a:lnTo>
                  <a:pt x="3910079" y="2733676"/>
                </a:lnTo>
                <a:lnTo>
                  <a:pt x="3907697" y="2693989"/>
                </a:lnTo>
                <a:lnTo>
                  <a:pt x="3906109" y="2652714"/>
                </a:lnTo>
                <a:lnTo>
                  <a:pt x="3906109" y="455613"/>
                </a:lnTo>
                <a:lnTo>
                  <a:pt x="3906109" y="450057"/>
                </a:lnTo>
                <a:lnTo>
                  <a:pt x="3906109" y="430213"/>
                </a:lnTo>
                <a:lnTo>
                  <a:pt x="3903727" y="414338"/>
                </a:lnTo>
                <a:lnTo>
                  <a:pt x="3901343" y="400050"/>
                </a:lnTo>
                <a:lnTo>
                  <a:pt x="3895785" y="390526"/>
                </a:lnTo>
                <a:lnTo>
                  <a:pt x="3889433" y="381001"/>
                </a:lnTo>
                <a:lnTo>
                  <a:pt x="3882285" y="373063"/>
                </a:lnTo>
                <a:lnTo>
                  <a:pt x="3873551" y="366713"/>
                </a:lnTo>
                <a:lnTo>
                  <a:pt x="3864021" y="360363"/>
                </a:lnTo>
                <a:lnTo>
                  <a:pt x="3844963" y="345282"/>
                </a:lnTo>
                <a:lnTo>
                  <a:pt x="3828287" y="327819"/>
                </a:lnTo>
                <a:lnTo>
                  <a:pt x="3810817" y="307976"/>
                </a:lnTo>
                <a:lnTo>
                  <a:pt x="3793347" y="285751"/>
                </a:lnTo>
                <a:lnTo>
                  <a:pt x="3785405" y="273844"/>
                </a:lnTo>
                <a:lnTo>
                  <a:pt x="3779053" y="260351"/>
                </a:lnTo>
                <a:lnTo>
                  <a:pt x="3771905" y="246857"/>
                </a:lnTo>
                <a:lnTo>
                  <a:pt x="3767935" y="232569"/>
                </a:lnTo>
                <a:lnTo>
                  <a:pt x="3763965" y="216694"/>
                </a:lnTo>
                <a:lnTo>
                  <a:pt x="3761583" y="199232"/>
                </a:lnTo>
                <a:lnTo>
                  <a:pt x="3759995" y="183357"/>
                </a:lnTo>
                <a:lnTo>
                  <a:pt x="3759201" y="165101"/>
                </a:lnTo>
                <a:close/>
                <a:moveTo>
                  <a:pt x="2710241" y="0"/>
                </a:moveTo>
                <a:lnTo>
                  <a:pt x="2749949" y="0"/>
                </a:lnTo>
                <a:lnTo>
                  <a:pt x="2789657" y="0"/>
                </a:lnTo>
                <a:lnTo>
                  <a:pt x="2828571" y="2382"/>
                </a:lnTo>
                <a:lnTo>
                  <a:pt x="2866691" y="5558"/>
                </a:lnTo>
                <a:lnTo>
                  <a:pt x="2904017" y="9527"/>
                </a:lnTo>
                <a:lnTo>
                  <a:pt x="2941343" y="14290"/>
                </a:lnTo>
                <a:lnTo>
                  <a:pt x="2978668" y="21435"/>
                </a:lnTo>
                <a:lnTo>
                  <a:pt x="3014406" y="29374"/>
                </a:lnTo>
                <a:lnTo>
                  <a:pt x="3048555" y="38901"/>
                </a:lnTo>
                <a:lnTo>
                  <a:pt x="3083498" y="49222"/>
                </a:lnTo>
                <a:lnTo>
                  <a:pt x="3115265" y="61130"/>
                </a:lnTo>
                <a:lnTo>
                  <a:pt x="3147031" y="74627"/>
                </a:lnTo>
                <a:lnTo>
                  <a:pt x="3178003" y="87329"/>
                </a:lnTo>
                <a:lnTo>
                  <a:pt x="3208181" y="104001"/>
                </a:lnTo>
                <a:lnTo>
                  <a:pt x="3235977" y="120672"/>
                </a:lnTo>
                <a:lnTo>
                  <a:pt x="3262979" y="138138"/>
                </a:lnTo>
                <a:lnTo>
                  <a:pt x="3289187" y="157986"/>
                </a:lnTo>
                <a:lnTo>
                  <a:pt x="3314599" y="179421"/>
                </a:lnTo>
                <a:lnTo>
                  <a:pt x="3336837" y="200856"/>
                </a:lnTo>
                <a:lnTo>
                  <a:pt x="3359867" y="224673"/>
                </a:lnTo>
                <a:lnTo>
                  <a:pt x="3381309" y="250077"/>
                </a:lnTo>
                <a:lnTo>
                  <a:pt x="3399575" y="274688"/>
                </a:lnTo>
                <a:lnTo>
                  <a:pt x="3418635" y="303268"/>
                </a:lnTo>
                <a:lnTo>
                  <a:pt x="3434519" y="331849"/>
                </a:lnTo>
                <a:lnTo>
                  <a:pt x="3450401" y="361223"/>
                </a:lnTo>
                <a:lnTo>
                  <a:pt x="3463109" y="392979"/>
                </a:lnTo>
                <a:lnTo>
                  <a:pt x="3475815" y="426322"/>
                </a:lnTo>
                <a:lnTo>
                  <a:pt x="3486139" y="461254"/>
                </a:lnTo>
                <a:lnTo>
                  <a:pt x="3494081" y="495391"/>
                </a:lnTo>
                <a:lnTo>
                  <a:pt x="3500435" y="532704"/>
                </a:lnTo>
                <a:lnTo>
                  <a:pt x="3504405" y="570017"/>
                </a:lnTo>
                <a:lnTo>
                  <a:pt x="3507581" y="609712"/>
                </a:lnTo>
                <a:lnTo>
                  <a:pt x="3508377" y="650995"/>
                </a:lnTo>
                <a:lnTo>
                  <a:pt x="3508377" y="2694483"/>
                </a:lnTo>
                <a:lnTo>
                  <a:pt x="3480581" y="2658757"/>
                </a:lnTo>
                <a:lnTo>
                  <a:pt x="3450401" y="2626208"/>
                </a:lnTo>
                <a:lnTo>
                  <a:pt x="3418635" y="2594451"/>
                </a:lnTo>
                <a:lnTo>
                  <a:pt x="3383693" y="2566665"/>
                </a:lnTo>
                <a:lnTo>
                  <a:pt x="3351925" y="2542848"/>
                </a:lnTo>
                <a:lnTo>
                  <a:pt x="3318571" y="2520619"/>
                </a:lnTo>
                <a:lnTo>
                  <a:pt x="3284421" y="2499184"/>
                </a:lnTo>
                <a:lnTo>
                  <a:pt x="3247891" y="2480131"/>
                </a:lnTo>
                <a:lnTo>
                  <a:pt x="3211359" y="2463459"/>
                </a:lnTo>
                <a:lnTo>
                  <a:pt x="3170856" y="2446787"/>
                </a:lnTo>
                <a:lnTo>
                  <a:pt x="3131148" y="2432497"/>
                </a:lnTo>
                <a:lnTo>
                  <a:pt x="3089851" y="2419001"/>
                </a:lnTo>
                <a:lnTo>
                  <a:pt x="3083498" y="2418207"/>
                </a:lnTo>
                <a:lnTo>
                  <a:pt x="3083498" y="668461"/>
                </a:lnTo>
                <a:lnTo>
                  <a:pt x="3083498" y="647025"/>
                </a:lnTo>
                <a:lnTo>
                  <a:pt x="3081910" y="625590"/>
                </a:lnTo>
                <a:lnTo>
                  <a:pt x="3079527" y="607331"/>
                </a:lnTo>
                <a:lnTo>
                  <a:pt x="3075557" y="588277"/>
                </a:lnTo>
                <a:lnTo>
                  <a:pt x="3071586" y="570017"/>
                </a:lnTo>
                <a:lnTo>
                  <a:pt x="3066027" y="554140"/>
                </a:lnTo>
                <a:lnTo>
                  <a:pt x="3060467" y="538262"/>
                </a:lnTo>
                <a:lnTo>
                  <a:pt x="3052526" y="522384"/>
                </a:lnTo>
                <a:lnTo>
                  <a:pt x="3044584" y="507300"/>
                </a:lnTo>
                <a:lnTo>
                  <a:pt x="3036642" y="494597"/>
                </a:lnTo>
                <a:lnTo>
                  <a:pt x="3027907" y="481895"/>
                </a:lnTo>
                <a:lnTo>
                  <a:pt x="3018377" y="469193"/>
                </a:lnTo>
                <a:lnTo>
                  <a:pt x="3008847" y="458078"/>
                </a:lnTo>
                <a:lnTo>
                  <a:pt x="2998523" y="446170"/>
                </a:lnTo>
                <a:lnTo>
                  <a:pt x="2986610" y="437437"/>
                </a:lnTo>
                <a:lnTo>
                  <a:pt x="2974698" y="426322"/>
                </a:lnTo>
                <a:lnTo>
                  <a:pt x="2950873" y="410444"/>
                </a:lnTo>
                <a:lnTo>
                  <a:pt x="2925459" y="394566"/>
                </a:lnTo>
                <a:lnTo>
                  <a:pt x="2897664" y="382658"/>
                </a:lnTo>
                <a:lnTo>
                  <a:pt x="2868280" y="373131"/>
                </a:lnTo>
                <a:lnTo>
                  <a:pt x="2838895" y="365192"/>
                </a:lnTo>
                <a:lnTo>
                  <a:pt x="2809511" y="360429"/>
                </a:lnTo>
                <a:lnTo>
                  <a:pt x="2779333" y="355666"/>
                </a:lnTo>
                <a:lnTo>
                  <a:pt x="2749949" y="355666"/>
                </a:lnTo>
                <a:lnTo>
                  <a:pt x="2718977" y="355666"/>
                </a:lnTo>
                <a:lnTo>
                  <a:pt x="2688798" y="360429"/>
                </a:lnTo>
                <a:lnTo>
                  <a:pt x="2657826" y="365192"/>
                </a:lnTo>
                <a:lnTo>
                  <a:pt x="2627648" y="373131"/>
                </a:lnTo>
                <a:lnTo>
                  <a:pt x="2598264" y="382658"/>
                </a:lnTo>
                <a:lnTo>
                  <a:pt x="2570468" y="394566"/>
                </a:lnTo>
                <a:lnTo>
                  <a:pt x="2543466" y="410444"/>
                </a:lnTo>
                <a:lnTo>
                  <a:pt x="2519641" y="426322"/>
                </a:lnTo>
                <a:lnTo>
                  <a:pt x="2507729" y="437437"/>
                </a:lnTo>
                <a:lnTo>
                  <a:pt x="2497405" y="446170"/>
                </a:lnTo>
                <a:lnTo>
                  <a:pt x="2487081" y="458078"/>
                </a:lnTo>
                <a:lnTo>
                  <a:pt x="2475962" y="469193"/>
                </a:lnTo>
                <a:lnTo>
                  <a:pt x="2466432" y="481895"/>
                </a:lnTo>
                <a:lnTo>
                  <a:pt x="2457697" y="494597"/>
                </a:lnTo>
                <a:lnTo>
                  <a:pt x="2449755" y="507300"/>
                </a:lnTo>
                <a:lnTo>
                  <a:pt x="2441813" y="522384"/>
                </a:lnTo>
                <a:lnTo>
                  <a:pt x="2434666" y="538262"/>
                </a:lnTo>
                <a:lnTo>
                  <a:pt x="2428313" y="554140"/>
                </a:lnTo>
                <a:lnTo>
                  <a:pt x="2422753" y="570017"/>
                </a:lnTo>
                <a:lnTo>
                  <a:pt x="2418783" y="588277"/>
                </a:lnTo>
                <a:lnTo>
                  <a:pt x="2414812" y="607331"/>
                </a:lnTo>
                <a:lnTo>
                  <a:pt x="2414018" y="625590"/>
                </a:lnTo>
                <a:lnTo>
                  <a:pt x="2412429" y="647025"/>
                </a:lnTo>
                <a:lnTo>
                  <a:pt x="2410841" y="668461"/>
                </a:lnTo>
                <a:lnTo>
                  <a:pt x="2410841" y="3659065"/>
                </a:lnTo>
                <a:lnTo>
                  <a:pt x="2412429" y="3679707"/>
                </a:lnTo>
                <a:lnTo>
                  <a:pt x="2414018" y="3701142"/>
                </a:lnTo>
                <a:lnTo>
                  <a:pt x="2414812" y="3720195"/>
                </a:lnTo>
                <a:lnTo>
                  <a:pt x="2418783" y="3738455"/>
                </a:lnTo>
                <a:lnTo>
                  <a:pt x="2422753" y="3757508"/>
                </a:lnTo>
                <a:lnTo>
                  <a:pt x="2428313" y="3773386"/>
                </a:lnTo>
                <a:lnTo>
                  <a:pt x="2434666" y="3789264"/>
                </a:lnTo>
                <a:lnTo>
                  <a:pt x="2441813" y="3805142"/>
                </a:lnTo>
                <a:lnTo>
                  <a:pt x="2449755" y="3817845"/>
                </a:lnTo>
                <a:lnTo>
                  <a:pt x="2457697" y="3832929"/>
                </a:lnTo>
                <a:lnTo>
                  <a:pt x="2466432" y="3844837"/>
                </a:lnTo>
                <a:lnTo>
                  <a:pt x="2475962" y="3858333"/>
                </a:lnTo>
                <a:lnTo>
                  <a:pt x="2487081" y="3868654"/>
                </a:lnTo>
                <a:lnTo>
                  <a:pt x="2497405" y="3880562"/>
                </a:lnTo>
                <a:lnTo>
                  <a:pt x="2507729" y="3890089"/>
                </a:lnTo>
                <a:lnTo>
                  <a:pt x="2519641" y="3899616"/>
                </a:lnTo>
                <a:lnTo>
                  <a:pt x="2543466" y="3916288"/>
                </a:lnTo>
                <a:lnTo>
                  <a:pt x="2570468" y="3932165"/>
                </a:lnTo>
                <a:lnTo>
                  <a:pt x="2598264" y="3944074"/>
                </a:lnTo>
                <a:lnTo>
                  <a:pt x="2627648" y="3953601"/>
                </a:lnTo>
                <a:lnTo>
                  <a:pt x="2657826" y="3961540"/>
                </a:lnTo>
                <a:lnTo>
                  <a:pt x="2688798" y="3967097"/>
                </a:lnTo>
                <a:lnTo>
                  <a:pt x="2718977" y="3971066"/>
                </a:lnTo>
                <a:lnTo>
                  <a:pt x="2749949" y="3971066"/>
                </a:lnTo>
                <a:lnTo>
                  <a:pt x="2779333" y="3971066"/>
                </a:lnTo>
                <a:lnTo>
                  <a:pt x="2809511" y="3967097"/>
                </a:lnTo>
                <a:lnTo>
                  <a:pt x="2838895" y="3961540"/>
                </a:lnTo>
                <a:lnTo>
                  <a:pt x="2868280" y="3953601"/>
                </a:lnTo>
                <a:lnTo>
                  <a:pt x="2885751" y="3948043"/>
                </a:lnTo>
                <a:lnTo>
                  <a:pt x="2900046" y="3943280"/>
                </a:lnTo>
                <a:lnTo>
                  <a:pt x="2930224" y="3928196"/>
                </a:lnTo>
                <a:lnTo>
                  <a:pt x="2930224" y="4317999"/>
                </a:lnTo>
                <a:lnTo>
                  <a:pt x="2886545" y="4322762"/>
                </a:lnTo>
                <a:lnTo>
                  <a:pt x="2841278" y="4326732"/>
                </a:lnTo>
                <a:lnTo>
                  <a:pt x="2796011" y="4330701"/>
                </a:lnTo>
                <a:lnTo>
                  <a:pt x="2749949" y="4330701"/>
                </a:lnTo>
                <a:lnTo>
                  <a:pt x="2710241" y="4330701"/>
                </a:lnTo>
                <a:lnTo>
                  <a:pt x="2669739" y="4328320"/>
                </a:lnTo>
                <a:lnTo>
                  <a:pt x="2631619" y="4325938"/>
                </a:lnTo>
                <a:lnTo>
                  <a:pt x="2594293" y="4321968"/>
                </a:lnTo>
                <a:lnTo>
                  <a:pt x="2556967" y="4316411"/>
                </a:lnTo>
                <a:lnTo>
                  <a:pt x="2521230" y="4310060"/>
                </a:lnTo>
                <a:lnTo>
                  <a:pt x="2485492" y="4302121"/>
                </a:lnTo>
                <a:lnTo>
                  <a:pt x="2450549" y="4292594"/>
                </a:lnTo>
                <a:lnTo>
                  <a:pt x="2416400" y="4282274"/>
                </a:lnTo>
                <a:lnTo>
                  <a:pt x="2383045" y="4269571"/>
                </a:lnTo>
                <a:lnTo>
                  <a:pt x="2351279" y="4256869"/>
                </a:lnTo>
                <a:lnTo>
                  <a:pt x="2320306" y="4241785"/>
                </a:lnTo>
                <a:lnTo>
                  <a:pt x="2290128" y="4225907"/>
                </a:lnTo>
                <a:lnTo>
                  <a:pt x="2262332" y="4208441"/>
                </a:lnTo>
                <a:lnTo>
                  <a:pt x="2234536" y="4190182"/>
                </a:lnTo>
                <a:lnTo>
                  <a:pt x="2207535" y="4170334"/>
                </a:lnTo>
                <a:lnTo>
                  <a:pt x="2182122" y="4148899"/>
                </a:lnTo>
                <a:lnTo>
                  <a:pt x="2158297" y="4127464"/>
                </a:lnTo>
                <a:lnTo>
                  <a:pt x="2136060" y="4103647"/>
                </a:lnTo>
                <a:lnTo>
                  <a:pt x="2114618" y="4078242"/>
                </a:lnTo>
                <a:lnTo>
                  <a:pt x="2094764" y="4052044"/>
                </a:lnTo>
                <a:lnTo>
                  <a:pt x="2077292" y="4024257"/>
                </a:lnTo>
                <a:lnTo>
                  <a:pt x="2059820" y="3994883"/>
                </a:lnTo>
                <a:lnTo>
                  <a:pt x="2043937" y="3964715"/>
                </a:lnTo>
                <a:lnTo>
                  <a:pt x="2031230" y="3933753"/>
                </a:lnTo>
                <a:lnTo>
                  <a:pt x="2019318" y="3900410"/>
                </a:lnTo>
                <a:lnTo>
                  <a:pt x="2009788" y="3866272"/>
                </a:lnTo>
                <a:lnTo>
                  <a:pt x="2000258" y="3831341"/>
                </a:lnTo>
                <a:lnTo>
                  <a:pt x="1994699" y="3794028"/>
                </a:lnTo>
                <a:lnTo>
                  <a:pt x="1989934" y="3755921"/>
                </a:lnTo>
                <a:lnTo>
                  <a:pt x="1986757" y="3717020"/>
                </a:lnTo>
                <a:lnTo>
                  <a:pt x="1985963" y="3675737"/>
                </a:lnTo>
                <a:lnTo>
                  <a:pt x="1985963" y="650995"/>
                </a:lnTo>
                <a:lnTo>
                  <a:pt x="1986757" y="609712"/>
                </a:lnTo>
                <a:lnTo>
                  <a:pt x="1989934" y="570017"/>
                </a:lnTo>
                <a:lnTo>
                  <a:pt x="1994699" y="532704"/>
                </a:lnTo>
                <a:lnTo>
                  <a:pt x="2000258" y="495391"/>
                </a:lnTo>
                <a:lnTo>
                  <a:pt x="2009788" y="461254"/>
                </a:lnTo>
                <a:lnTo>
                  <a:pt x="2019318" y="426322"/>
                </a:lnTo>
                <a:lnTo>
                  <a:pt x="2031230" y="392979"/>
                </a:lnTo>
                <a:lnTo>
                  <a:pt x="2043937" y="361223"/>
                </a:lnTo>
                <a:lnTo>
                  <a:pt x="2059820" y="331849"/>
                </a:lnTo>
                <a:lnTo>
                  <a:pt x="2077292" y="303268"/>
                </a:lnTo>
                <a:lnTo>
                  <a:pt x="2094764" y="274688"/>
                </a:lnTo>
                <a:lnTo>
                  <a:pt x="2114618" y="250077"/>
                </a:lnTo>
                <a:lnTo>
                  <a:pt x="2136060" y="224673"/>
                </a:lnTo>
                <a:lnTo>
                  <a:pt x="2158297" y="200856"/>
                </a:lnTo>
                <a:lnTo>
                  <a:pt x="2182122" y="179421"/>
                </a:lnTo>
                <a:lnTo>
                  <a:pt x="2207535" y="157986"/>
                </a:lnTo>
                <a:lnTo>
                  <a:pt x="2234536" y="138138"/>
                </a:lnTo>
                <a:lnTo>
                  <a:pt x="2262332" y="120672"/>
                </a:lnTo>
                <a:lnTo>
                  <a:pt x="2290128" y="104001"/>
                </a:lnTo>
                <a:lnTo>
                  <a:pt x="2320306" y="87329"/>
                </a:lnTo>
                <a:lnTo>
                  <a:pt x="2351279" y="74627"/>
                </a:lnTo>
                <a:lnTo>
                  <a:pt x="2383045" y="61130"/>
                </a:lnTo>
                <a:lnTo>
                  <a:pt x="2416400" y="49222"/>
                </a:lnTo>
                <a:lnTo>
                  <a:pt x="2450549" y="38901"/>
                </a:lnTo>
                <a:lnTo>
                  <a:pt x="2485492" y="29374"/>
                </a:lnTo>
                <a:lnTo>
                  <a:pt x="2521230" y="21435"/>
                </a:lnTo>
                <a:lnTo>
                  <a:pt x="2556967" y="14290"/>
                </a:lnTo>
                <a:lnTo>
                  <a:pt x="2594293" y="9527"/>
                </a:lnTo>
                <a:lnTo>
                  <a:pt x="2631619" y="5558"/>
                </a:lnTo>
                <a:lnTo>
                  <a:pt x="2669739" y="2382"/>
                </a:lnTo>
                <a:close/>
              </a:path>
            </a:pathLst>
          </a:custGeom>
          <a:blipFill>
            <a:blip r:embed="rId2"/>
            <a:stretch>
              <a:fillRect/>
            </a:stretch>
          </a:blipFill>
          <a:ln w="3175">
            <a:solidFill>
              <a:srgbClr val="C491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3600">
              <a:solidFill>
                <a:srgbClr val="50301B"/>
              </a:solidFill>
              <a:latin typeface="HelveticaNeueLT Pro 55 Roman" pitchFamily="34" charset="0"/>
            </a:endParaRPr>
          </a:p>
        </p:txBody>
      </p:sp>
      <p:sp>
        <p:nvSpPr>
          <p:cNvPr id="7" name="Oval 8"/>
          <p:cNvSpPr>
            <a:spLocks noChangeArrowheads="1"/>
          </p:cNvSpPr>
          <p:nvPr userDrawn="1">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23" presetClass="entr" presetSubtype="288"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3*#ppt_w"/>
                                          </p:val>
                                        </p:tav>
                                        <p:tav tm="100000">
                                          <p:val>
                                            <p:strVal val="#ppt_w"/>
                                          </p:val>
                                        </p:tav>
                                      </p:tavLst>
                                    </p:anim>
                                    <p:anim calcmode="lin" valueType="num">
                                      <p:cBhvr>
                                        <p:cTn id="1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7"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Oval 8"/>
          <p:cNvSpPr>
            <a:spLocks noChangeArrowheads="1"/>
          </p:cNvSpPr>
          <p:nvPr userDrawn="1">
            <p:custDataLst>
              <p:tags r:id="rId2"/>
            </p:custDataLst>
          </p:nvPr>
        </p:nvSpPr>
        <p:spPr bwMode="auto">
          <a:xfrm>
            <a:off x="0" y="6540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3000"/>
            <a:lum/>
          </a:blip>
          <a:srcRect/>
          <a:stretch>
            <a:fillRect t="-31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par>
    </p:tnLst>
  </p:timing>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xml"/><Relationship Id="rId7" Type="http://schemas.openxmlformats.org/officeDocument/2006/relationships/image" Target="../media/image2.png"/><Relationship Id="rId6" Type="http://schemas.openxmlformats.org/officeDocument/2006/relationships/tags" Target="../tags/tag7.xml"/><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jpeg"/><Relationship Id="rId10" Type="http://schemas.openxmlformats.org/officeDocument/2006/relationships/notesSlide" Target="../notesSlides/notesSlide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microsoft.com/office/2007/relationships/hdphoto" Target="../media/image30.wdp"/><Relationship Id="rId8" Type="http://schemas.openxmlformats.org/officeDocument/2006/relationships/image" Target="../media/image29.jpeg"/><Relationship Id="rId7" Type="http://schemas.microsoft.com/office/2007/relationships/hdphoto" Target="../media/image28.wdp"/><Relationship Id="rId6" Type="http://schemas.openxmlformats.org/officeDocument/2006/relationships/image" Target="../media/image27.jpeg"/><Relationship Id="rId5" Type="http://schemas.microsoft.com/office/2007/relationships/hdphoto" Target="../media/image26.wdp"/><Relationship Id="rId4" Type="http://schemas.openxmlformats.org/officeDocument/2006/relationships/image" Target="../media/image25.jpeg"/><Relationship Id="rId3" Type="http://schemas.openxmlformats.org/officeDocument/2006/relationships/image" Target="../media/image1.jpeg"/><Relationship Id="rId20" Type="http://schemas.openxmlformats.org/officeDocument/2006/relationships/notesSlide" Target="../notesSlides/notesSlide10.xml"/><Relationship Id="rId2" Type="http://schemas.openxmlformats.org/officeDocument/2006/relationships/image" Target="../media/image24.jpeg"/><Relationship Id="rId19" Type="http://schemas.openxmlformats.org/officeDocument/2006/relationships/slideLayout" Target="../slideLayouts/slideLayout2.xml"/><Relationship Id="rId18" Type="http://schemas.openxmlformats.org/officeDocument/2006/relationships/tags" Target="../tags/tag63.xml"/><Relationship Id="rId17" Type="http://schemas.openxmlformats.org/officeDocument/2006/relationships/image" Target="../media/image2.png"/><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microsoft.com/office/2007/relationships/hdphoto" Target="../media/image32.wdp"/><Relationship Id="rId10" Type="http://schemas.openxmlformats.org/officeDocument/2006/relationships/image" Target="../media/image31.jpe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4.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tags" Target="../tags/tag67.xml"/><Relationship Id="rId4" Type="http://schemas.openxmlformats.org/officeDocument/2006/relationships/image" Target="../media/image33.png"/><Relationship Id="rId3" Type="http://schemas.openxmlformats.org/officeDocument/2006/relationships/tags" Target="../tags/tag66.xml"/><Relationship Id="rId2" Type="http://schemas.openxmlformats.org/officeDocument/2006/relationships/image" Target="../media/image4.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tags" Target="../tags/tag6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tags" Target="../tags/tag69.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tags" Target="../tags/tag70.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74.xml"/><Relationship Id="rId7" Type="http://schemas.openxmlformats.org/officeDocument/2006/relationships/image" Target="../media/image2.png"/><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image" Target="../media/image38.png"/><Relationship Id="rId3" Type="http://schemas.openxmlformats.org/officeDocument/2006/relationships/tags" Target="../tags/tag71.xml"/><Relationship Id="rId2" Type="http://schemas.openxmlformats.org/officeDocument/2006/relationships/image" Target="../media/image1.jpeg"/><Relationship Id="rId10" Type="http://schemas.openxmlformats.org/officeDocument/2006/relationships/notesSlide" Target="../notesSlides/notesSlide15.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39.png"/><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2.pn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1.jpeg"/><Relationship Id="rId10" Type="http://schemas.openxmlformats.org/officeDocument/2006/relationships/notesSlide" Target="../notesSlides/notesSlide16.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0.png"/><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image" Target="../media/image2.pn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image" Target="../media/image1.jpeg"/><Relationship Id="rId10" Type="http://schemas.openxmlformats.org/officeDocument/2006/relationships/notesSlide" Target="../notesSlides/notesSlide17.xml"/><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1.png"/><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image" Target="../media/image2.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image" Target="../media/image1.jpeg"/><Relationship Id="rId10" Type="http://schemas.openxmlformats.org/officeDocument/2006/relationships/notesSlide" Target="../notesSlides/notesSlide18.xml"/><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2.png"/><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image" Target="../media/image2.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image" Target="../media/image1.jpeg"/><Relationship Id="rId10" Type="http://schemas.openxmlformats.org/officeDocument/2006/relationships/notesSlide" Target="../notesSlides/notesSlide19.xml"/><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3.png"/><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2.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1.jpeg"/><Relationship Id="rId10" Type="http://schemas.openxmlformats.org/officeDocument/2006/relationships/notesSlide" Target="../notesSlides/notesSlide20.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4.png"/><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2.pn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1.jpeg"/><Relationship Id="rId10" Type="http://schemas.openxmlformats.org/officeDocument/2006/relationships/notesSlide" Target="../notesSlides/notesSlide21.xml"/><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5.png"/><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image" Target="../media/image2.png"/><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1.jpeg"/><Relationship Id="rId10" Type="http://schemas.openxmlformats.org/officeDocument/2006/relationships/notesSlide" Target="../notesSlides/notesSlide22.xml"/><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3.xml"/><Relationship Id="rId7" Type="http://schemas.openxmlformats.org/officeDocument/2006/relationships/image" Target="../media/image46.png"/><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image" Target="../media/image2.png"/><Relationship Id="rId3" Type="http://schemas.openxmlformats.org/officeDocument/2006/relationships/tags" Target="../tags/tag103.xml"/><Relationship Id="rId2" Type="http://schemas.openxmlformats.org/officeDocument/2006/relationships/image" Target="../media/image1.jpeg"/><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3.xml"/><Relationship Id="rId7" Type="http://schemas.openxmlformats.org/officeDocument/2006/relationships/image" Target="../media/image47.png"/><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image" Target="../media/image2.png"/><Relationship Id="rId3" Type="http://schemas.openxmlformats.org/officeDocument/2006/relationships/tags" Target="../tags/tag106.xml"/><Relationship Id="rId2" Type="http://schemas.openxmlformats.org/officeDocument/2006/relationships/image" Target="../media/image1.jpeg"/><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3.xml"/><Relationship Id="rId7" Type="http://schemas.openxmlformats.org/officeDocument/2006/relationships/image" Target="../media/image48.png"/><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image" Target="../media/image2.png"/><Relationship Id="rId3" Type="http://schemas.openxmlformats.org/officeDocument/2006/relationships/tags" Target="../tags/tag109.xml"/><Relationship Id="rId2" Type="http://schemas.openxmlformats.org/officeDocument/2006/relationships/image" Target="../media/image1.jpeg"/><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9.png"/><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image" Target="../media/image2.png"/><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1.jpeg"/><Relationship Id="rId10" Type="http://schemas.openxmlformats.org/officeDocument/2006/relationships/notesSlide" Target="../notesSlides/notesSlide26.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0.png"/><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image" Target="../media/image2.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1.jpeg"/><Relationship Id="rId10" Type="http://schemas.openxmlformats.org/officeDocument/2006/relationships/notesSlide" Target="../notesSlides/notesSlide27.xml"/><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tags" Target="../tags/tag121.xml"/><Relationship Id="rId4" Type="http://schemas.openxmlformats.org/officeDocument/2006/relationships/image" Target="../media/image2.png"/><Relationship Id="rId3" Type="http://schemas.openxmlformats.org/officeDocument/2006/relationships/tags" Target="../tags/tag120.xml"/><Relationship Id="rId2" Type="http://schemas.openxmlformats.org/officeDocument/2006/relationships/image" Target="../media/image1.jpeg"/><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2.png"/><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image" Target="../media/image2.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1.jpeg"/><Relationship Id="rId10" Type="http://schemas.openxmlformats.org/officeDocument/2006/relationships/notesSlide" Target="../notesSlides/notesSlide29.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tags" Target="../tags/tag127.xml"/><Relationship Id="rId4" Type="http://schemas.openxmlformats.org/officeDocument/2006/relationships/image" Target="../media/image2.png"/><Relationship Id="rId3" Type="http://schemas.openxmlformats.org/officeDocument/2006/relationships/tags" Target="../tags/tag126.xml"/><Relationship Id="rId2" Type="http://schemas.openxmlformats.org/officeDocument/2006/relationships/image" Target="../media/image1.jpeg"/><Relationship Id="rId1" Type="http://schemas.openxmlformats.org/officeDocument/2006/relationships/image" Target="../media/image4.jpe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4.png"/><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image" Target="../media/image2.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image" Target="../media/image1.jpeg"/><Relationship Id="rId10" Type="http://schemas.openxmlformats.org/officeDocument/2006/relationships/notesSlide" Target="../notesSlides/notesSlide31.xml"/><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5.png"/><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image" Target="../media/image2.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1.jpeg"/><Relationship Id="rId10" Type="http://schemas.openxmlformats.org/officeDocument/2006/relationships/notesSlide" Target="../notesSlides/notesSlide32.xml"/><Relationship Id="rId1" Type="http://schemas.openxmlformats.org/officeDocument/2006/relationships/image" Target="../media/image4.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6.png"/><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image" Target="../media/image2.png"/><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1.jpeg"/><Relationship Id="rId10" Type="http://schemas.openxmlformats.org/officeDocument/2006/relationships/notesSlide" Target="../notesSlides/notesSlide33.xml"/><Relationship Id="rId1" Type="http://schemas.openxmlformats.org/officeDocument/2006/relationships/image" Target="../media/image4.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7.png"/><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image" Target="../media/image2.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1.jpeg"/><Relationship Id="rId10" Type="http://schemas.openxmlformats.org/officeDocument/2006/relationships/notesSlide" Target="../notesSlides/notesSlide34.xml"/><Relationship Id="rId1" Type="http://schemas.openxmlformats.org/officeDocument/2006/relationships/image" Target="../media/image4.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8.png"/><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image" Target="../media/image2.png"/><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1.jpeg"/><Relationship Id="rId10" Type="http://schemas.openxmlformats.org/officeDocument/2006/relationships/notesSlide" Target="../notesSlides/notesSlide35.xml"/><Relationship Id="rId1" Type="http://schemas.openxmlformats.org/officeDocument/2006/relationships/image" Target="../media/image4.jpe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9.png"/><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image" Target="../media/image2.png"/><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1.jpeg"/><Relationship Id="rId10" Type="http://schemas.openxmlformats.org/officeDocument/2006/relationships/notesSlide" Target="../notesSlides/notesSlide36.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png"/><Relationship Id="rId7" Type="http://schemas.openxmlformats.org/officeDocument/2006/relationships/tags" Target="../tags/tag12.xml"/><Relationship Id="rId6" Type="http://schemas.openxmlformats.org/officeDocument/2006/relationships/image" Target="../media/image1.jpeg"/><Relationship Id="rId5" Type="http://schemas.openxmlformats.org/officeDocument/2006/relationships/tags" Target="../tags/tag11.xml"/><Relationship Id="rId4" Type="http://schemas.openxmlformats.org/officeDocument/2006/relationships/image" Target="../media/image7.jpeg"/><Relationship Id="rId3" Type="http://schemas.openxmlformats.org/officeDocument/2006/relationships/tags" Target="../tags/tag10.xml"/><Relationship Id="rId2" Type="http://schemas.openxmlformats.org/officeDocument/2006/relationships/image" Target="../media/image4.jpeg"/><Relationship Id="rId10" Type="http://schemas.openxmlformats.org/officeDocument/2006/relationships/notesSlide" Target="../notesSlides/notesSlide4.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0.png"/><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image" Target="../media/image2.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image" Target="../media/image1.jpeg"/><Relationship Id="rId10" Type="http://schemas.openxmlformats.org/officeDocument/2006/relationships/notesSlide" Target="../notesSlides/notesSlide37.xml"/><Relationship Id="rId1" Type="http://schemas.openxmlformats.org/officeDocument/2006/relationships/image" Target="../media/image4.jpe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1.png"/><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1.jpeg"/><Relationship Id="rId10" Type="http://schemas.openxmlformats.org/officeDocument/2006/relationships/notesSlide" Target="../notesSlides/notesSlide38.xml"/><Relationship Id="rId1" Type="http://schemas.openxmlformats.org/officeDocument/2006/relationships/image" Target="../media/image4.jpeg"/></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3.xml"/><Relationship Id="rId7" Type="http://schemas.openxmlformats.org/officeDocument/2006/relationships/image" Target="../media/image62.png"/><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image" Target="../media/image2.png"/><Relationship Id="rId3" Type="http://schemas.openxmlformats.org/officeDocument/2006/relationships/tags" Target="../tags/tag160.xml"/><Relationship Id="rId2" Type="http://schemas.openxmlformats.org/officeDocument/2006/relationships/image" Target="../media/image1.jpeg"/><Relationship Id="rId1" Type="http://schemas.openxmlformats.org/officeDocument/2006/relationships/image" Target="../media/image4.jpeg"/></Relationships>
</file>

<file path=ppt/slides/_rels/slide43.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3.xml"/><Relationship Id="rId7" Type="http://schemas.openxmlformats.org/officeDocument/2006/relationships/image" Target="../media/image63.png"/><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image" Target="../media/image2.png"/><Relationship Id="rId3" Type="http://schemas.openxmlformats.org/officeDocument/2006/relationships/tags" Target="../tags/tag163.xml"/><Relationship Id="rId2" Type="http://schemas.openxmlformats.org/officeDocument/2006/relationships/image" Target="../media/image1.jpeg"/><Relationship Id="rId1" Type="http://schemas.openxmlformats.org/officeDocument/2006/relationships/image" Target="../media/image4.jpeg"/></Relationships>
</file>

<file path=ppt/slides/_rels/slide44.xml.rels><?xml version="1.0" encoding="UTF-8" standalone="yes"?>
<Relationships xmlns="http://schemas.openxmlformats.org/package/2006/relationships"><Relationship Id="rId9" Type="http://schemas.openxmlformats.org/officeDocument/2006/relationships/notesSlide" Target="../notesSlides/notesSlide41.xml"/><Relationship Id="rId8" Type="http://schemas.openxmlformats.org/officeDocument/2006/relationships/slideLayout" Target="../slideLayouts/slideLayout3.xml"/><Relationship Id="rId7" Type="http://schemas.openxmlformats.org/officeDocument/2006/relationships/image" Target="../media/image64.png"/><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image" Target="../media/image2.png"/><Relationship Id="rId3" Type="http://schemas.openxmlformats.org/officeDocument/2006/relationships/tags" Target="../tags/tag166.xml"/><Relationship Id="rId2" Type="http://schemas.openxmlformats.org/officeDocument/2006/relationships/image" Target="../media/image1.jpeg"/><Relationship Id="rId1" Type="http://schemas.openxmlformats.org/officeDocument/2006/relationships/image" Target="../media/image4.jpe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5.png"/><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image" Target="../media/image2.png"/><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image" Target="../media/image1.jpeg"/><Relationship Id="rId10" Type="http://schemas.openxmlformats.org/officeDocument/2006/relationships/notesSlide" Target="../notesSlides/notesSlide42.xml"/><Relationship Id="rId1" Type="http://schemas.openxmlformats.org/officeDocument/2006/relationships/image" Target="../media/image4.jpe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6.png"/><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image" Target="../media/image2.png"/><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image" Target="../media/image1.jpeg"/><Relationship Id="rId10" Type="http://schemas.openxmlformats.org/officeDocument/2006/relationships/notesSlide" Target="../notesSlides/notesSlide43.xml"/><Relationship Id="rId1" Type="http://schemas.openxmlformats.org/officeDocument/2006/relationships/image" Target="../media/image4.jpeg"/></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7.png"/><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image" Target="../media/image2.png"/><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1.jpeg"/><Relationship Id="rId10" Type="http://schemas.openxmlformats.org/officeDocument/2006/relationships/notesSlide" Target="../notesSlides/notesSlide44.xml"/><Relationship Id="rId1" Type="http://schemas.openxmlformats.org/officeDocument/2006/relationships/image" Target="../media/image4.jpeg"/></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8.png"/><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image" Target="../media/image2.png"/><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1.jpeg"/><Relationship Id="rId10" Type="http://schemas.openxmlformats.org/officeDocument/2006/relationships/notesSlide" Target="../notesSlides/notesSlide45.xml"/><Relationship Id="rId1" Type="http://schemas.openxmlformats.org/officeDocument/2006/relationships/image" Target="../media/image4.jpeg"/></Relationships>
</file>

<file path=ppt/slides/_rels/slide49.xml.rels><?xml version="1.0" encoding="UTF-8" standalone="yes"?>
<Relationships xmlns="http://schemas.openxmlformats.org/package/2006/relationships"><Relationship Id="rId9" Type="http://schemas.openxmlformats.org/officeDocument/2006/relationships/notesSlide" Target="../notesSlides/notesSlide46.xml"/><Relationship Id="rId8" Type="http://schemas.openxmlformats.org/officeDocument/2006/relationships/slideLayout" Target="../slideLayouts/slideLayout3.xml"/><Relationship Id="rId7" Type="http://schemas.openxmlformats.org/officeDocument/2006/relationships/image" Target="../media/image69.png"/><Relationship Id="rId6" Type="http://schemas.openxmlformats.org/officeDocument/2006/relationships/tags" Target="../tags/tag187.xml"/><Relationship Id="rId5" Type="http://schemas.openxmlformats.org/officeDocument/2006/relationships/image" Target="../media/image2.png"/><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image" Target="../media/image1.jpe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4.xml"/><Relationship Id="rId4" Type="http://schemas.openxmlformats.org/officeDocument/2006/relationships/image" Target="../media/image1.jpeg"/><Relationship Id="rId3" Type="http://schemas.openxmlformats.org/officeDocument/2006/relationships/tags" Target="../tags/tag13.xml"/><Relationship Id="rId2" Type="http://schemas.openxmlformats.org/officeDocument/2006/relationships/image" Target="../media/image8.jpeg"/><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7.png"/><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image" Target="../media/image1.jpeg"/><Relationship Id="rId10" Type="http://schemas.openxmlformats.org/officeDocument/2006/relationships/notesSlide" Target="../notesSlides/notesSlide47.xml"/><Relationship Id="rId1" Type="http://schemas.openxmlformats.org/officeDocument/2006/relationships/image" Target="../media/image4.jpeg"/></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6.png"/><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image" Target="../media/image1.jpeg"/><Relationship Id="rId10" Type="http://schemas.openxmlformats.org/officeDocument/2006/relationships/notesSlide" Target="../notesSlides/notesSlide48.xml"/><Relationship Id="rId1" Type="http://schemas.openxmlformats.org/officeDocument/2006/relationships/image" Target="../media/image4.jpeg"/></Relationships>
</file>

<file path=ppt/slides/_rels/slide52.xml.rels><?xml version="1.0" encoding="UTF-8" standalone="yes"?>
<Relationships xmlns="http://schemas.openxmlformats.org/package/2006/relationships"><Relationship Id="rId9" Type="http://schemas.openxmlformats.org/officeDocument/2006/relationships/notesSlide" Target="../notesSlides/notesSlide49.xml"/><Relationship Id="rId8" Type="http://schemas.openxmlformats.org/officeDocument/2006/relationships/slideLayout" Target="../slideLayouts/slideLayout3.xml"/><Relationship Id="rId7" Type="http://schemas.openxmlformats.org/officeDocument/2006/relationships/image" Target="../media/image70.png"/><Relationship Id="rId6" Type="http://schemas.openxmlformats.org/officeDocument/2006/relationships/tags" Target="../tags/tag198.xml"/><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image" Target="../media/image1.jpeg"/><Relationship Id="rId1" Type="http://schemas.openxmlformats.org/officeDocument/2006/relationships/image" Target="../media/image4.jpe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71.png"/><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image" Target="../media/image2.png"/><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image" Target="../media/image1.jpeg"/><Relationship Id="rId10" Type="http://schemas.openxmlformats.org/officeDocument/2006/relationships/notesSlide" Target="../notesSlides/notesSlide50.xml"/><Relationship Id="rId1" Type="http://schemas.openxmlformats.org/officeDocument/2006/relationships/image" Target="../media/image4.jpeg"/></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72.png"/><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image" Target="../media/image2.png"/><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image" Target="../media/image1.jpeg"/><Relationship Id="rId10" Type="http://schemas.openxmlformats.org/officeDocument/2006/relationships/notesSlide" Target="../notesSlides/notesSlide51.xml"/><Relationship Id="rId1" Type="http://schemas.openxmlformats.org/officeDocument/2006/relationships/image" Target="../media/image4.jpeg"/></Relationships>
</file>

<file path=ppt/slides/_rels/slide55.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image" Target="../media/image75.jpeg"/><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image" Target="../media/image1.jpeg"/><Relationship Id="rId3" Type="http://schemas.openxmlformats.org/officeDocument/2006/relationships/image" Target="../media/image74.jpeg"/><Relationship Id="rId2" Type="http://schemas.openxmlformats.org/officeDocument/2006/relationships/image" Target="../media/image4.jpeg"/><Relationship Id="rId11" Type="http://schemas.openxmlformats.org/officeDocument/2006/relationships/notesSlide" Target="../notesSlides/notesSlide52.xml"/><Relationship Id="rId10" Type="http://schemas.openxmlformats.org/officeDocument/2006/relationships/slideLayout" Target="../slideLayouts/slideLayout3.xml"/><Relationship Id="rId1" Type="http://schemas.openxmlformats.org/officeDocument/2006/relationships/image" Target="../media/image73.png"/></Relationships>
</file>

<file path=ppt/slides/_rels/slide56.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image" Target="../media/image77.jpeg"/><Relationship Id="rId7" Type="http://schemas.openxmlformats.org/officeDocument/2006/relationships/tags" Target="../tags/tag215.xml"/><Relationship Id="rId6" Type="http://schemas.openxmlformats.org/officeDocument/2006/relationships/image" Target="../media/image76.jpeg"/><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image" Target="../media/image4.jpeg"/><Relationship Id="rId17" Type="http://schemas.openxmlformats.org/officeDocument/2006/relationships/notesSlide" Target="../notesSlides/notesSlide53.xml"/><Relationship Id="rId16" Type="http://schemas.openxmlformats.org/officeDocument/2006/relationships/slideLayout" Target="../slideLayouts/slideLayout3.xml"/><Relationship Id="rId15" Type="http://schemas.openxmlformats.org/officeDocument/2006/relationships/tags" Target="../tags/tag220.xml"/><Relationship Id="rId14" Type="http://schemas.openxmlformats.org/officeDocument/2006/relationships/image" Target="../media/image78.png"/><Relationship Id="rId13" Type="http://schemas.openxmlformats.org/officeDocument/2006/relationships/tags" Target="../tags/tag219.xml"/><Relationship Id="rId12" Type="http://schemas.openxmlformats.org/officeDocument/2006/relationships/image" Target="../media/image1.jpeg"/><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11.xml"/></Relationships>
</file>

<file path=ppt/slides/_rels/slide57.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image" Target="../media/image1.jpeg"/><Relationship Id="rId5" Type="http://schemas.openxmlformats.org/officeDocument/2006/relationships/tags" Target="../tags/tag222.xml"/><Relationship Id="rId4" Type="http://schemas.openxmlformats.org/officeDocument/2006/relationships/image" Target="../media/image4.jpeg"/><Relationship Id="rId3" Type="http://schemas.openxmlformats.org/officeDocument/2006/relationships/tags" Target="../tags/tag221.xml"/><Relationship Id="rId2" Type="http://schemas.openxmlformats.org/officeDocument/2006/relationships/image" Target="../media/image80.png"/><Relationship Id="rId11" Type="http://schemas.openxmlformats.org/officeDocument/2006/relationships/slideLayout" Target="../slideLayouts/slideLayout1.xml"/><Relationship Id="rId10" Type="http://schemas.openxmlformats.org/officeDocument/2006/relationships/tags" Target="../tags/tag226.xml"/><Relationship Id="rId1" Type="http://schemas.openxmlformats.org/officeDocument/2006/relationships/image" Target="../media/image79.png"/></Relationships>
</file>

<file path=ppt/slides/_rels/slide58.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1" Type="http://schemas.openxmlformats.org/officeDocument/2006/relationships/notesSlide" Target="../notesSlides/notesSlide54.xml"/><Relationship Id="rId20" Type="http://schemas.openxmlformats.org/officeDocument/2006/relationships/slideLayout" Target="../slideLayouts/slideLayout1.xml"/><Relationship Id="rId2" Type="http://schemas.openxmlformats.org/officeDocument/2006/relationships/image" Target="../media/image4.jpeg"/><Relationship Id="rId19" Type="http://schemas.openxmlformats.org/officeDocument/2006/relationships/tags" Target="../tags/tag243.xml"/><Relationship Id="rId18" Type="http://schemas.openxmlformats.org/officeDocument/2006/relationships/tags" Target="../tags/tag242.xml"/><Relationship Id="rId17" Type="http://schemas.openxmlformats.org/officeDocument/2006/relationships/tags" Target="../tags/tag241.xml"/><Relationship Id="rId16" Type="http://schemas.openxmlformats.org/officeDocument/2006/relationships/tags" Target="../tags/tag240.xml"/><Relationship Id="rId15" Type="http://schemas.openxmlformats.org/officeDocument/2006/relationships/tags" Target="../tags/tag239.xml"/><Relationship Id="rId14" Type="http://schemas.openxmlformats.org/officeDocument/2006/relationships/tags" Target="../tags/tag238.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10.jpeg"/><Relationship Id="rId3" Type="http://schemas.openxmlformats.org/officeDocument/2006/relationships/tags" Target="../tags/tag16.xml"/><Relationship Id="rId2" Type="http://schemas.openxmlformats.org/officeDocument/2006/relationships/image" Target="../media/image9.jpeg"/><Relationship Id="rId16" Type="http://schemas.openxmlformats.org/officeDocument/2006/relationships/notesSlide" Target="../notesSlides/notesSlide6.xml"/><Relationship Id="rId15" Type="http://schemas.openxmlformats.org/officeDocument/2006/relationships/slideLayout" Target="../slideLayouts/slideLayout2.xml"/><Relationship Id="rId14" Type="http://schemas.openxmlformats.org/officeDocument/2006/relationships/image" Target="../media/image2.png"/><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4.jpeg"/><Relationship Id="rId17" Type="http://schemas.openxmlformats.org/officeDocument/2006/relationships/notesSlide" Target="../notesSlides/notesSlide7.xml"/><Relationship Id="rId16" Type="http://schemas.openxmlformats.org/officeDocument/2006/relationships/slideLayout" Target="../slideLayouts/slideLayout2.xml"/><Relationship Id="rId15" Type="http://schemas.openxmlformats.org/officeDocument/2006/relationships/image" Target="../media/image2.png"/><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1.jpeg"/><Relationship Id="rId3" Type="http://schemas.microsoft.com/office/2007/relationships/hdphoto" Target="../media/image12.wdp"/><Relationship Id="rId2" Type="http://schemas.openxmlformats.org/officeDocument/2006/relationships/image" Target="../media/image11.jpeg"/><Relationship Id="rId16" Type="http://schemas.openxmlformats.org/officeDocument/2006/relationships/notesSlide" Target="../notesSlides/notesSlide8.xml"/><Relationship Id="rId15" Type="http://schemas.openxmlformats.org/officeDocument/2006/relationships/slideLayout" Target="../slideLayouts/slideLayout2.xml"/><Relationship Id="rId14" Type="http://schemas.openxmlformats.org/officeDocument/2006/relationships/image" Target="../media/image13.png"/><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image" Target="../media/image15.jpeg"/><Relationship Id="rId7" Type="http://schemas.openxmlformats.org/officeDocument/2006/relationships/image" Target="../media/image14.png"/><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4.jpeg"/><Relationship Id="rId3" Type="http://schemas.openxmlformats.org/officeDocument/2006/relationships/tags" Target="../tags/tag48.xml"/><Relationship Id="rId26" Type="http://schemas.openxmlformats.org/officeDocument/2006/relationships/notesSlide" Target="../notesSlides/notesSlide9.xml"/><Relationship Id="rId25" Type="http://schemas.openxmlformats.org/officeDocument/2006/relationships/slideLayout" Target="../slideLayouts/slideLayout2.xml"/><Relationship Id="rId24" Type="http://schemas.openxmlformats.org/officeDocument/2006/relationships/image" Target="../media/image13.png"/><Relationship Id="rId23" Type="http://schemas.openxmlformats.org/officeDocument/2006/relationships/tags" Target="../tags/tag57.xml"/><Relationship Id="rId22" Type="http://schemas.openxmlformats.org/officeDocument/2006/relationships/image" Target="../media/image23.jpeg"/><Relationship Id="rId21" Type="http://schemas.openxmlformats.org/officeDocument/2006/relationships/image" Target="../media/image22.jpeg"/><Relationship Id="rId20" Type="http://schemas.openxmlformats.org/officeDocument/2006/relationships/image" Target="../media/image21.jpeg"/><Relationship Id="rId2" Type="http://schemas.openxmlformats.org/officeDocument/2006/relationships/image" Target="../media/image1.jpeg"/><Relationship Id="rId19" Type="http://schemas.openxmlformats.org/officeDocument/2006/relationships/image" Target="../media/image20.jpeg"/><Relationship Id="rId18" Type="http://schemas.openxmlformats.org/officeDocument/2006/relationships/image" Target="../media/image19.jpeg"/><Relationship Id="rId17" Type="http://schemas.openxmlformats.org/officeDocument/2006/relationships/image" Target="../media/image18.jpeg"/><Relationship Id="rId16" Type="http://schemas.openxmlformats.org/officeDocument/2006/relationships/image" Target="../media/image17.jpeg"/><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image" Target="../media/image16.jpeg"/><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10"/>
          <p:cNvSpPr>
            <a:spLocks noChangeAspect="1"/>
          </p:cNvSpPr>
          <p:nvPr/>
        </p:nvSpPr>
        <p:spPr>
          <a:xfrm>
            <a:off x="6012019" y="1096749"/>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6" name="矩形 10"/>
          <p:cNvSpPr/>
          <p:nvPr/>
        </p:nvSpPr>
        <p:spPr>
          <a:xfrm>
            <a:off x="6156325" y="1320165"/>
            <a:ext cx="916305" cy="77660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rgbClr val="50301B"/>
                </a:solidFill>
                <a:latin typeface="Arial" panose="020B0604020202020204" pitchFamily="34" charset="0"/>
                <a:cs typeface="Arial" panose="020B0604020202020204" pitchFamily="34" charset="0"/>
              </a:rPr>
              <a:t>Resin curing agent</a:t>
            </a:r>
            <a:endParaRPr lang="zh-CN" altLang="en-US" sz="900" b="1" dirty="0">
              <a:solidFill>
                <a:srgbClr val="50301B"/>
              </a:solidFill>
              <a:latin typeface="Arial" panose="020B0604020202020204" pitchFamily="34" charset="0"/>
              <a:cs typeface="Arial" panose="020B0604020202020204" pitchFamily="34" charset="0"/>
            </a:endParaRPr>
          </a:p>
        </p:txBody>
      </p:sp>
      <p:sp>
        <p:nvSpPr>
          <p:cNvPr id="31" name="矩形 10"/>
          <p:cNvSpPr>
            <a:spLocks noChangeAspect="1"/>
          </p:cNvSpPr>
          <p:nvPr/>
        </p:nvSpPr>
        <p:spPr>
          <a:xfrm>
            <a:off x="4714664" y="876108"/>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2" name="矩形 10"/>
          <p:cNvSpPr/>
          <p:nvPr/>
        </p:nvSpPr>
        <p:spPr>
          <a:xfrm>
            <a:off x="4902835" y="1096645"/>
            <a:ext cx="828040" cy="77660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rgbClr val="50301B"/>
                </a:solidFill>
                <a:latin typeface="Arial" panose="020B0604020202020204" pitchFamily="34" charset="0"/>
                <a:cs typeface="Arial" panose="020B0604020202020204" pitchFamily="34" charset="0"/>
              </a:rPr>
              <a:t>specialty chemicals </a:t>
            </a:r>
            <a:endParaRPr lang="zh-CN" altLang="en-US" sz="900" b="1" dirty="0">
              <a:solidFill>
                <a:srgbClr val="50301B"/>
              </a:solidFill>
              <a:latin typeface="Arial" panose="020B0604020202020204" pitchFamily="34" charset="0"/>
              <a:cs typeface="Arial" panose="020B0604020202020204" pitchFamily="34" charset="0"/>
            </a:endParaRPr>
          </a:p>
        </p:txBody>
      </p:sp>
      <p:sp>
        <p:nvSpPr>
          <p:cNvPr id="10" name="圆角矩形 1"/>
          <p:cNvSpPr/>
          <p:nvPr/>
        </p:nvSpPr>
        <p:spPr>
          <a:xfrm>
            <a:off x="3059919" y="100530"/>
            <a:ext cx="4433016" cy="468000"/>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1" name="圆角矩形 2" descr="7b0a2020202022776f7264617274223a20227b5c2269645c223a32303133313339372c5c227469645c223a31333438307d220a7d0a"/>
          <p:cNvSpPr/>
          <p:nvPr/>
        </p:nvSpPr>
        <p:spPr>
          <a:xfrm>
            <a:off x="2349500" y="2441575"/>
            <a:ext cx="6323965" cy="825500"/>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fov="7200000">
                <a:rot lat="0" lon="600000" rev="0"/>
              </a:camera>
              <a:lightRig rig="contrasting" dir="t"/>
            </a:scene3d>
            <a:sp3d extrusionH="172720" contourW="2032" prstMaterial="flat">
              <a:extrusionClr>
                <a:srgbClr val="002060"/>
              </a:extrusionClr>
              <a:contourClr>
                <a:srgbClr val="5B79FB"/>
              </a:contourClr>
            </a:sp3d>
          </a:bodyPr>
          <a:lstStyle/>
          <a:p>
            <a:pPr algn="ctr"/>
            <a:r>
              <a:rPr sz="2800" dirty="0">
                <a:ln w="9144">
                  <a:solidFill>
                    <a:srgbClr val="5B79FB"/>
                  </a:solidFill>
                </a:ln>
                <a:solidFill>
                  <a:schemeClr val="bg1"/>
                </a:solidFill>
                <a:effectLst>
                  <a:outerShdw blurRad="16256" dist="190500" dir="18900000" algn="bl" rotWithShape="0">
                    <a:srgbClr val="6EA3F3">
                      <a:alpha val="50000"/>
                    </a:srgbClr>
                  </a:outerShdw>
                  <a:reflection blurRad="2032" stA="17000" endPos="49000" dir="5400000" sy="-100000" algn="bl" rotWithShape="0"/>
                </a:effectLst>
                <a:latin typeface="汉仪元隆黑-105W" panose="00020600040101010101" charset="-122"/>
                <a:ea typeface="汉仪元隆黑-105W" panose="00020600040101010101" charset="-122"/>
                <a:cs typeface="+mn-lt"/>
                <a:sym typeface="+mn-ea"/>
              </a:rPr>
              <a:t>MIT -IVY I</a:t>
            </a:r>
            <a:r>
              <a:rPr lang="en-US" sz="2800" dirty="0">
                <a:ln w="9144">
                  <a:solidFill>
                    <a:srgbClr val="5B79FB"/>
                  </a:solidFill>
                </a:ln>
                <a:solidFill>
                  <a:schemeClr val="bg1"/>
                </a:solidFill>
                <a:effectLst>
                  <a:outerShdw blurRad="16256" dist="190500" dir="18900000" algn="bl" rotWithShape="0">
                    <a:srgbClr val="6EA3F3">
                      <a:alpha val="50000"/>
                    </a:srgbClr>
                  </a:outerShdw>
                  <a:reflection blurRad="2032" stA="17000" endPos="49000" dir="5400000" sy="-100000" algn="bl" rotWithShape="0"/>
                </a:effectLst>
                <a:latin typeface="汉仪元隆黑-105W" panose="00020600040101010101" charset="-122"/>
                <a:ea typeface="汉仪元隆黑-105W" panose="00020600040101010101" charset="-122"/>
                <a:cs typeface="+mn-lt"/>
                <a:sym typeface="+mn-ea"/>
              </a:rPr>
              <a:t>NDUSTRY</a:t>
            </a:r>
            <a:r>
              <a:rPr sz="2800" dirty="0">
                <a:ln w="9144">
                  <a:solidFill>
                    <a:srgbClr val="5B79FB"/>
                  </a:solidFill>
                </a:ln>
                <a:solidFill>
                  <a:schemeClr val="bg1"/>
                </a:solidFill>
                <a:effectLst>
                  <a:outerShdw blurRad="16256" dist="190500" dir="18900000" algn="bl" rotWithShape="0">
                    <a:srgbClr val="6EA3F3">
                      <a:alpha val="50000"/>
                    </a:srgbClr>
                  </a:outerShdw>
                  <a:reflection blurRad="2032" stA="17000" endPos="49000" dir="5400000" sy="-100000" algn="bl" rotWithShape="0"/>
                </a:effectLst>
                <a:latin typeface="汉仪元隆黑-105W" panose="00020600040101010101" charset="-122"/>
                <a:ea typeface="汉仪元隆黑-105W" panose="00020600040101010101" charset="-122"/>
                <a:cs typeface="+mn-lt"/>
                <a:sym typeface="+mn-ea"/>
              </a:rPr>
              <a:t> Co.,Ltd</a:t>
            </a:r>
            <a:endParaRPr lang="zh-CN" altLang="en-US" sz="2800" dirty="0">
              <a:ln w="9144">
                <a:solidFill>
                  <a:srgbClr val="5B79FB"/>
                </a:solidFill>
              </a:ln>
              <a:solidFill>
                <a:schemeClr val="bg1"/>
              </a:solidFill>
              <a:effectLst>
                <a:outerShdw blurRad="16256" dist="190500" dir="18900000" algn="bl" rotWithShape="0">
                  <a:srgbClr val="6EA3F3">
                    <a:alpha val="50000"/>
                  </a:srgbClr>
                </a:outerShdw>
                <a:reflection blurRad="2032" stA="17000" endPos="49000" dir="5400000" sy="-100000" algn="bl" rotWithShape="0"/>
              </a:effectLst>
              <a:latin typeface="汉仪元隆黑-105W" panose="00020600040101010101" charset="-122"/>
              <a:ea typeface="汉仪元隆黑-105W" panose="00020600040101010101" charset="-122"/>
              <a:cs typeface="+mn-lt"/>
              <a:sym typeface="+mn-ea"/>
            </a:endParaRPr>
          </a:p>
        </p:txBody>
      </p:sp>
      <p:sp>
        <p:nvSpPr>
          <p:cNvPr id="12" name="文字"/>
          <p:cNvSpPr txBox="1"/>
          <p:nvPr/>
        </p:nvSpPr>
        <p:spPr>
          <a:xfrm>
            <a:off x="2915920" y="110490"/>
            <a:ext cx="4521835" cy="398780"/>
          </a:xfrm>
          <a:prstGeom prst="rect">
            <a:avLst/>
          </a:prstGeom>
          <a:noFill/>
        </p:spPr>
        <p:txBody>
          <a:bodyPr wrap="square" rtlCol="0">
            <a:spAutoFit/>
          </a:bodyPr>
          <a:lstStyle/>
          <a:p>
            <a:pPr algn="ctr"/>
            <a:r>
              <a:rPr sz="20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Website: http://www.mit-ivy.com</a:t>
            </a:r>
            <a:endParaRPr lang="zh-CN" alt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endParaRPr>
          </a:p>
        </p:txBody>
      </p:sp>
      <p:sp>
        <p:nvSpPr>
          <p:cNvPr id="13" name="圆角矩形 12"/>
          <p:cNvSpPr/>
          <p:nvPr/>
        </p:nvSpPr>
        <p:spPr>
          <a:xfrm>
            <a:off x="1764030" y="2526665"/>
            <a:ext cx="814070" cy="589280"/>
          </a:xfrm>
          <a:prstGeom prst="roundRect">
            <a:avLst>
              <a:gd name="adj" fmla="val 50000"/>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7" name="矩形 10"/>
          <p:cNvSpPr>
            <a:spLocks noChangeAspect="1"/>
          </p:cNvSpPr>
          <p:nvPr/>
        </p:nvSpPr>
        <p:spPr>
          <a:xfrm>
            <a:off x="3491603" y="1059919"/>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矩形 10"/>
          <p:cNvSpPr/>
          <p:nvPr/>
        </p:nvSpPr>
        <p:spPr>
          <a:xfrm>
            <a:off x="3563620" y="1333500"/>
            <a:ext cx="995680" cy="77660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rgbClr val="50301B"/>
                </a:solidFill>
                <a:latin typeface="Arial" panose="020B0604020202020204" pitchFamily="34" charset="0"/>
                <a:cs typeface="Arial" panose="020B0604020202020204" pitchFamily="34" charset="0"/>
              </a:rPr>
              <a:t>organic intermediates</a:t>
            </a:r>
            <a:endParaRPr lang="zh-CN" altLang="en-US" sz="900" b="1" dirty="0">
              <a:solidFill>
                <a:srgbClr val="50301B"/>
              </a:solidFill>
              <a:latin typeface="Arial" panose="020B0604020202020204" pitchFamily="34" charset="0"/>
              <a:cs typeface="Arial" panose="020B0604020202020204" pitchFamily="34" charset="0"/>
            </a:endParaRPr>
          </a:p>
        </p:txBody>
      </p:sp>
      <p:sp>
        <p:nvSpPr>
          <p:cNvPr id="5" name="矩形 10"/>
          <p:cNvSpPr>
            <a:spLocks noChangeAspect="1"/>
          </p:cNvSpPr>
          <p:nvPr/>
        </p:nvSpPr>
        <p:spPr>
          <a:xfrm>
            <a:off x="2217420" y="876300"/>
            <a:ext cx="1202690" cy="131127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 name="矩形 10"/>
          <p:cNvSpPr/>
          <p:nvPr/>
        </p:nvSpPr>
        <p:spPr>
          <a:xfrm>
            <a:off x="2390140" y="1116965"/>
            <a:ext cx="772160" cy="77660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Fine chemicals</a:t>
            </a:r>
            <a:endParaRPr lang="zh-CN" altLang="en-US" sz="9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 name="13.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72616" y="-92546"/>
            <a:ext cx="609600" cy="609600"/>
          </a:xfrm>
          <a:prstGeom prst="rect">
            <a:avLst/>
          </a:prstGeom>
        </p:spPr>
      </p:pic>
      <p:pic>
        <p:nvPicPr>
          <p:cNvPr id="8" name="图片 7" descr="中青logo"/>
          <p:cNvPicPr>
            <a:picLocks noChangeAspect="1"/>
          </p:cNvPicPr>
          <p:nvPr>
            <p:custDataLst>
              <p:tags r:id="rId6"/>
            </p:custDataLst>
          </p:nvPr>
        </p:nvPicPr>
        <p:blipFill>
          <a:blip r:embed="rId7"/>
          <a:stretch>
            <a:fillRect/>
          </a:stretch>
        </p:blipFill>
        <p:spPr>
          <a:xfrm>
            <a:off x="8075930" y="80010"/>
            <a:ext cx="1068070" cy="793115"/>
          </a:xfrm>
          <a:prstGeom prst="rect">
            <a:avLst/>
          </a:prstGeom>
        </p:spPr>
      </p:pic>
      <p:sp>
        <p:nvSpPr>
          <p:cNvPr id="3" name="矩形 10"/>
          <p:cNvSpPr/>
          <p:nvPr>
            <p:custDataLst>
              <p:tags r:id="rId8"/>
            </p:custDataLst>
          </p:nvPr>
        </p:nvSpPr>
        <p:spPr>
          <a:xfrm>
            <a:off x="2051685" y="3684270"/>
            <a:ext cx="5643880" cy="12515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00" b="1" dirty="0">
                <a:solidFill>
                  <a:schemeClr val="tx1"/>
                </a:solidFill>
                <a:latin typeface="Segoe UI" panose="020B0502040204020203" pitchFamily="34" charset="0"/>
                <a:ea typeface="字魂36号-正文宋楷" panose="02000000000000000000" pitchFamily="2" charset="-122"/>
                <a:cs typeface="Segoe UI" panose="020B0502040204020203" pitchFamily="34" charset="0"/>
                <a:sym typeface="+mn-ea"/>
              </a:rPr>
              <a:t>MIT -IVY I</a:t>
            </a:r>
            <a:r>
              <a:rPr lang="en-US" sz="1400" b="1" dirty="0">
                <a:solidFill>
                  <a:schemeClr val="tx1"/>
                </a:solidFill>
                <a:latin typeface="Segoe UI" panose="020B0502040204020203" pitchFamily="34" charset="0"/>
                <a:ea typeface="字魂36号-正文宋楷" panose="02000000000000000000" pitchFamily="2" charset="-122"/>
                <a:cs typeface="Segoe UI" panose="020B0502040204020203" pitchFamily="34" charset="0"/>
                <a:sym typeface="+mn-ea"/>
              </a:rPr>
              <a:t>NDUSTRY</a:t>
            </a:r>
            <a:r>
              <a:rPr sz="1400" b="1" dirty="0">
                <a:solidFill>
                  <a:schemeClr val="tx1"/>
                </a:solidFill>
                <a:latin typeface="Segoe UI" panose="020B0502040204020203" pitchFamily="34" charset="0"/>
                <a:ea typeface="字魂36号-正文宋楷" panose="02000000000000000000" pitchFamily="2" charset="-122"/>
                <a:cs typeface="Segoe UI" panose="020B0502040204020203" pitchFamily="34" charset="0"/>
                <a:sym typeface="+mn-ea"/>
              </a:rPr>
              <a:t> Co.,Ltd</a:t>
            </a:r>
            <a:endParaRPr sz="1400" b="1" dirty="0">
              <a:solidFill>
                <a:schemeClr val="tx1"/>
              </a:solidFill>
              <a:latin typeface="Segoe UI" panose="020B0502040204020203" pitchFamily="34" charset="0"/>
              <a:ea typeface="字魂36号-正文宋楷" panose="02000000000000000000" pitchFamily="2" charset="-122"/>
              <a:cs typeface="Segoe UI" panose="020B0502040204020203" pitchFamily="34" charset="0"/>
              <a:sym typeface="+mn-ea"/>
            </a:endParaRPr>
          </a:p>
          <a:p>
            <a:pPr algn="ctr"/>
            <a:endParaRPr lang="zh-CN" altLang="en-US" sz="1400" b="1" dirty="0">
              <a:solidFill>
                <a:schemeClr val="tx1"/>
              </a:solidFill>
              <a:latin typeface="Segoe UI" panose="020B0502040204020203" pitchFamily="34" charset="0"/>
              <a:ea typeface="字魂36号-正文宋楷" panose="02000000000000000000" pitchFamily="2" charset="-122"/>
              <a:cs typeface="Segoe UI" panose="020B0502040204020203" pitchFamily="34" charset="0"/>
              <a:sym typeface="+mn-ea"/>
            </a:endParaRPr>
          </a:p>
          <a:p>
            <a:pPr algn="ctr"/>
            <a:r>
              <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sym typeface="+mn-ea"/>
              </a:rPr>
              <a:t>Phone</a:t>
            </a:r>
            <a:r>
              <a:rPr lang="en-US" altLang="zh-CN"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sym typeface="+mn-ea"/>
              </a:rPr>
              <a:t>/whatsapp/Telegram</a:t>
            </a:r>
            <a:r>
              <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sym typeface="+mn-ea"/>
              </a:rPr>
              <a:t>+ 86-13805212761</a:t>
            </a:r>
            <a:endPar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endParaRPr>
          </a:p>
          <a:p>
            <a:pPr algn="ctr"/>
            <a:r>
              <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sym typeface="+mn-ea"/>
              </a:rPr>
              <a:t>Email: </a:t>
            </a:r>
            <a:r>
              <a:rPr lang="en-US" altLang="zh-CN"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sym typeface="+mn-ea"/>
              </a:rPr>
              <a:t>info</a:t>
            </a:r>
            <a:r>
              <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sym typeface="+mn-ea"/>
              </a:rPr>
              <a:t>@mit-ivy.com</a:t>
            </a:r>
            <a:endPar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ea typeface="+mj-ea"/>
              <a:cs typeface="Segoe UI" panose="020B0502040204020203" pitchFamily="34" charset="0"/>
            </a:endParaRPr>
          </a:p>
          <a:p>
            <a:pPr algn="ctr"/>
            <a:r>
              <a:rPr lang="en-US" altLang="zh-CN"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sym typeface="+mn-ea"/>
              </a:rPr>
              <a:t>Adress:</a:t>
            </a:r>
            <a:r>
              <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sym typeface="+mn-ea"/>
              </a:rPr>
              <a:t>Economy and technology in Changde, Hunan Province</a:t>
            </a:r>
            <a:r>
              <a:rPr lang="en-US" altLang="zh-CN"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sym typeface="+mn-ea"/>
              </a:rPr>
              <a:t>  </a:t>
            </a:r>
            <a:r>
              <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sym typeface="+mn-ea"/>
              </a:rPr>
              <a:t>No.42, Minjian Road</a:t>
            </a:r>
            <a:r>
              <a:rPr lang="en-US" altLang="zh-CN"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sym typeface="+mn-ea"/>
              </a:rPr>
              <a:t> </a:t>
            </a:r>
            <a:endPar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a:p>
            <a:pPr algn="ctr"/>
            <a:endParaRPr lang="zh-CN" altLang="en-US" sz="1000" b="1" dirty="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3" fill="hold" grpId="0" nodeType="withEffect" p14:presetBounceEnd="50000">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14:bounceEnd="50000">
                                          <p:cBhvr additive="base">
                                            <p:cTn id="9" dur="1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0" dur="1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14:presetBounceEnd="50000">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1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4" dur="1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2" fill="hold" grpId="0" nodeType="withEffect" p14:presetBounceEnd="50000">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14:bounceEnd="50000">
                                          <p:cBhvr additive="base">
                                            <p:cTn id="17" dur="1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8" dur="1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14:presetBounceEnd="50000">
                                      <p:stCondLst>
                                        <p:cond delay="1250"/>
                                      </p:stCondLst>
                                      <p:childTnLst>
                                        <p:set>
                                          <p:cBhvr>
                                            <p:cTn id="20" dur="1" fill="hold">
                                              <p:stCondLst>
                                                <p:cond delay="0"/>
                                              </p:stCondLst>
                                            </p:cTn>
                                            <p:tgtEl>
                                              <p:spTgt spid="28"/>
                                            </p:tgtEl>
                                            <p:attrNameLst>
                                              <p:attrName>style.visibility</p:attrName>
                                            </p:attrNameLst>
                                          </p:cBhvr>
                                          <p:to>
                                            <p:strVal val="visible"/>
                                          </p:to>
                                        </p:set>
                                        <p:anim calcmode="lin" valueType="num" p14:bounceEnd="50000">
                                          <p:cBhvr additive="base">
                                            <p:cTn id="21" dur="1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22" dur="1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14:presetBounceEnd="50000">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14:bounceEnd="50000">
                                          <p:cBhvr additive="base">
                                            <p:cTn id="25" dur="1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26" dur="1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14:presetBounceEnd="50000">
                                      <p:stCondLst>
                                        <p:cond delay="2000"/>
                                      </p:stCondLst>
                                      <p:childTnLst>
                                        <p:set>
                                          <p:cBhvr>
                                            <p:cTn id="28" dur="1" fill="hold">
                                              <p:stCondLst>
                                                <p:cond delay="0"/>
                                              </p:stCondLst>
                                            </p:cTn>
                                            <p:tgtEl>
                                              <p:spTgt spid="32"/>
                                            </p:tgtEl>
                                            <p:attrNameLst>
                                              <p:attrName>style.visibility</p:attrName>
                                            </p:attrNameLst>
                                          </p:cBhvr>
                                          <p:to>
                                            <p:strVal val="visible"/>
                                          </p:to>
                                        </p:set>
                                        <p:anim calcmode="lin" valueType="num" p14:bounceEnd="50000">
                                          <p:cBhvr additive="base">
                                            <p:cTn id="29" dur="1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30" dur="1500" fill="hold"/>
                                            <p:tgtEl>
                                              <p:spTgt spid="32"/>
                                            </p:tgtEl>
                                            <p:attrNameLst>
                                              <p:attrName>ppt_y</p:attrName>
                                            </p:attrNameLst>
                                          </p:cBhvr>
                                          <p:tavLst>
                                            <p:tav tm="0">
                                              <p:val>
                                                <p:strVal val="0-#ppt_h/2"/>
                                              </p:val>
                                            </p:tav>
                                            <p:tav tm="100000">
                                              <p:val>
                                                <p:strVal val="#ppt_y"/>
                                              </p:val>
                                            </p:tav>
                                          </p:tavLst>
                                        </p:anim>
                                      </p:childTnLst>
                                    </p:cTn>
                                  </p:par>
                                  <p:par>
                                    <p:cTn id="31" presetID="2" presetClass="entr" presetSubtype="12" fill="hold" grpId="0" nodeType="withEffect" p14:presetBounceEnd="50000">
                                      <p:stCondLst>
                                        <p:cond delay="2500"/>
                                      </p:stCondLst>
                                      <p:childTnLst>
                                        <p:set>
                                          <p:cBhvr>
                                            <p:cTn id="32" dur="1" fill="hold">
                                              <p:stCondLst>
                                                <p:cond delay="0"/>
                                              </p:stCondLst>
                                            </p:cTn>
                                            <p:tgtEl>
                                              <p:spTgt spid="35"/>
                                            </p:tgtEl>
                                            <p:attrNameLst>
                                              <p:attrName>style.visibility</p:attrName>
                                            </p:attrNameLst>
                                          </p:cBhvr>
                                          <p:to>
                                            <p:strVal val="visible"/>
                                          </p:to>
                                        </p:set>
                                        <p:anim calcmode="lin" valueType="num" p14:bounceEnd="50000">
                                          <p:cBhvr additive="base">
                                            <p:cTn id="33" dur="15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34" dur="1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14:presetBounceEnd="50000">
                                      <p:stCondLst>
                                        <p:cond delay="2750"/>
                                      </p:stCondLst>
                                      <p:childTnLst>
                                        <p:set>
                                          <p:cBhvr>
                                            <p:cTn id="36" dur="1" fill="hold">
                                              <p:stCondLst>
                                                <p:cond delay="0"/>
                                              </p:stCondLst>
                                            </p:cTn>
                                            <p:tgtEl>
                                              <p:spTgt spid="36"/>
                                            </p:tgtEl>
                                            <p:attrNameLst>
                                              <p:attrName>style.visibility</p:attrName>
                                            </p:attrNameLst>
                                          </p:cBhvr>
                                          <p:to>
                                            <p:strVal val="visible"/>
                                          </p:to>
                                        </p:set>
                                        <p:anim calcmode="lin" valueType="num" p14:bounceEnd="50000">
                                          <p:cBhvr additive="base">
                                            <p:cTn id="37" dur="15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38" dur="1500" fill="hold"/>
                                            <p:tgtEl>
                                              <p:spTgt spid="36"/>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par>
                                    <p:cTn id="48" presetID="42" presetClass="path" presetSubtype="0" accel="50000" decel="50000" fill="hold" grpId="0" nodeType="withEffect">
                                      <p:stCondLst>
                                        <p:cond delay="1000"/>
                                      </p:stCondLst>
                                      <p:childTnLst>
                                        <p:animMotion origin="layout" path="M -3.33333E-6 -2.59259E-6 L 0.40903 -0.00061 " pathEditMode="relative" rAng="0" ptsTypes="AA">
                                          <p:cBhvr>
                                            <p:cTn id="49" dur="2000" fill="hold"/>
                                            <p:tgtEl>
                                              <p:spTgt spid="13"/>
                                            </p:tgtEl>
                                            <p:attrNameLst>
                                              <p:attrName>ppt_x</p:attrName>
                                              <p:attrName>ppt_y</p:attrName>
                                            </p:attrNameLst>
                                          </p:cBhvr>
                                          <p:rCtr x="20451" y="-31"/>
                                        </p:animMotion>
                                      </p:childTnLst>
                                    </p:cTn>
                                  </p:par>
                                  <p:par>
                                    <p:cTn id="50" presetID="22" presetClass="exit" presetSubtype="8" fill="hold" grpId="0" nodeType="withEffect">
                                      <p:stCondLst>
                                        <p:cond delay="1250"/>
                                      </p:stCondLst>
                                      <p:childTnLst>
                                        <p:animEffect transition="out" filter="wipe(left)">
                                          <p:cBhvr>
                                            <p:cTn id="51" dur="1750"/>
                                            <p:tgtEl>
                                              <p:spTgt spid="11"/>
                                            </p:tgtEl>
                                          </p:cBhvr>
                                        </p:animEffect>
                                        <p:set>
                                          <p:cBhvr>
                                            <p:cTn id="52" dur="1" fill="hold">
                                              <p:stCondLst>
                                                <p:cond delay="1749"/>
                                              </p:stCondLst>
                                            </p:cTn>
                                            <p:tgtEl>
                                              <p:spTgt spid="11"/>
                                            </p:tgtEl>
                                            <p:attrNameLst>
                                              <p:attrName>style.visibility</p:attrName>
                                            </p:attrNameLst>
                                          </p:cBhvr>
                                          <p:to>
                                            <p:strVal val="hidden"/>
                                          </p:to>
                                        </p:set>
                                      </p:childTnLst>
                                    </p:cTn>
                                  </p:par>
                                  <p:par>
                                    <p:cTn id="53" presetID="22" presetClass="entr" presetSubtype="8" fill="hold" grpId="0" nodeType="withEffect">
                                      <p:stCondLst>
                                        <p:cond delay="125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6" repeatCount="indefinite" fill="hold" display="0">
                      <p:stCondLst>
                        <p:cond delay="indefinite"/>
                      </p:stCondLst>
                      <p:endCondLst>
                        <p:cond evt="onStopAudio" delay="0">
                          <p:tgtEl>
                            <p:sldTgt/>
                          </p:tgtEl>
                        </p:cond>
                      </p:endCondLst>
                    </p:cTn>
                    <p:tgtEl>
                      <p:spTgt spid="2"/>
                    </p:tgtEl>
                  </p:cMediaNode>
                </p:audio>
              </p:childTnLst>
            </p:cTn>
          </p:par>
        </p:tnLst>
        <p:bldLst>
          <p:bldP spid="35" grpId="0" bldLvl="0" animBg="1"/>
          <p:bldP spid="36" grpId="0" bldLvl="0" animBg="1"/>
          <p:bldP spid="31" grpId="0" bldLvl="0" animBg="1"/>
          <p:bldP spid="32" grpId="0" bldLvl="0" animBg="1"/>
          <p:bldP spid="10" grpId="0" bldLvl="0" animBg="1"/>
          <p:bldP spid="11" grpId="0" bldLvl="0" animBg="1"/>
          <p:bldP spid="11" grpId="1" bldLvl="0" animBg="1"/>
          <p:bldP spid="12" grpId="0"/>
          <p:bldP spid="13" grpId="0" bldLvl="0" animBg="1"/>
          <p:bldP spid="13" grpId="1" bldLvl="0" animBg="1"/>
          <p:bldP spid="27" grpId="0" bldLvl="0" animBg="1"/>
          <p:bldP spid="28" grpId="0" bldLvl="0" animBg="1"/>
          <p:bldP spid="5" grpId="0" bldLvl="0" animBg="1"/>
          <p:bldP spid="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3" fill="hold" grpId="0" nodeType="withEffect">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500" fill="hold"/>
                                            <p:tgtEl>
                                              <p:spTgt spid="5"/>
                                            </p:tgtEl>
                                            <p:attrNameLst>
                                              <p:attrName>ppt_x</p:attrName>
                                            </p:attrNameLst>
                                          </p:cBhvr>
                                          <p:tavLst>
                                            <p:tav tm="0">
                                              <p:val>
                                                <p:strVal val="1+#ppt_w/2"/>
                                              </p:val>
                                            </p:tav>
                                            <p:tav tm="100000">
                                              <p:val>
                                                <p:strVal val="#ppt_x"/>
                                              </p:val>
                                            </p:tav>
                                          </p:tavLst>
                                        </p:anim>
                                        <p:anim calcmode="lin" valueType="num">
                                          <p:cBhvr additive="base">
                                            <p:cTn id="10" dur="1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1+#ppt_w/2"/>
                                              </p:val>
                                            </p:tav>
                                            <p:tav tm="100000">
                                              <p:val>
                                                <p:strVal val="#ppt_x"/>
                                              </p:val>
                                            </p:tav>
                                          </p:tavLst>
                                        </p:anim>
                                        <p:anim calcmode="lin" valueType="num">
                                          <p:cBhvr additive="base">
                                            <p:cTn id="14" dur="1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2"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500" fill="hold"/>
                                            <p:tgtEl>
                                              <p:spTgt spid="27"/>
                                            </p:tgtEl>
                                            <p:attrNameLst>
                                              <p:attrName>ppt_x</p:attrName>
                                            </p:attrNameLst>
                                          </p:cBhvr>
                                          <p:tavLst>
                                            <p:tav tm="0">
                                              <p:val>
                                                <p:strVal val="0-#ppt_w/2"/>
                                              </p:val>
                                            </p:tav>
                                            <p:tav tm="100000">
                                              <p:val>
                                                <p:strVal val="#ppt_x"/>
                                              </p:val>
                                            </p:tav>
                                          </p:tavLst>
                                        </p:anim>
                                        <p:anim calcmode="lin" valueType="num">
                                          <p:cBhvr additive="base">
                                            <p:cTn id="18" dur="1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125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500" fill="hold"/>
                                            <p:tgtEl>
                                              <p:spTgt spid="28"/>
                                            </p:tgtEl>
                                            <p:attrNameLst>
                                              <p:attrName>ppt_x</p:attrName>
                                            </p:attrNameLst>
                                          </p:cBhvr>
                                          <p:tavLst>
                                            <p:tav tm="0">
                                              <p:val>
                                                <p:strVal val="0-#ppt_w/2"/>
                                              </p:val>
                                            </p:tav>
                                            <p:tav tm="100000">
                                              <p:val>
                                                <p:strVal val="#ppt_x"/>
                                              </p:val>
                                            </p:tav>
                                          </p:tavLst>
                                        </p:anim>
                                        <p:anim calcmode="lin" valueType="num">
                                          <p:cBhvr additive="base">
                                            <p:cTn id="22" dur="1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500" fill="hold"/>
                                            <p:tgtEl>
                                              <p:spTgt spid="31"/>
                                            </p:tgtEl>
                                            <p:attrNameLst>
                                              <p:attrName>ppt_x</p:attrName>
                                            </p:attrNameLst>
                                          </p:cBhvr>
                                          <p:tavLst>
                                            <p:tav tm="0">
                                              <p:val>
                                                <p:strVal val="1+#ppt_w/2"/>
                                              </p:val>
                                            </p:tav>
                                            <p:tav tm="100000">
                                              <p:val>
                                                <p:strVal val="#ppt_x"/>
                                              </p:val>
                                            </p:tav>
                                          </p:tavLst>
                                        </p:anim>
                                        <p:anim calcmode="lin" valueType="num">
                                          <p:cBhvr additive="base">
                                            <p:cTn id="26" dur="1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20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500" fill="hold"/>
                                            <p:tgtEl>
                                              <p:spTgt spid="32"/>
                                            </p:tgtEl>
                                            <p:attrNameLst>
                                              <p:attrName>ppt_x</p:attrName>
                                            </p:attrNameLst>
                                          </p:cBhvr>
                                          <p:tavLst>
                                            <p:tav tm="0">
                                              <p:val>
                                                <p:strVal val="1+#ppt_w/2"/>
                                              </p:val>
                                            </p:tav>
                                            <p:tav tm="100000">
                                              <p:val>
                                                <p:strVal val="#ppt_x"/>
                                              </p:val>
                                            </p:tav>
                                          </p:tavLst>
                                        </p:anim>
                                        <p:anim calcmode="lin" valueType="num">
                                          <p:cBhvr additive="base">
                                            <p:cTn id="30" dur="1500" fill="hold"/>
                                            <p:tgtEl>
                                              <p:spTgt spid="32"/>
                                            </p:tgtEl>
                                            <p:attrNameLst>
                                              <p:attrName>ppt_y</p:attrName>
                                            </p:attrNameLst>
                                          </p:cBhvr>
                                          <p:tavLst>
                                            <p:tav tm="0">
                                              <p:val>
                                                <p:strVal val="0-#ppt_h/2"/>
                                              </p:val>
                                            </p:tav>
                                            <p:tav tm="100000">
                                              <p:val>
                                                <p:strVal val="#ppt_y"/>
                                              </p:val>
                                            </p:tav>
                                          </p:tavLst>
                                        </p:anim>
                                      </p:childTnLst>
                                    </p:cTn>
                                  </p:par>
                                  <p:par>
                                    <p:cTn id="31" presetID="2" presetClass="entr" presetSubtype="12" fill="hold" grpId="0" nodeType="withEffect">
                                      <p:stCondLst>
                                        <p:cond delay="250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1500" fill="hold"/>
                                            <p:tgtEl>
                                              <p:spTgt spid="35"/>
                                            </p:tgtEl>
                                            <p:attrNameLst>
                                              <p:attrName>ppt_x</p:attrName>
                                            </p:attrNameLst>
                                          </p:cBhvr>
                                          <p:tavLst>
                                            <p:tav tm="0">
                                              <p:val>
                                                <p:strVal val="0-#ppt_w/2"/>
                                              </p:val>
                                            </p:tav>
                                            <p:tav tm="100000">
                                              <p:val>
                                                <p:strVal val="#ppt_x"/>
                                              </p:val>
                                            </p:tav>
                                          </p:tavLst>
                                        </p:anim>
                                        <p:anim calcmode="lin" valueType="num">
                                          <p:cBhvr additive="base">
                                            <p:cTn id="34" dur="1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275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500" fill="hold"/>
                                            <p:tgtEl>
                                              <p:spTgt spid="36"/>
                                            </p:tgtEl>
                                            <p:attrNameLst>
                                              <p:attrName>ppt_x</p:attrName>
                                            </p:attrNameLst>
                                          </p:cBhvr>
                                          <p:tavLst>
                                            <p:tav tm="0">
                                              <p:val>
                                                <p:strVal val="0-#ppt_w/2"/>
                                              </p:val>
                                            </p:tav>
                                            <p:tav tm="100000">
                                              <p:val>
                                                <p:strVal val="#ppt_x"/>
                                              </p:val>
                                            </p:tav>
                                          </p:tavLst>
                                        </p:anim>
                                        <p:anim calcmode="lin" valueType="num">
                                          <p:cBhvr additive="base">
                                            <p:cTn id="38" dur="1500" fill="hold"/>
                                            <p:tgtEl>
                                              <p:spTgt spid="36"/>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par>
                                    <p:cTn id="48" presetID="42" presetClass="path" presetSubtype="0" accel="50000" decel="50000" fill="hold" grpId="0" nodeType="withEffect">
                                      <p:stCondLst>
                                        <p:cond delay="1000"/>
                                      </p:stCondLst>
                                      <p:childTnLst>
                                        <p:animMotion origin="layout" path="M -3.33333E-6 -2.59259E-6 L 0.40903 -0.00061 " pathEditMode="relative" rAng="0" ptsTypes="AA">
                                          <p:cBhvr>
                                            <p:cTn id="49" dur="2000" fill="hold"/>
                                            <p:tgtEl>
                                              <p:spTgt spid="13"/>
                                            </p:tgtEl>
                                            <p:attrNameLst>
                                              <p:attrName>ppt_x</p:attrName>
                                              <p:attrName>ppt_y</p:attrName>
                                            </p:attrNameLst>
                                          </p:cBhvr>
                                          <p:rCtr x="20451" y="-31"/>
                                        </p:animMotion>
                                      </p:childTnLst>
                                    </p:cTn>
                                  </p:par>
                                  <p:par>
                                    <p:cTn id="50" presetID="22" presetClass="exit" presetSubtype="8" fill="hold" grpId="0" nodeType="withEffect">
                                      <p:stCondLst>
                                        <p:cond delay="1250"/>
                                      </p:stCondLst>
                                      <p:childTnLst>
                                        <p:animEffect transition="out" filter="wipe(left)">
                                          <p:cBhvr>
                                            <p:cTn id="51" dur="1750"/>
                                            <p:tgtEl>
                                              <p:spTgt spid="11"/>
                                            </p:tgtEl>
                                          </p:cBhvr>
                                        </p:animEffect>
                                        <p:set>
                                          <p:cBhvr>
                                            <p:cTn id="52" dur="1" fill="hold">
                                              <p:stCondLst>
                                                <p:cond delay="1749"/>
                                              </p:stCondLst>
                                            </p:cTn>
                                            <p:tgtEl>
                                              <p:spTgt spid="11"/>
                                            </p:tgtEl>
                                            <p:attrNameLst>
                                              <p:attrName>style.visibility</p:attrName>
                                            </p:attrNameLst>
                                          </p:cBhvr>
                                          <p:to>
                                            <p:strVal val="hidden"/>
                                          </p:to>
                                        </p:set>
                                      </p:childTnLst>
                                    </p:cTn>
                                  </p:par>
                                  <p:par>
                                    <p:cTn id="53" presetID="22" presetClass="entr" presetSubtype="8" fill="hold" grpId="0" nodeType="withEffect">
                                      <p:stCondLst>
                                        <p:cond delay="125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6" repeatCount="indefinite" fill="hold" display="0">
                      <p:stCondLst>
                        <p:cond delay="indefinite"/>
                      </p:stCondLst>
                      <p:endCondLst>
                        <p:cond evt="onStopAudio" delay="0">
                          <p:tgtEl>
                            <p:sldTgt/>
                          </p:tgtEl>
                        </p:cond>
                      </p:endCondLst>
                    </p:cTn>
                    <p:tgtEl>
                      <p:spTgt spid="2"/>
                    </p:tgtEl>
                  </p:cMediaNode>
                </p:audio>
              </p:childTnLst>
            </p:cTn>
          </p:par>
        </p:tnLst>
        <p:bldLst>
          <p:bldP spid="35" grpId="0" bldLvl="0" animBg="1"/>
          <p:bldP spid="36" grpId="0" bldLvl="0" animBg="1"/>
          <p:bldP spid="31" grpId="0" bldLvl="0" animBg="1"/>
          <p:bldP spid="32" grpId="0" bldLvl="0" animBg="1"/>
          <p:bldP spid="10" grpId="0" bldLvl="0" animBg="1"/>
          <p:bldP spid="11" grpId="0" bldLvl="0" animBg="1"/>
          <p:bldP spid="11" grpId="1" bldLvl="0" animBg="1"/>
          <p:bldP spid="12" grpId="0"/>
          <p:bldP spid="13" grpId="0" bldLvl="0" animBg="1"/>
          <p:bldP spid="13" grpId="1" bldLvl="0" animBg="1"/>
          <p:bldP spid="27" grpId="0" bldLvl="0" animBg="1"/>
          <p:bldP spid="28" grpId="0" bldLvl="0" animBg="1"/>
          <p:bldP spid="5" grpId="0" bldLvl="0" animBg="1"/>
          <p:bldP spid="7" grpId="0"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539560" y="1275608"/>
            <a:ext cx="1561377" cy="1881399"/>
            <a:chOff x="5745212" y="1419621"/>
            <a:chExt cx="1845204" cy="2223400"/>
          </a:xfrm>
        </p:grpSpPr>
        <p:sp>
          <p:nvSpPr>
            <p:cNvPr id="19"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0" name="椭圆 11"/>
            <p:cNvSpPr>
              <a:spLocks noChangeAspect="1"/>
            </p:cNvSpPr>
            <p:nvPr/>
          </p:nvSpPr>
          <p:spPr>
            <a:xfrm>
              <a:off x="5819585" y="1503091"/>
              <a:ext cx="1695996"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1" name="组合 20"/>
          <p:cNvGrpSpPr/>
          <p:nvPr/>
        </p:nvGrpSpPr>
        <p:grpSpPr>
          <a:xfrm>
            <a:off x="2249752" y="1275608"/>
            <a:ext cx="1561377" cy="1881399"/>
            <a:chOff x="5745212" y="1419621"/>
            <a:chExt cx="1845204" cy="2223400"/>
          </a:xfrm>
        </p:grpSpPr>
        <p:sp>
          <p:nvSpPr>
            <p:cNvPr id="22"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3" name="椭圆 11"/>
            <p:cNvSpPr/>
            <p:nvPr/>
          </p:nvSpPr>
          <p:spPr>
            <a:xfrm>
              <a:off x="5808327"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4" name="组合 23"/>
          <p:cNvGrpSpPr/>
          <p:nvPr/>
        </p:nvGrpSpPr>
        <p:grpSpPr>
          <a:xfrm>
            <a:off x="3959932" y="1275608"/>
            <a:ext cx="1561377" cy="1881399"/>
            <a:chOff x="5745212" y="1419621"/>
            <a:chExt cx="1845204" cy="2223400"/>
          </a:xfrm>
        </p:grpSpPr>
        <p:sp>
          <p:nvSpPr>
            <p:cNvPr id="25"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6" name="椭圆 11"/>
            <p:cNvSpPr/>
            <p:nvPr/>
          </p:nvSpPr>
          <p:spPr>
            <a:xfrm>
              <a:off x="5819584"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7" name="组合 26"/>
          <p:cNvGrpSpPr/>
          <p:nvPr/>
        </p:nvGrpSpPr>
        <p:grpSpPr>
          <a:xfrm>
            <a:off x="5670142" y="1275608"/>
            <a:ext cx="1561377" cy="1881399"/>
            <a:chOff x="5745212" y="1419621"/>
            <a:chExt cx="1845204" cy="2223400"/>
          </a:xfrm>
        </p:grpSpPr>
        <p:sp>
          <p:nvSpPr>
            <p:cNvPr id="28"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9" name="椭圆 11"/>
            <p:cNvSpPr/>
            <p:nvPr/>
          </p:nvSpPr>
          <p:spPr>
            <a:xfrm>
              <a:off x="5808327"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30" name="组合 29"/>
          <p:cNvGrpSpPr/>
          <p:nvPr/>
        </p:nvGrpSpPr>
        <p:grpSpPr>
          <a:xfrm>
            <a:off x="7380326" y="1275608"/>
            <a:ext cx="1561377" cy="1881399"/>
            <a:chOff x="5745212" y="1419621"/>
            <a:chExt cx="1845204" cy="2223400"/>
          </a:xfrm>
        </p:grpSpPr>
        <p:sp>
          <p:nvSpPr>
            <p:cNvPr id="31"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3" name="椭圆 11"/>
            <p:cNvSpPr/>
            <p:nvPr/>
          </p:nvSpPr>
          <p:spPr>
            <a:xfrm>
              <a:off x="5819584"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sp>
        <p:nvSpPr>
          <p:cNvPr id="35" name="TextBox 34"/>
          <p:cNvSpPr txBox="1"/>
          <p:nvPr/>
        </p:nvSpPr>
        <p:spPr>
          <a:xfrm>
            <a:off x="895778" y="3346296"/>
            <a:ext cx="837565"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capital</a:t>
            </a:r>
            <a:endParaRPr lang="zh-CN" altLang="en-US" dirty="0">
              <a:latin typeface="Cambria" panose="02040503050406030204" charset="0"/>
              <a:cs typeface="Cambria" panose="02040503050406030204" charset="0"/>
            </a:endParaRPr>
          </a:p>
        </p:txBody>
      </p:sp>
      <p:sp>
        <p:nvSpPr>
          <p:cNvPr id="36" name="TextBox 35"/>
          <p:cNvSpPr txBox="1"/>
          <p:nvPr/>
        </p:nvSpPr>
        <p:spPr>
          <a:xfrm>
            <a:off x="2423678" y="3346296"/>
            <a:ext cx="1206500"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subsidiary</a:t>
            </a:r>
            <a:endParaRPr lang="zh-CN" altLang="en-US" dirty="0">
              <a:latin typeface="Cambria" panose="02040503050406030204" charset="0"/>
              <a:cs typeface="Cambria" panose="02040503050406030204" charset="0"/>
            </a:endParaRPr>
          </a:p>
        </p:txBody>
      </p:sp>
      <p:sp>
        <p:nvSpPr>
          <p:cNvPr id="38" name="TextBox 37"/>
          <p:cNvSpPr txBox="1"/>
          <p:nvPr/>
        </p:nvSpPr>
        <p:spPr>
          <a:xfrm>
            <a:off x="4176687" y="3346296"/>
            <a:ext cx="1125220"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employee</a:t>
            </a:r>
            <a:endParaRPr lang="zh-CN" altLang="en-US" dirty="0">
              <a:latin typeface="Cambria" panose="02040503050406030204" charset="0"/>
              <a:cs typeface="Cambria" panose="02040503050406030204" charset="0"/>
            </a:endParaRPr>
          </a:p>
        </p:txBody>
      </p:sp>
      <p:sp>
        <p:nvSpPr>
          <p:cNvPr id="40" name="TextBox 39"/>
          <p:cNvSpPr txBox="1"/>
          <p:nvPr/>
        </p:nvSpPr>
        <p:spPr>
          <a:xfrm>
            <a:off x="6970395" y="3390265"/>
            <a:ext cx="2000250" cy="397510"/>
          </a:xfrm>
          <a:prstGeom prst="rect">
            <a:avLst/>
          </a:prstGeom>
          <a:noFill/>
        </p:spPr>
        <p:txBody>
          <a:bodyPr wrap="none" rtlCol="0">
            <a:no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latin typeface="Cambria" panose="02040503050406030204" charset="0"/>
                <a:cs typeface="Cambria" panose="02040503050406030204" charset="0"/>
              </a:rPr>
              <a:t>Core technology</a:t>
            </a:r>
            <a:endParaRPr lang="zh-CN" altLang="en-US" sz="1600" dirty="0">
              <a:latin typeface="Cambria" panose="02040503050406030204" charset="0"/>
              <a:cs typeface="Cambria" panose="02040503050406030204" charset="0"/>
            </a:endParaRPr>
          </a:p>
        </p:txBody>
      </p:sp>
      <p:grpSp>
        <p:nvGrpSpPr>
          <p:cNvPr id="50" name="组合 49"/>
          <p:cNvGrpSpPr/>
          <p:nvPr/>
        </p:nvGrpSpPr>
        <p:grpSpPr>
          <a:xfrm>
            <a:off x="706046" y="4016769"/>
            <a:ext cx="1102614" cy="360040"/>
            <a:chOff x="4090422" y="1203949"/>
            <a:chExt cx="1102614" cy="360040"/>
          </a:xfrm>
        </p:grpSpPr>
        <p:sp>
          <p:nvSpPr>
            <p:cNvPr id="53" name="圆角矩形 52"/>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2" name="TextBox 51"/>
            <p:cNvSpPr txBox="1"/>
            <p:nvPr/>
          </p:nvSpPr>
          <p:spPr>
            <a:xfrm>
              <a:off x="4090422" y="1245224"/>
              <a:ext cx="1008380" cy="306705"/>
            </a:xfrm>
            <a:prstGeom prst="rect">
              <a:avLst/>
            </a:prstGeom>
            <a:noFill/>
          </p:spPr>
          <p:txBody>
            <a:bodyPr wrap="square" rtlCol="0">
              <a:spAutoFit/>
            </a:bodyPr>
            <a:lstStyle/>
            <a:p>
              <a:pPr algn="ctr">
                <a:buClr>
                  <a:schemeClr val="tx1">
                    <a:lumMod val="90000"/>
                    <a:lumOff val="10000"/>
                  </a:schemeClr>
                </a:buClr>
              </a:pPr>
              <a:r>
                <a:rPr sz="1400" b="1" dirty="0" smtClean="0"/>
                <a:t>60 million</a:t>
              </a:r>
              <a:endParaRPr sz="1400" b="1" dirty="0" smtClean="0"/>
            </a:p>
          </p:txBody>
        </p:sp>
      </p:grpSp>
      <p:grpSp>
        <p:nvGrpSpPr>
          <p:cNvPr id="55" name="组合 54"/>
          <p:cNvGrpSpPr/>
          <p:nvPr/>
        </p:nvGrpSpPr>
        <p:grpSpPr>
          <a:xfrm>
            <a:off x="2476055" y="4016769"/>
            <a:ext cx="1053084" cy="360040"/>
            <a:chOff x="4139952" y="1203949"/>
            <a:chExt cx="1053084" cy="360040"/>
          </a:xfrm>
        </p:grpSpPr>
        <p:sp>
          <p:nvSpPr>
            <p:cNvPr id="58" name="圆角矩形 57"/>
            <p:cNvSpPr/>
            <p:nvPr/>
          </p:nvSpPr>
          <p:spPr>
            <a:xfrm>
              <a:off x="4139952" y="1203949"/>
              <a:ext cx="1053084" cy="360040"/>
            </a:xfrm>
            <a:prstGeom prst="roundRect">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7" name="TextBox 56"/>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4</a:t>
              </a:r>
              <a:endParaRPr lang="zh-CN" altLang="en-US" sz="1400" b="1" dirty="0"/>
            </a:p>
          </p:txBody>
        </p:sp>
      </p:grpSp>
      <p:grpSp>
        <p:nvGrpSpPr>
          <p:cNvPr id="60" name="组合 59"/>
          <p:cNvGrpSpPr/>
          <p:nvPr/>
        </p:nvGrpSpPr>
        <p:grpSpPr>
          <a:xfrm>
            <a:off x="4196534" y="4016769"/>
            <a:ext cx="1053084" cy="360040"/>
            <a:chOff x="4139952" y="1203949"/>
            <a:chExt cx="1053084" cy="360040"/>
          </a:xfrm>
        </p:grpSpPr>
        <p:sp>
          <p:nvSpPr>
            <p:cNvPr id="63" name="圆角矩形 62"/>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2" name="TextBox 61"/>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1500</a:t>
              </a:r>
              <a:endParaRPr lang="en-US" altLang="zh-CN" sz="1400" b="1" dirty="0" smtClean="0"/>
            </a:p>
          </p:txBody>
        </p:sp>
      </p:grpSp>
      <p:grpSp>
        <p:nvGrpSpPr>
          <p:cNvPr id="66" name="组合 65"/>
          <p:cNvGrpSpPr/>
          <p:nvPr/>
        </p:nvGrpSpPr>
        <p:grpSpPr>
          <a:xfrm>
            <a:off x="5917013" y="4016769"/>
            <a:ext cx="1053084" cy="360040"/>
            <a:chOff x="4139952" y="1203949"/>
            <a:chExt cx="1053084" cy="360040"/>
          </a:xfrm>
        </p:grpSpPr>
        <p:sp>
          <p:nvSpPr>
            <p:cNvPr id="69" name="圆角矩形 68"/>
            <p:cNvSpPr/>
            <p:nvPr/>
          </p:nvSpPr>
          <p:spPr>
            <a:xfrm>
              <a:off x="4139952" y="1203949"/>
              <a:ext cx="1053084" cy="360040"/>
            </a:xfrm>
            <a:prstGeom prst="roundRect">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8" name="TextBox 67"/>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sz="1400" b="1" dirty="0" smtClean="0"/>
                <a:t>500000</a:t>
              </a:r>
              <a:endParaRPr lang="en-US" sz="1400" b="1" dirty="0"/>
            </a:p>
          </p:txBody>
        </p:sp>
      </p:grpSp>
      <p:grpSp>
        <p:nvGrpSpPr>
          <p:cNvPr id="72" name="组合 71"/>
          <p:cNvGrpSpPr/>
          <p:nvPr/>
        </p:nvGrpSpPr>
        <p:grpSpPr>
          <a:xfrm>
            <a:off x="7637492" y="4016769"/>
            <a:ext cx="1053084" cy="360040"/>
            <a:chOff x="4139952" y="1203949"/>
            <a:chExt cx="1053084" cy="360040"/>
          </a:xfrm>
        </p:grpSpPr>
        <p:sp>
          <p:nvSpPr>
            <p:cNvPr id="75" name="圆角矩形 74"/>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4" name="TextBox 73"/>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12</a:t>
              </a:r>
              <a:endParaRPr lang="zh-CN" altLang="en-US" sz="1400" b="1" dirty="0"/>
            </a:p>
          </p:txBody>
        </p:sp>
      </p:grpSp>
      <p:sp>
        <p:nvSpPr>
          <p:cNvPr id="41" name="TextBox 40"/>
          <p:cNvSpPr txBox="1"/>
          <p:nvPr/>
        </p:nvSpPr>
        <p:spPr>
          <a:xfrm>
            <a:off x="3726081" y="294275"/>
            <a:ext cx="2312035" cy="39878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2000" dirty="0" smtClean="0">
                <a:solidFill>
                  <a:schemeClr val="tx1"/>
                </a:solidFill>
                <a:effectLst>
                  <a:innerShdw blurRad="63500" dist="50800" dir="18900000">
                    <a:prstClr val="black">
                      <a:alpha val="50000"/>
                    </a:prstClr>
                  </a:innerShdw>
                </a:effectLst>
                <a:latin typeface="Cambria" panose="02040503050406030204" charset="0"/>
                <a:cs typeface="Cambria" panose="02040503050406030204" charset="0"/>
              </a:rPr>
              <a:t>Company resources</a:t>
            </a:r>
            <a:endParaRPr lang="zh-CN" altLang="en-US" sz="2000" dirty="0" smtClean="0">
              <a:solidFill>
                <a:schemeClr val="tx1"/>
              </a:solidFill>
              <a:effectLst>
                <a:innerShdw blurRad="63500" dist="50800" dir="18900000">
                  <a:prstClr val="black">
                    <a:alpha val="50000"/>
                  </a:prstClr>
                </a:innerShdw>
              </a:effectLst>
              <a:latin typeface="Cambria" panose="02040503050406030204" charset="0"/>
              <a:cs typeface="Cambria" panose="02040503050406030204" charset="0"/>
            </a:endParaRPr>
          </a:p>
        </p:txBody>
      </p:sp>
      <p:grpSp>
        <p:nvGrpSpPr>
          <p:cNvPr id="42" name="组合 41"/>
          <p:cNvGrpSpPr/>
          <p:nvPr/>
        </p:nvGrpSpPr>
        <p:grpSpPr>
          <a:xfrm>
            <a:off x="2987499" y="123478"/>
            <a:ext cx="623880" cy="680150"/>
            <a:chOff x="1249459" y="2668927"/>
            <a:chExt cx="1099775" cy="1198967"/>
          </a:xfrm>
        </p:grpSpPr>
        <p:sp>
          <p:nvSpPr>
            <p:cNvPr id="4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6" name="文本框 5"/>
          <p:cNvSpPr txBox="1"/>
          <p:nvPr>
            <p:custDataLst>
              <p:tags r:id="rId12"/>
            </p:custDataLst>
          </p:nvPr>
        </p:nvSpPr>
        <p:spPr>
          <a:xfrm>
            <a:off x="8883015" y="3435985"/>
            <a:ext cx="1908175" cy="368300"/>
          </a:xfrm>
          <a:prstGeom prst="rect">
            <a:avLst/>
          </a:prstGeom>
          <a:noFill/>
        </p:spPr>
        <p:txBody>
          <a:bodyPr wrap="square" rtlCol="0">
            <a:spAutoFit/>
          </a:bodyPr>
          <a:p>
            <a:endParaRPr lang="zh-CN" altLang="en-US"/>
          </a:p>
        </p:txBody>
      </p:sp>
      <p:sp>
        <p:nvSpPr>
          <p:cNvPr id="10" name="文本框 9"/>
          <p:cNvSpPr txBox="1"/>
          <p:nvPr>
            <p:custDataLst>
              <p:tags r:id="rId13"/>
            </p:custDataLst>
          </p:nvPr>
        </p:nvSpPr>
        <p:spPr>
          <a:xfrm>
            <a:off x="7473315" y="3742055"/>
            <a:ext cx="1751330" cy="368300"/>
          </a:xfrm>
          <a:prstGeom prst="rect">
            <a:avLst/>
          </a:prstGeom>
          <a:noFill/>
        </p:spPr>
        <p:txBody>
          <a:bodyPr wrap="square" rtlCol="0">
            <a:spAutoFit/>
          </a:bodyPr>
          <a:p>
            <a:endParaRPr lang="zh-CN" altLang="en-US"/>
          </a:p>
        </p:txBody>
      </p:sp>
      <p:sp>
        <p:nvSpPr>
          <p:cNvPr id="12" name="TextBox 37"/>
          <p:cNvSpPr txBox="1"/>
          <p:nvPr>
            <p:custDataLst>
              <p:tags r:id="rId14"/>
            </p:custDataLst>
          </p:nvPr>
        </p:nvSpPr>
        <p:spPr>
          <a:xfrm>
            <a:off x="5859780" y="3361055"/>
            <a:ext cx="1232535" cy="349250"/>
          </a:xfrm>
          <a:prstGeom prst="rect">
            <a:avLst/>
          </a:prstGeom>
          <a:noFill/>
        </p:spPr>
        <p:txBody>
          <a:bodyPr wrap="none" rtlCol="0">
            <a:no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Total area</a:t>
            </a:r>
            <a:endParaRPr lang="zh-CN" altLang="en-US" dirty="0">
              <a:latin typeface="Cambria" panose="02040503050406030204" charset="0"/>
              <a:cs typeface="Cambria" panose="02040503050406030204" charset="0"/>
            </a:endParaRPr>
          </a:p>
        </p:txBody>
      </p:sp>
      <p:sp>
        <p:nvSpPr>
          <p:cNvPr id="13" name="Oval 8"/>
          <p:cNvSpPr>
            <a:spLocks noChangeArrowheads="1"/>
          </p:cNvSpPr>
          <p:nvPr>
            <p:custDataLst>
              <p:tags r:id="rId15"/>
            </p:custDataLst>
          </p:nvPr>
        </p:nvSpPr>
        <p:spPr bwMode="auto">
          <a:xfrm>
            <a:off x="8028305" y="1079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14" name="图片 13" descr="中青logo"/>
          <p:cNvPicPr>
            <a:picLocks noChangeAspect="1"/>
          </p:cNvPicPr>
          <p:nvPr>
            <p:custDataLst>
              <p:tags r:id="rId16"/>
            </p:custDataLst>
          </p:nvPr>
        </p:nvPicPr>
        <p:blipFill>
          <a:blip r:embed="rId17"/>
          <a:stretch>
            <a:fillRect/>
          </a:stretch>
        </p:blipFill>
        <p:spPr>
          <a:xfrm>
            <a:off x="8028305" y="123190"/>
            <a:ext cx="1068070" cy="793115"/>
          </a:xfrm>
          <a:prstGeom prst="rect">
            <a:avLst/>
          </a:prstGeom>
        </p:spPr>
      </p:pic>
    </p:spTree>
    <p:custDataLst>
      <p:tags r:id="rId18"/>
    </p:custDataLst>
  </p:cSld>
  <p:clrMapOvr>
    <a:masterClrMapping/>
  </p:clrMapOvr>
  <p:transition spd="slow" advTm="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2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25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75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10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10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3" presetClass="entr" presetSubtype="36"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6*min(max(#ppt_w*#ppt_h,.3),1)-7.4)/-.7*#ppt_w"/>
                                          </p:val>
                                        </p:tav>
                                        <p:tav tm="100000">
                                          <p:val>
                                            <p:strVal val="#ppt_w"/>
                                          </p:val>
                                        </p:tav>
                                      </p:tavLst>
                                    </p:anim>
                                    <p:anim calcmode="lin" valueType="num">
                                      <p:cBhvr>
                                        <p:cTn id="51" dur="500" fill="hold"/>
                                        <p:tgtEl>
                                          <p:spTgt spid="50"/>
                                        </p:tgtEl>
                                        <p:attrNameLst>
                                          <p:attrName>ppt_h</p:attrName>
                                        </p:attrNameLst>
                                      </p:cBhvr>
                                      <p:tavLst>
                                        <p:tav tm="0">
                                          <p:val>
                                            <p:strVal val="(6*min(max(#ppt_w*#ppt_h,.3),1)-7.4)/-.7*#ppt_h"/>
                                          </p:val>
                                        </p:tav>
                                        <p:tav tm="100000">
                                          <p:val>
                                            <p:strVal val="#ppt_h"/>
                                          </p:val>
                                        </p:tav>
                                      </p:tavLst>
                                    </p:anim>
                                    <p:anim calcmode="lin" valueType="num">
                                      <p:cBhvr>
                                        <p:cTn id="52" dur="500" fill="hold"/>
                                        <p:tgtEl>
                                          <p:spTgt spid="50"/>
                                        </p:tgtEl>
                                        <p:attrNameLst>
                                          <p:attrName>ppt_x</p:attrName>
                                        </p:attrNameLst>
                                      </p:cBhvr>
                                      <p:tavLst>
                                        <p:tav tm="0">
                                          <p:val>
                                            <p:fltVal val="0.5"/>
                                          </p:val>
                                        </p:tav>
                                        <p:tav tm="100000">
                                          <p:val>
                                            <p:strVal val="#ppt_x"/>
                                          </p:val>
                                        </p:tav>
                                      </p:tavLst>
                                    </p:anim>
                                    <p:anim calcmode="lin" valueType="num">
                                      <p:cBhvr>
                                        <p:cTn id="53" dur="500" fill="hold"/>
                                        <p:tgtEl>
                                          <p:spTgt spid="50"/>
                                        </p:tgtEl>
                                        <p:attrNameLst>
                                          <p:attrName>ppt_y</p:attrName>
                                        </p:attrNameLst>
                                      </p:cBhvr>
                                      <p:tavLst>
                                        <p:tav tm="0">
                                          <p:val>
                                            <p:strVal val="1+(6*min(max(#ppt_w*#ppt_h,.3),1)-7.4)/-.7*#ppt_h/2"/>
                                          </p:val>
                                        </p:tav>
                                        <p:tav tm="100000">
                                          <p:val>
                                            <p:strVal val="#ppt_y"/>
                                          </p:val>
                                        </p:tav>
                                      </p:tavLst>
                                    </p:anim>
                                  </p:childTnLst>
                                </p:cTn>
                              </p:par>
                              <p:par>
                                <p:cTn id="54" presetID="23" presetClass="entr" presetSubtype="36" fill="hold" nodeType="withEffect">
                                  <p:stCondLst>
                                    <p:cond delay="25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strVal val="(6*min(max(#ppt_w*#ppt_h,.3),1)-7.4)/-.7*#ppt_w"/>
                                          </p:val>
                                        </p:tav>
                                        <p:tav tm="100000">
                                          <p:val>
                                            <p:strVal val="#ppt_w"/>
                                          </p:val>
                                        </p:tav>
                                      </p:tavLst>
                                    </p:anim>
                                    <p:anim calcmode="lin" valueType="num">
                                      <p:cBhvr>
                                        <p:cTn id="57" dur="500" fill="hold"/>
                                        <p:tgtEl>
                                          <p:spTgt spid="55"/>
                                        </p:tgtEl>
                                        <p:attrNameLst>
                                          <p:attrName>ppt_h</p:attrName>
                                        </p:attrNameLst>
                                      </p:cBhvr>
                                      <p:tavLst>
                                        <p:tav tm="0">
                                          <p:val>
                                            <p:strVal val="(6*min(max(#ppt_w*#ppt_h,.3),1)-7.4)/-.7*#ppt_h"/>
                                          </p:val>
                                        </p:tav>
                                        <p:tav tm="100000">
                                          <p:val>
                                            <p:strVal val="#ppt_h"/>
                                          </p:val>
                                        </p:tav>
                                      </p:tavLst>
                                    </p:anim>
                                    <p:anim calcmode="lin" valueType="num">
                                      <p:cBhvr>
                                        <p:cTn id="58" dur="500" fill="hold"/>
                                        <p:tgtEl>
                                          <p:spTgt spid="55"/>
                                        </p:tgtEl>
                                        <p:attrNameLst>
                                          <p:attrName>ppt_x</p:attrName>
                                        </p:attrNameLst>
                                      </p:cBhvr>
                                      <p:tavLst>
                                        <p:tav tm="0">
                                          <p:val>
                                            <p:fltVal val="0.5"/>
                                          </p:val>
                                        </p:tav>
                                        <p:tav tm="100000">
                                          <p:val>
                                            <p:strVal val="#ppt_x"/>
                                          </p:val>
                                        </p:tav>
                                      </p:tavLst>
                                    </p:anim>
                                    <p:anim calcmode="lin" valueType="num">
                                      <p:cBhvr>
                                        <p:cTn id="59" dur="500" fill="hold"/>
                                        <p:tgtEl>
                                          <p:spTgt spid="55"/>
                                        </p:tgtEl>
                                        <p:attrNameLst>
                                          <p:attrName>ppt_y</p:attrName>
                                        </p:attrNameLst>
                                      </p:cBhvr>
                                      <p:tavLst>
                                        <p:tav tm="0">
                                          <p:val>
                                            <p:strVal val="1+(6*min(max(#ppt_w*#ppt_h,.3),1)-7.4)/-.7*#ppt_h/2"/>
                                          </p:val>
                                        </p:tav>
                                        <p:tav tm="100000">
                                          <p:val>
                                            <p:strVal val="#ppt_y"/>
                                          </p:val>
                                        </p:tav>
                                      </p:tavLst>
                                    </p:anim>
                                  </p:childTnLst>
                                </p:cTn>
                              </p:par>
                              <p:par>
                                <p:cTn id="60" presetID="23" presetClass="entr" presetSubtype="36" fill="hold" nodeType="withEffect">
                                  <p:stCondLst>
                                    <p:cond delay="50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strVal val="(6*min(max(#ppt_w*#ppt_h,.3),1)-7.4)/-.7*#ppt_w"/>
                                          </p:val>
                                        </p:tav>
                                        <p:tav tm="100000">
                                          <p:val>
                                            <p:strVal val="#ppt_w"/>
                                          </p:val>
                                        </p:tav>
                                      </p:tavLst>
                                    </p:anim>
                                    <p:anim calcmode="lin" valueType="num">
                                      <p:cBhvr>
                                        <p:cTn id="63" dur="500" fill="hold"/>
                                        <p:tgtEl>
                                          <p:spTgt spid="60"/>
                                        </p:tgtEl>
                                        <p:attrNameLst>
                                          <p:attrName>ppt_h</p:attrName>
                                        </p:attrNameLst>
                                      </p:cBhvr>
                                      <p:tavLst>
                                        <p:tav tm="0">
                                          <p:val>
                                            <p:strVal val="(6*min(max(#ppt_w*#ppt_h,.3),1)-7.4)/-.7*#ppt_h"/>
                                          </p:val>
                                        </p:tav>
                                        <p:tav tm="100000">
                                          <p:val>
                                            <p:strVal val="#ppt_h"/>
                                          </p:val>
                                        </p:tav>
                                      </p:tavLst>
                                    </p:anim>
                                    <p:anim calcmode="lin" valueType="num">
                                      <p:cBhvr>
                                        <p:cTn id="64" dur="500" fill="hold"/>
                                        <p:tgtEl>
                                          <p:spTgt spid="60"/>
                                        </p:tgtEl>
                                        <p:attrNameLst>
                                          <p:attrName>ppt_x</p:attrName>
                                        </p:attrNameLst>
                                      </p:cBhvr>
                                      <p:tavLst>
                                        <p:tav tm="0">
                                          <p:val>
                                            <p:fltVal val="0.5"/>
                                          </p:val>
                                        </p:tav>
                                        <p:tav tm="100000">
                                          <p:val>
                                            <p:strVal val="#ppt_x"/>
                                          </p:val>
                                        </p:tav>
                                      </p:tavLst>
                                    </p:anim>
                                    <p:anim calcmode="lin" valueType="num">
                                      <p:cBhvr>
                                        <p:cTn id="65" dur="500" fill="hold"/>
                                        <p:tgtEl>
                                          <p:spTgt spid="60"/>
                                        </p:tgtEl>
                                        <p:attrNameLst>
                                          <p:attrName>ppt_y</p:attrName>
                                        </p:attrNameLst>
                                      </p:cBhvr>
                                      <p:tavLst>
                                        <p:tav tm="0">
                                          <p:val>
                                            <p:strVal val="1+(6*min(max(#ppt_w*#ppt_h,.3),1)-7.4)/-.7*#ppt_h/2"/>
                                          </p:val>
                                        </p:tav>
                                        <p:tav tm="100000">
                                          <p:val>
                                            <p:strVal val="#ppt_y"/>
                                          </p:val>
                                        </p:tav>
                                      </p:tavLst>
                                    </p:anim>
                                  </p:childTnLst>
                                </p:cTn>
                              </p:par>
                              <p:par>
                                <p:cTn id="66" presetID="23" presetClass="entr" presetSubtype="36" fill="hold" nodeType="withEffect">
                                  <p:stCondLst>
                                    <p:cond delay="750"/>
                                  </p:stCondLst>
                                  <p:childTnLst>
                                    <p:set>
                                      <p:cBhvr>
                                        <p:cTn id="67" dur="1" fill="hold">
                                          <p:stCondLst>
                                            <p:cond delay="0"/>
                                          </p:stCondLst>
                                        </p:cTn>
                                        <p:tgtEl>
                                          <p:spTgt spid="66"/>
                                        </p:tgtEl>
                                        <p:attrNameLst>
                                          <p:attrName>style.visibility</p:attrName>
                                        </p:attrNameLst>
                                      </p:cBhvr>
                                      <p:to>
                                        <p:strVal val="visible"/>
                                      </p:to>
                                    </p:set>
                                    <p:anim calcmode="lin" valueType="num">
                                      <p:cBhvr>
                                        <p:cTn id="68" dur="500" fill="hold"/>
                                        <p:tgtEl>
                                          <p:spTgt spid="66"/>
                                        </p:tgtEl>
                                        <p:attrNameLst>
                                          <p:attrName>ppt_w</p:attrName>
                                        </p:attrNameLst>
                                      </p:cBhvr>
                                      <p:tavLst>
                                        <p:tav tm="0">
                                          <p:val>
                                            <p:strVal val="(6*min(max(#ppt_w*#ppt_h,.3),1)-7.4)/-.7*#ppt_w"/>
                                          </p:val>
                                        </p:tav>
                                        <p:tav tm="100000">
                                          <p:val>
                                            <p:strVal val="#ppt_w"/>
                                          </p:val>
                                        </p:tav>
                                      </p:tavLst>
                                    </p:anim>
                                    <p:anim calcmode="lin" valueType="num">
                                      <p:cBhvr>
                                        <p:cTn id="69" dur="500" fill="hold"/>
                                        <p:tgtEl>
                                          <p:spTgt spid="66"/>
                                        </p:tgtEl>
                                        <p:attrNameLst>
                                          <p:attrName>ppt_h</p:attrName>
                                        </p:attrNameLst>
                                      </p:cBhvr>
                                      <p:tavLst>
                                        <p:tav tm="0">
                                          <p:val>
                                            <p:strVal val="(6*min(max(#ppt_w*#ppt_h,.3),1)-7.4)/-.7*#ppt_h"/>
                                          </p:val>
                                        </p:tav>
                                        <p:tav tm="100000">
                                          <p:val>
                                            <p:strVal val="#ppt_h"/>
                                          </p:val>
                                        </p:tav>
                                      </p:tavLst>
                                    </p:anim>
                                    <p:anim calcmode="lin" valueType="num">
                                      <p:cBhvr>
                                        <p:cTn id="70" dur="500" fill="hold"/>
                                        <p:tgtEl>
                                          <p:spTgt spid="66"/>
                                        </p:tgtEl>
                                        <p:attrNameLst>
                                          <p:attrName>ppt_x</p:attrName>
                                        </p:attrNameLst>
                                      </p:cBhvr>
                                      <p:tavLst>
                                        <p:tav tm="0">
                                          <p:val>
                                            <p:fltVal val="0.5"/>
                                          </p:val>
                                        </p:tav>
                                        <p:tav tm="100000">
                                          <p:val>
                                            <p:strVal val="#ppt_x"/>
                                          </p:val>
                                        </p:tav>
                                      </p:tavLst>
                                    </p:anim>
                                    <p:anim calcmode="lin" valueType="num">
                                      <p:cBhvr>
                                        <p:cTn id="71" dur="500" fill="hold"/>
                                        <p:tgtEl>
                                          <p:spTgt spid="66"/>
                                        </p:tgtEl>
                                        <p:attrNameLst>
                                          <p:attrName>ppt_y</p:attrName>
                                        </p:attrNameLst>
                                      </p:cBhvr>
                                      <p:tavLst>
                                        <p:tav tm="0">
                                          <p:val>
                                            <p:strVal val="1+(6*min(max(#ppt_w*#ppt_h,.3),1)-7.4)/-.7*#ppt_h/2"/>
                                          </p:val>
                                        </p:tav>
                                        <p:tav tm="100000">
                                          <p:val>
                                            <p:strVal val="#ppt_y"/>
                                          </p:val>
                                        </p:tav>
                                      </p:tavLst>
                                    </p:anim>
                                  </p:childTnLst>
                                </p:cTn>
                              </p:par>
                              <p:par>
                                <p:cTn id="72" presetID="23" presetClass="entr" presetSubtype="36" fill="hold" nodeType="withEffect">
                                  <p:stCondLst>
                                    <p:cond delay="1000"/>
                                  </p:stCondLst>
                                  <p:childTnLst>
                                    <p:set>
                                      <p:cBhvr>
                                        <p:cTn id="73" dur="1" fill="hold">
                                          <p:stCondLst>
                                            <p:cond delay="0"/>
                                          </p:stCondLst>
                                        </p:cTn>
                                        <p:tgtEl>
                                          <p:spTgt spid="72"/>
                                        </p:tgtEl>
                                        <p:attrNameLst>
                                          <p:attrName>style.visibility</p:attrName>
                                        </p:attrNameLst>
                                      </p:cBhvr>
                                      <p:to>
                                        <p:strVal val="visible"/>
                                      </p:to>
                                    </p:set>
                                    <p:anim calcmode="lin" valueType="num">
                                      <p:cBhvr>
                                        <p:cTn id="74" dur="500" fill="hold"/>
                                        <p:tgtEl>
                                          <p:spTgt spid="72"/>
                                        </p:tgtEl>
                                        <p:attrNameLst>
                                          <p:attrName>ppt_w</p:attrName>
                                        </p:attrNameLst>
                                      </p:cBhvr>
                                      <p:tavLst>
                                        <p:tav tm="0">
                                          <p:val>
                                            <p:strVal val="(6*min(max(#ppt_w*#ppt_h,.3),1)-7.4)/-.7*#ppt_w"/>
                                          </p:val>
                                        </p:tav>
                                        <p:tav tm="100000">
                                          <p:val>
                                            <p:strVal val="#ppt_w"/>
                                          </p:val>
                                        </p:tav>
                                      </p:tavLst>
                                    </p:anim>
                                    <p:anim calcmode="lin" valueType="num">
                                      <p:cBhvr>
                                        <p:cTn id="75" dur="500" fill="hold"/>
                                        <p:tgtEl>
                                          <p:spTgt spid="72"/>
                                        </p:tgtEl>
                                        <p:attrNameLst>
                                          <p:attrName>ppt_h</p:attrName>
                                        </p:attrNameLst>
                                      </p:cBhvr>
                                      <p:tavLst>
                                        <p:tav tm="0">
                                          <p:val>
                                            <p:strVal val="(6*min(max(#ppt_w*#ppt_h,.3),1)-7.4)/-.7*#ppt_h"/>
                                          </p:val>
                                        </p:tav>
                                        <p:tav tm="100000">
                                          <p:val>
                                            <p:strVal val="#ppt_h"/>
                                          </p:val>
                                        </p:tav>
                                      </p:tavLst>
                                    </p:anim>
                                    <p:anim calcmode="lin" valueType="num">
                                      <p:cBhvr>
                                        <p:cTn id="76" dur="500" fill="hold"/>
                                        <p:tgtEl>
                                          <p:spTgt spid="72"/>
                                        </p:tgtEl>
                                        <p:attrNameLst>
                                          <p:attrName>ppt_x</p:attrName>
                                        </p:attrNameLst>
                                      </p:cBhvr>
                                      <p:tavLst>
                                        <p:tav tm="0">
                                          <p:val>
                                            <p:fltVal val="0.5"/>
                                          </p:val>
                                        </p:tav>
                                        <p:tav tm="100000">
                                          <p:val>
                                            <p:strVal val="#ppt_x"/>
                                          </p:val>
                                        </p:tav>
                                      </p:tavLst>
                                    </p:anim>
                                    <p:anim calcmode="lin" valueType="num">
                                      <p:cBhvr>
                                        <p:cTn id="77" dur="500" fill="hold"/>
                                        <p:tgtEl>
                                          <p:spTgt spid="72"/>
                                        </p:tgtEl>
                                        <p:attrNameLst>
                                          <p:attrName>ppt_y</p:attrName>
                                        </p:attrNameLst>
                                      </p:cBhvr>
                                      <p:tavLst>
                                        <p:tav tm="0">
                                          <p:val>
                                            <p:strVal val="1+(6*min(max(#ppt_w*#ppt_h,.3),1)-7.4)/-.7*#ppt_h/2"/>
                                          </p:val>
                                        </p:tav>
                                        <p:tav tm="100000">
                                          <p:val>
                                            <p:strVal val="#ppt_y"/>
                                          </p:val>
                                        </p:tav>
                                      </p:tavLst>
                                    </p:anim>
                                  </p:childTnLst>
                                </p:cTn>
                              </p:par>
                              <p:par>
                                <p:cTn id="78" presetID="2" presetClass="entr" presetSubtype="4" fill="hold" grpId="0" nodeType="withEffect">
                                  <p:stCondLst>
                                    <p:cond delay="50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ppt_x"/>
                                          </p:val>
                                        </p:tav>
                                        <p:tav tm="100000">
                                          <p:val>
                                            <p:strVal val="#ppt_x"/>
                                          </p:val>
                                        </p:tav>
                                      </p:tavLst>
                                    </p:anim>
                                    <p:anim calcmode="lin" valueType="num">
                                      <p:cBhvr additive="base">
                                        <p:cTn id="81" dur="500" fill="hold"/>
                                        <p:tgtEl>
                                          <p:spTgt spid="12"/>
                                        </p:tgtEl>
                                        <p:attrNameLst>
                                          <p:attrName>ppt_y</p:attrName>
                                        </p:attrNameLst>
                                      </p:cBhvr>
                                      <p:tavLst>
                                        <p:tav tm="0">
                                          <p:val>
                                            <p:strVal val="1+#ppt_h/2"/>
                                          </p:val>
                                        </p:tav>
                                        <p:tav tm="100000">
                                          <p:val>
                                            <p:strVal val="#ppt_y"/>
                                          </p:val>
                                        </p:tav>
                                      </p:tavLst>
                                    </p:anim>
                                  </p:childTnLst>
                                </p:cTn>
                              </p:par>
                              <p:par>
                                <p:cTn id="82" presetID="23" presetClass="entr" presetSubtype="288" fill="hold" grpId="0" nodeType="withEffect">
                                  <p:stCondLst>
                                    <p:cond delay="4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strVal val="4/3*#ppt_w"/>
                                          </p:val>
                                        </p:tav>
                                        <p:tav tm="100000">
                                          <p:val>
                                            <p:strVal val="#ppt_w"/>
                                          </p:val>
                                        </p:tav>
                                      </p:tavLst>
                                    </p:anim>
                                    <p:anim calcmode="lin" valueType="num">
                                      <p:cBhvr>
                                        <p:cTn id="85"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P spid="12" grpId="0"/>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839088" y="2752866"/>
            <a:ext cx="4182110" cy="1138510"/>
            <a:chOff x="327262" y="1740306"/>
            <a:chExt cx="2229225" cy="1138509"/>
          </a:xfrm>
        </p:grpSpPr>
        <p:sp>
          <p:nvSpPr>
            <p:cNvPr id="5" name="TextBox 4"/>
            <p:cNvSpPr txBox="1"/>
            <p:nvPr/>
          </p:nvSpPr>
          <p:spPr>
            <a:xfrm>
              <a:off x="327262" y="1740306"/>
              <a:ext cx="2229225" cy="645159"/>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dirty="0">
                  <a:solidFill>
                    <a:schemeClr val="tx1"/>
                  </a:solidFill>
                  <a:latin typeface="Cambria" panose="02040503050406030204" charset="0"/>
                  <a:cs typeface="Cambria" panose="02040503050406030204" charset="0"/>
                </a:rPr>
                <a:t>MIT-IVY INDUSTRY</a:t>
              </a:r>
              <a:endParaRPr lang="en-US" altLang="zh-CN" dirty="0">
                <a:solidFill>
                  <a:schemeClr val="tx1"/>
                </a:solidFill>
                <a:latin typeface="Cambria" panose="02040503050406030204" charset="0"/>
                <a:cs typeface="Cambria" panose="02040503050406030204" charset="0"/>
              </a:endParaRPr>
            </a:p>
          </p:txBody>
        </p:sp>
        <p:sp>
          <p:nvSpPr>
            <p:cNvPr id="6" name="TextBox 5"/>
            <p:cNvSpPr txBox="1"/>
            <p:nvPr/>
          </p:nvSpPr>
          <p:spPr>
            <a:xfrm>
              <a:off x="785397" y="2418440"/>
              <a:ext cx="1312961" cy="460375"/>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dirty="0">
                  <a:latin typeface="Cambria" panose="02040503050406030204" charset="0"/>
                  <a:cs typeface="Cambria" panose="02040503050406030204" charset="0"/>
                </a:rPr>
                <a:t>COMPANY TEAM</a:t>
              </a:r>
              <a:endParaRPr lang="zh-CN" altLang="en-US" sz="2400" dirty="0">
                <a:latin typeface="Cambria" panose="02040503050406030204" charset="0"/>
                <a:cs typeface="Cambria" panose="02040503050406030204" charset="0"/>
              </a:endParaRPr>
            </a:p>
          </p:txBody>
        </p:sp>
      </p:grpSp>
      <p:grpSp>
        <p:nvGrpSpPr>
          <p:cNvPr id="7" name="组合 6"/>
          <p:cNvGrpSpPr/>
          <p:nvPr/>
        </p:nvGrpSpPr>
        <p:grpSpPr>
          <a:xfrm>
            <a:off x="4161788" y="730269"/>
            <a:ext cx="1677546" cy="1828848"/>
            <a:chOff x="4161788" y="-1676722"/>
            <a:chExt cx="1677546" cy="1828848"/>
          </a:xfrm>
        </p:grpSpPr>
        <p:sp>
          <p:nvSpPr>
            <p:cNvPr id="29" name="矩形 10"/>
            <p:cNvSpPr>
              <a:spLocks noChangeAspect="1"/>
            </p:cNvSpPr>
            <p:nvPr/>
          </p:nvSpPr>
          <p:spPr>
            <a:xfrm>
              <a:off x="4161788" y="-1676722"/>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2" name="KSO_Shape"/>
            <p:cNvSpPr>
              <a:spLocks noChangeAspect="1"/>
            </p:cNvSpPr>
            <p:nvPr/>
          </p:nvSpPr>
          <p:spPr bwMode="auto">
            <a:xfrm>
              <a:off x="4701881" y="-1104298"/>
              <a:ext cx="597360" cy="684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50301B"/>
                </a:solidFill>
                <a:latin typeface="Impact" panose="020B0806030902050204" pitchFamily="34" charset="0"/>
              </a:rPr>
              <a:t>02</a:t>
            </a:r>
            <a:endParaRPr lang="zh-CN" altLang="en-US" sz="3200" dirty="0">
              <a:solidFill>
                <a:srgbClr val="50301B"/>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7"/>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3828415" y="1113790"/>
            <a:ext cx="1367790" cy="370205"/>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Board of directors</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2590800" y="1602740"/>
            <a:ext cx="1329055" cy="370205"/>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General manager</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5" name="Rectangle 8"/>
          <p:cNvSpPr>
            <a:spLocks noChangeArrowheads="1"/>
          </p:cNvSpPr>
          <p:nvPr/>
        </p:nvSpPr>
        <p:spPr bwMode="auto">
          <a:xfrm>
            <a:off x="4982379" y="1602756"/>
            <a:ext cx="823749" cy="370011"/>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director</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8" name="Rectangle 9"/>
          <p:cNvSpPr>
            <a:spLocks noChangeArrowheads="1"/>
          </p:cNvSpPr>
          <p:nvPr/>
        </p:nvSpPr>
        <p:spPr bwMode="auto">
          <a:xfrm>
            <a:off x="3096260" y="2230120"/>
            <a:ext cx="1504950"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Strategic</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Planning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Rectangle 10"/>
          <p:cNvSpPr>
            <a:spLocks noChangeArrowheads="1"/>
          </p:cNvSpPr>
          <p:nvPr/>
        </p:nvSpPr>
        <p:spPr bwMode="auto">
          <a:xfrm>
            <a:off x="4982210" y="2230120"/>
            <a:ext cx="1238885"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Financial center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Rectangle 11"/>
          <p:cNvSpPr>
            <a:spLocks noChangeArrowheads="1"/>
          </p:cNvSpPr>
          <p:nvPr/>
        </p:nvSpPr>
        <p:spPr bwMode="auto">
          <a:xfrm>
            <a:off x="6646545" y="2230120"/>
            <a:ext cx="2252345"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Organization management center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Rectangle 12"/>
          <p:cNvSpPr>
            <a:spLocks noChangeArrowheads="1"/>
          </p:cNvSpPr>
          <p:nvPr/>
        </p:nvSpPr>
        <p:spPr bwMode="auto">
          <a:xfrm>
            <a:off x="1457325" y="2230120"/>
            <a:ext cx="1369060"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Fine chemical division</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Rectangle 13"/>
          <p:cNvSpPr>
            <a:spLocks noChangeArrowheads="1"/>
          </p:cNvSpPr>
          <p:nvPr/>
        </p:nvSpPr>
        <p:spPr bwMode="auto">
          <a:xfrm>
            <a:off x="1657985" y="2817495"/>
            <a:ext cx="144462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Guangzhou </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MIT-IVY</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Rectangle 14"/>
          <p:cNvSpPr>
            <a:spLocks noChangeArrowheads="1"/>
          </p:cNvSpPr>
          <p:nvPr/>
        </p:nvSpPr>
        <p:spPr bwMode="auto">
          <a:xfrm>
            <a:off x="1657985" y="3419475"/>
            <a:ext cx="146875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Changde Changlian Chemical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Rectangle 15"/>
          <p:cNvSpPr>
            <a:spLocks noChangeArrowheads="1"/>
          </p:cNvSpPr>
          <p:nvPr/>
        </p:nvSpPr>
        <p:spPr bwMode="auto">
          <a:xfrm>
            <a:off x="1657985" y="4021455"/>
            <a:ext cx="151828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Anhui Yongchang Chemical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Rectangle 16"/>
          <p:cNvSpPr>
            <a:spLocks noChangeArrowheads="1"/>
          </p:cNvSpPr>
          <p:nvPr/>
        </p:nvSpPr>
        <p:spPr bwMode="auto">
          <a:xfrm>
            <a:off x="3293110" y="2817495"/>
            <a:ext cx="17214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Science and technology Development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Rectangle 17"/>
          <p:cNvSpPr>
            <a:spLocks noChangeArrowheads="1"/>
          </p:cNvSpPr>
          <p:nvPr/>
        </p:nvSpPr>
        <p:spPr bwMode="auto">
          <a:xfrm>
            <a:off x="3293110" y="3419475"/>
            <a:ext cx="17468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Safety and Environmental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Management Group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Rectangle 18"/>
          <p:cNvSpPr>
            <a:spLocks noChangeArrowheads="1"/>
          </p:cNvSpPr>
          <p:nvPr/>
        </p:nvSpPr>
        <p:spPr bwMode="auto">
          <a:xfrm>
            <a:off x="3293110" y="4021455"/>
            <a:ext cx="172529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Ministry of Justice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Rectangle 19"/>
          <p:cNvSpPr>
            <a:spLocks noChangeArrowheads="1"/>
          </p:cNvSpPr>
          <p:nvPr/>
        </p:nvSpPr>
        <p:spPr bwMode="auto">
          <a:xfrm>
            <a:off x="5195570" y="2817495"/>
            <a:ext cx="14801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l"/>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Financial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accounting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Rectangle 20"/>
          <p:cNvSpPr>
            <a:spLocks noChangeArrowheads="1"/>
          </p:cNvSpPr>
          <p:nvPr/>
        </p:nvSpPr>
        <p:spPr bwMode="auto">
          <a:xfrm>
            <a:off x="5195570" y="3419475"/>
            <a:ext cx="159829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Analytical management</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Rectangle 21"/>
          <p:cNvSpPr>
            <a:spLocks noChangeArrowheads="1"/>
          </p:cNvSpPr>
          <p:nvPr/>
        </p:nvSpPr>
        <p:spPr bwMode="auto">
          <a:xfrm>
            <a:off x="5195570" y="4021455"/>
            <a:ext cx="141922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Finance department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Rectangle 22"/>
          <p:cNvSpPr>
            <a:spLocks noChangeArrowheads="1"/>
          </p:cNvSpPr>
          <p:nvPr/>
        </p:nvSpPr>
        <p:spPr bwMode="auto">
          <a:xfrm>
            <a:off x="6864350" y="2817495"/>
            <a:ext cx="1455420"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Human resources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Rectangle 23"/>
          <p:cNvSpPr>
            <a:spLocks noChangeArrowheads="1"/>
          </p:cNvSpPr>
          <p:nvPr/>
        </p:nvSpPr>
        <p:spPr bwMode="auto">
          <a:xfrm>
            <a:off x="6864350" y="3419475"/>
            <a:ext cx="157543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Infrastructure office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Line 24"/>
          <p:cNvSpPr>
            <a:spLocks noChangeShapeType="1"/>
          </p:cNvSpPr>
          <p:nvPr/>
        </p:nvSpPr>
        <p:spPr bwMode="auto">
          <a:xfrm>
            <a:off x="3985100" y="1790898"/>
            <a:ext cx="938740"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47" name="Line 25"/>
          <p:cNvSpPr>
            <a:spLocks noChangeShapeType="1"/>
          </p:cNvSpPr>
          <p:nvPr/>
        </p:nvSpPr>
        <p:spPr bwMode="auto">
          <a:xfrm>
            <a:off x="4453424" y="1563037"/>
            <a:ext cx="0" cy="55188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48" name="Freeform 26"/>
          <p:cNvSpPr/>
          <p:nvPr/>
        </p:nvSpPr>
        <p:spPr bwMode="auto">
          <a:xfrm>
            <a:off x="1860913" y="2110738"/>
            <a:ext cx="5180839" cy="58533"/>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49" name="Line 27"/>
          <p:cNvSpPr>
            <a:spLocks noChangeShapeType="1"/>
          </p:cNvSpPr>
          <p:nvPr/>
        </p:nvSpPr>
        <p:spPr bwMode="auto">
          <a:xfrm flipV="1">
            <a:off x="3510502" y="2110738"/>
            <a:ext cx="0" cy="5435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0" name="Line 28"/>
          <p:cNvSpPr>
            <a:spLocks noChangeShapeType="1"/>
          </p:cNvSpPr>
          <p:nvPr/>
        </p:nvSpPr>
        <p:spPr bwMode="auto">
          <a:xfrm flipV="1">
            <a:off x="5396344" y="2110738"/>
            <a:ext cx="0" cy="5435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1" name="Freeform 29"/>
          <p:cNvSpPr/>
          <p:nvPr/>
        </p:nvSpPr>
        <p:spPr bwMode="auto">
          <a:xfrm>
            <a:off x="1511760" y="2654258"/>
            <a:ext cx="91992" cy="1561574"/>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2" name="Line 30"/>
          <p:cNvSpPr>
            <a:spLocks noChangeShapeType="1"/>
          </p:cNvSpPr>
          <p:nvPr/>
        </p:nvSpPr>
        <p:spPr bwMode="auto">
          <a:xfrm>
            <a:off x="1511760" y="3607508"/>
            <a:ext cx="91992"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3" name="Line 31"/>
          <p:cNvSpPr>
            <a:spLocks noChangeShapeType="1"/>
          </p:cNvSpPr>
          <p:nvPr/>
        </p:nvSpPr>
        <p:spPr bwMode="auto">
          <a:xfrm>
            <a:off x="1511760" y="3005456"/>
            <a:ext cx="91992"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4" name="Freeform 32"/>
          <p:cNvSpPr/>
          <p:nvPr/>
        </p:nvSpPr>
        <p:spPr bwMode="auto">
          <a:xfrm>
            <a:off x="3159259" y="2654258"/>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5" name="Line 33"/>
          <p:cNvSpPr>
            <a:spLocks noChangeShapeType="1"/>
          </p:cNvSpPr>
          <p:nvPr/>
        </p:nvSpPr>
        <p:spPr bwMode="auto">
          <a:xfrm>
            <a:off x="3159259" y="3607508"/>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6" name="Line 34"/>
          <p:cNvSpPr>
            <a:spLocks noChangeShapeType="1"/>
          </p:cNvSpPr>
          <p:nvPr/>
        </p:nvSpPr>
        <p:spPr bwMode="auto">
          <a:xfrm>
            <a:off x="3159259"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7" name="Freeform 35"/>
          <p:cNvSpPr/>
          <p:nvPr/>
        </p:nvSpPr>
        <p:spPr bwMode="auto">
          <a:xfrm>
            <a:off x="5051375" y="2654258"/>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8" name="Line 36"/>
          <p:cNvSpPr>
            <a:spLocks noChangeShapeType="1"/>
          </p:cNvSpPr>
          <p:nvPr/>
        </p:nvSpPr>
        <p:spPr bwMode="auto">
          <a:xfrm>
            <a:off x="5051375" y="3607508"/>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9" name="Line 37"/>
          <p:cNvSpPr>
            <a:spLocks noChangeShapeType="1"/>
          </p:cNvSpPr>
          <p:nvPr/>
        </p:nvSpPr>
        <p:spPr bwMode="auto">
          <a:xfrm>
            <a:off x="5051375"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61" name="Line 39"/>
          <p:cNvSpPr>
            <a:spLocks noChangeShapeType="1"/>
          </p:cNvSpPr>
          <p:nvPr/>
        </p:nvSpPr>
        <p:spPr bwMode="auto">
          <a:xfrm>
            <a:off x="6719780"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grpSp>
        <p:nvGrpSpPr>
          <p:cNvPr id="62" name="组合 61"/>
          <p:cNvGrpSpPr>
            <a:grpSpLocks noChangeAspect="1"/>
          </p:cNvGrpSpPr>
          <p:nvPr/>
        </p:nvGrpSpPr>
        <p:grpSpPr>
          <a:xfrm>
            <a:off x="2771661" y="152166"/>
            <a:ext cx="622800" cy="678972"/>
            <a:chOff x="4161788" y="-1676722"/>
            <a:chExt cx="1677546" cy="1828848"/>
          </a:xfrm>
        </p:grpSpPr>
        <p:sp>
          <p:nvSpPr>
            <p:cNvPr id="63" name="矩形 10"/>
            <p:cNvSpPr>
              <a:spLocks noChangeAspect="1"/>
            </p:cNvSpPr>
            <p:nvPr/>
          </p:nvSpPr>
          <p:spPr>
            <a:xfrm>
              <a:off x="4161788" y="-1676722"/>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4" name="KSO_Shape"/>
            <p:cNvSpPr>
              <a:spLocks noChangeAspect="1"/>
            </p:cNvSpPr>
            <p:nvPr/>
          </p:nvSpPr>
          <p:spPr bwMode="auto">
            <a:xfrm>
              <a:off x="4701881" y="-1104298"/>
              <a:ext cx="597360" cy="684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65" name="TextBox 64"/>
          <p:cNvSpPr txBox="1"/>
          <p:nvPr/>
        </p:nvSpPr>
        <p:spPr>
          <a:xfrm>
            <a:off x="3437255" y="304165"/>
            <a:ext cx="3496310" cy="368300"/>
          </a:xfrm>
          <a:prstGeom prst="rect">
            <a:avLst/>
          </a:prstGeom>
          <a:noFill/>
        </p:spPr>
        <p:txBody>
          <a:bodyPr wrap="squar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800" dirty="0" smtClean="0">
                <a:latin typeface="Cambria" panose="02040503050406030204" charset="0"/>
                <a:cs typeface="Cambria" panose="02040503050406030204" charset="0"/>
              </a:rPr>
              <a:t>Organizational structure</a:t>
            </a:r>
            <a:endParaRPr lang="zh-CN" altLang="en-US" sz="1800" dirty="0" smtClean="0">
              <a:latin typeface="Cambria" panose="02040503050406030204" charset="0"/>
              <a:cs typeface="Cambria" panose="02040503050406030204" charset="0"/>
            </a:endParaRPr>
          </a:p>
        </p:txBody>
      </p:sp>
      <p:sp>
        <p:nvSpPr>
          <p:cNvPr id="2" name="Freeform 35"/>
          <p:cNvSpPr/>
          <p:nvPr>
            <p:custDataLst>
              <p:tags r:id="rId3"/>
            </p:custDataLst>
          </p:nvPr>
        </p:nvSpPr>
        <p:spPr bwMode="auto">
          <a:xfrm>
            <a:off x="6816675" y="2931753"/>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
            <a:endParaRPr lang="zh-CN" altLang="en-US"/>
          </a:p>
        </p:txBody>
      </p:sp>
      <p:sp>
        <p:nvSpPr>
          <p:cNvPr id="3" name="Rectangle 21"/>
          <p:cNvSpPr>
            <a:spLocks noChangeArrowheads="1"/>
          </p:cNvSpPr>
          <p:nvPr>
            <p:custDataLst>
              <p:tags r:id="rId4"/>
            </p:custDataLst>
          </p:nvPr>
        </p:nvSpPr>
        <p:spPr bwMode="auto">
          <a:xfrm>
            <a:off x="6933565" y="4116705"/>
            <a:ext cx="192849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Warehousing and logistics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Vertical)">
                                      <p:cBhvr>
                                        <p:cTn id="19" dur="500"/>
                                        <p:tgtEl>
                                          <p:spTgt spid="4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childTnLst>
                          </p:cTn>
                        </p:par>
                        <p:par>
                          <p:cTn id="80" fill="hold">
                            <p:stCondLst>
                              <p:cond delay="3500"/>
                            </p:stCondLst>
                            <p:childTnLst>
                              <p:par>
                                <p:cTn id="81" presetID="10"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500"/>
                                        <p:tgtEl>
                                          <p:spTgt spid="4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500"/>
                                        <p:tgtEl>
                                          <p:spTgt spid="4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fade">
                                      <p:cBhvr>
                                        <p:cTn id="116" dur="500"/>
                                        <p:tgtEl>
                                          <p:spTgt spid="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5" grpId="0" animBg="1"/>
      <p:bldP spid="28" grpId="0" bldLvl="0" animBg="1"/>
      <p:bldP spid="29" grpId="0" bldLvl="0" animBg="1"/>
      <p:bldP spid="30" grpId="0" bldLvl="0" animBg="1"/>
      <p:bldP spid="31" grpId="0" bldLvl="0" animBg="1"/>
      <p:bldP spid="32" grpId="0" bldLvl="0" animBg="1"/>
      <p:bldP spid="33"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2"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76291" y="2768761"/>
            <a:ext cx="4182111" cy="1100173"/>
            <a:chOff x="327267" y="1740306"/>
            <a:chExt cx="2229225" cy="1100170"/>
          </a:xfrm>
        </p:grpSpPr>
        <p:sp>
          <p:nvSpPr>
            <p:cNvPr id="5" name="TextBox 4"/>
            <p:cNvSpPr txBox="1"/>
            <p:nvPr/>
          </p:nvSpPr>
          <p:spPr>
            <a:xfrm>
              <a:off x="327267" y="1740306"/>
              <a:ext cx="2229225" cy="645158"/>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dirty="0">
                  <a:solidFill>
                    <a:schemeClr val="tx2"/>
                  </a:solidFill>
                  <a:latin typeface="Cambria" panose="02040503050406030204" charset="0"/>
                  <a:cs typeface="Cambria" panose="02040503050406030204" charset="0"/>
                </a:rPr>
                <a:t>MIT-IVY INDUSTRY</a:t>
              </a:r>
              <a:endParaRPr lang="en-US" altLang="zh-CN" dirty="0">
                <a:solidFill>
                  <a:schemeClr val="tx2"/>
                </a:solidFill>
                <a:latin typeface="Cambria" panose="02040503050406030204" charset="0"/>
                <a:cs typeface="Cambria" panose="02040503050406030204" charset="0"/>
              </a:endParaRPr>
            </a:p>
          </p:txBody>
        </p:sp>
        <p:sp>
          <p:nvSpPr>
            <p:cNvPr id="6" name="TextBox 5"/>
            <p:cNvSpPr txBox="1"/>
            <p:nvPr/>
          </p:nvSpPr>
          <p:spPr>
            <a:xfrm>
              <a:off x="490241" y="2380102"/>
              <a:ext cx="1903269" cy="460374"/>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dirty="0">
                  <a:latin typeface="Cambria" panose="02040503050406030204" charset="0"/>
                  <a:cs typeface="Cambria" panose="02040503050406030204" charset="0"/>
                </a:rPr>
                <a:t>ENTERPRISE PRODUCTS</a:t>
              </a:r>
              <a:endParaRPr lang="en-US" altLang="zh-CN" sz="2400" dirty="0">
                <a:latin typeface="Cambria" panose="02040503050406030204" charset="0"/>
                <a:cs typeface="Cambria" panose="02040503050406030204" charset="0"/>
              </a:endParaRPr>
            </a:p>
          </p:txBody>
        </p:sp>
      </p:grpSp>
      <p:grpSp>
        <p:nvGrpSpPr>
          <p:cNvPr id="2" name="组合 1"/>
          <p:cNvGrpSpPr/>
          <p:nvPr/>
        </p:nvGrpSpPr>
        <p:grpSpPr>
          <a:xfrm>
            <a:off x="4161788" y="733377"/>
            <a:ext cx="1677546" cy="1828848"/>
            <a:chOff x="4161788" y="-1335297"/>
            <a:chExt cx="1677546" cy="1828848"/>
          </a:xfrm>
        </p:grpSpPr>
        <p:sp>
          <p:nvSpPr>
            <p:cNvPr id="28"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1"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latin typeface="+mn-ea"/>
              </a:rPr>
              <a:t>03</a:t>
            </a:r>
            <a:endParaRPr lang="zh-CN" altLang="en-US" sz="3200" b="1" dirty="0">
              <a:solidFill>
                <a:schemeClr val="tx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2"/>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284808" y="325934"/>
            <a:ext cx="1306195" cy="345440"/>
          </a:xfrm>
          <a:prstGeom prst="rect">
            <a:avLst/>
          </a:prstGeom>
          <a:noFill/>
        </p:spPr>
        <p:txBody>
          <a:bodyPr wrap="none" lIns="68580" tIns="34290" rIns="68580" bIns="34290" rtlCol="0">
            <a:sp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PRODUCT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sp>
        <p:nvSpPr>
          <p:cNvPr id="34" name="Rectangle 19"/>
          <p:cNvSpPr>
            <a:spLocks noChangeArrowheads="1"/>
          </p:cNvSpPr>
          <p:nvPr/>
        </p:nvSpPr>
        <p:spPr bwMode="auto">
          <a:xfrm>
            <a:off x="1619885" y="2428240"/>
            <a:ext cx="6168390" cy="2052955"/>
          </a:xfrm>
          <a:prstGeom prst="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7" name="Rectangle 22"/>
          <p:cNvSpPr>
            <a:spLocks noChangeArrowheads="1"/>
          </p:cNvSpPr>
          <p:nvPr/>
        </p:nvSpPr>
        <p:spPr bwMode="auto">
          <a:xfrm>
            <a:off x="3780155" y="1155700"/>
            <a:ext cx="2002790" cy="1146810"/>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lstStyle/>
          <a:p>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organic intermediates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3" name="组合 22"/>
          <p:cNvGrpSpPr>
            <a:grpSpLocks noChangeAspect="1"/>
          </p:cNvGrpSpPr>
          <p:nvPr/>
        </p:nvGrpSpPr>
        <p:grpSpPr>
          <a:xfrm>
            <a:off x="3635896" y="146562"/>
            <a:ext cx="622800" cy="678972"/>
            <a:chOff x="4161788" y="-1335297"/>
            <a:chExt cx="1677546" cy="1828848"/>
          </a:xfrm>
        </p:grpSpPr>
        <p:sp>
          <p:nvSpPr>
            <p:cNvPr id="24"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Rectangle 22"/>
          <p:cNvSpPr>
            <a:spLocks noChangeArrowheads="1"/>
          </p:cNvSpPr>
          <p:nvPr>
            <p:custDataLst>
              <p:tags r:id="rId3"/>
            </p:custDataLst>
          </p:nvPr>
        </p:nvSpPr>
        <p:spPr bwMode="auto">
          <a:xfrm>
            <a:off x="6588995" y="1155541"/>
            <a:ext cx="1793315" cy="1146572"/>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p>
            <a:r>
              <a:rPr lang="zh-CN" altLang="en-US" sz="8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specialty chemicals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5" name="图片 4" descr="微信图片_20201117123918"/>
          <p:cNvPicPr>
            <a:picLocks noChangeAspect="1"/>
          </p:cNvPicPr>
          <p:nvPr/>
        </p:nvPicPr>
        <p:blipFill>
          <a:blip r:embed="rId4"/>
          <a:stretch>
            <a:fillRect/>
          </a:stretch>
        </p:blipFill>
        <p:spPr>
          <a:xfrm>
            <a:off x="1764030" y="2571750"/>
            <a:ext cx="5846445" cy="1809750"/>
          </a:xfrm>
          <a:prstGeom prst="rect">
            <a:avLst/>
          </a:prstGeom>
        </p:spPr>
      </p:pic>
      <p:sp>
        <p:nvSpPr>
          <p:cNvPr id="6" name="Rectangle 22"/>
          <p:cNvSpPr>
            <a:spLocks noChangeArrowheads="1"/>
          </p:cNvSpPr>
          <p:nvPr>
            <p:custDataLst>
              <p:tags r:id="rId5"/>
            </p:custDataLst>
          </p:nvPr>
        </p:nvSpPr>
        <p:spPr bwMode="auto">
          <a:xfrm>
            <a:off x="1043940" y="1170305"/>
            <a:ext cx="2010410" cy="1132205"/>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p>
            <a:pPr algn="ct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Fine chemicals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ppt_y</p:attrName>
                                        </p:attrNameLst>
                                      </p:cBhvr>
                                      <p:tavLst>
                                        <p:tav tm="0">
                                          <p:val>
                                            <p:strVal val="#ppt_y-#ppt_h*1.125000"/>
                                          </p:val>
                                        </p:tav>
                                        <p:tav tm="100000">
                                          <p:val>
                                            <p:strVal val="#ppt_y"/>
                                          </p:val>
                                        </p:tav>
                                      </p:tavLst>
                                    </p:anim>
                                    <p:animEffect transition="in" filter="wipe(down)">
                                      <p:cBhvr>
                                        <p:cTn id="22" dur="500"/>
                                        <p:tgtEl>
                                          <p:spTgt spid="37"/>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down)">
                                      <p:cBhvr>
                                        <p:cTn id="26" dur="500"/>
                                        <p:tgtEl>
                                          <p:spTgt spid="2"/>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bldLvl="0" animBg="1"/>
      <p:bldP spid="37" grpId="0" bldLvl="0" animBg="1"/>
      <p:bldP spid="2"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31595" y="19685"/>
            <a:ext cx="6296660" cy="5123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325880" y="-28575"/>
            <a:ext cx="7539355" cy="517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23665" y="-19534505"/>
            <a:ext cx="8856345" cy="14257020"/>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1562100" y="1059180"/>
            <a:ext cx="6019800" cy="2606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506793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N,N-dihydroxyethyl-p-toluidine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sym typeface="+mn-ea"/>
              </a:rPr>
              <a:t>CAS:3077-12-1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6" name="图片 5"/>
          <p:cNvPicPr>
            <a:picLocks noChangeAspect="1"/>
          </p:cNvPicPr>
          <p:nvPr>
            <p:custDataLst>
              <p:tags r:id="rId3"/>
            </p:custDataLst>
          </p:nvPr>
        </p:nvPicPr>
        <p:blipFill>
          <a:blip r:embed="rId4"/>
          <a:stretch>
            <a:fillRect/>
          </a:stretch>
        </p:blipFill>
        <p:spPr>
          <a:xfrm>
            <a:off x="3648075" y="843280"/>
            <a:ext cx="4699000" cy="4175760"/>
          </a:xfrm>
          <a:prstGeom prst="rect">
            <a:avLst/>
          </a:prstGeom>
        </p:spPr>
      </p:pic>
      <p:sp>
        <p:nvSpPr>
          <p:cNvPr id="7" name="Oval 8"/>
          <p:cNvSpPr>
            <a:spLocks noChangeArrowheads="1"/>
          </p:cNvSpPr>
          <p:nvPr>
            <p:custDataLst>
              <p:tags r:id="rId5"/>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6"/>
            </p:custDataLst>
          </p:nvPr>
        </p:nvPicPr>
        <p:blipFill>
          <a:blip r:embed="rId7"/>
          <a:stretch>
            <a:fillRect/>
          </a:stretch>
        </p:blipFill>
        <p:spPr>
          <a:xfrm>
            <a:off x="-36195" y="123825"/>
            <a:ext cx="1068070" cy="793115"/>
          </a:xfrm>
          <a:prstGeom prst="rect">
            <a:avLst/>
          </a:prstGeom>
        </p:spPr>
      </p:pic>
      <p:sp>
        <p:nvSpPr>
          <p:cNvPr id="9" name="Oval 10"/>
          <p:cNvSpPr>
            <a:spLocks noChangeArrowheads="1"/>
          </p:cNvSpPr>
          <p:nvPr>
            <p:custDataLst>
              <p:tags r:id="rId8"/>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165801" y="326866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3" name="文本框 2"/>
          <p:cNvSpPr txBox="1"/>
          <p:nvPr/>
        </p:nvSpPr>
        <p:spPr>
          <a:xfrm>
            <a:off x="836930" y="2427605"/>
            <a:ext cx="1563370" cy="1685290"/>
          </a:xfrm>
          <a:prstGeom prst="rect">
            <a:avLst/>
          </a:prstGeom>
          <a:noFill/>
        </p:spPr>
        <p:txBody>
          <a:bodyPr wrap="square" rtlCol="0">
            <a:noAutofit/>
          </a:bodyPr>
          <a:p>
            <a:r>
              <a:rPr lang="zh-CN" altLang="en-US" sz="1600">
                <a:solidFill>
                  <a:schemeClr val="accent2"/>
                </a:solidFill>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CAS:99-97-8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771525"/>
            <a:ext cx="4684395" cy="4291330"/>
          </a:xfrm>
          <a:prstGeom prst="rect">
            <a:avLst/>
          </a:prstGeom>
        </p:spPr>
      </p:pic>
      <p:sp>
        <p:nvSpPr>
          <p:cNvPr id="3" name="文本框 2"/>
          <p:cNvSpPr txBox="1"/>
          <p:nvPr/>
        </p:nvSpPr>
        <p:spPr>
          <a:xfrm>
            <a:off x="859790" y="2139315"/>
            <a:ext cx="1567815" cy="2306955"/>
          </a:xfrm>
          <a:prstGeom prst="rect">
            <a:avLst/>
          </a:prstGeom>
          <a:noFill/>
        </p:spPr>
        <p:txBody>
          <a:bodyPr wrap="square" rtlCol="0">
            <a:spAutoFit/>
          </a:bodyPr>
          <a:p>
            <a:r>
              <a:rPr lang="zh-CN" altLang="en-US" sz="1600">
                <a:solidFill>
                  <a:schemeClr val="accent2"/>
                </a:solidFill>
                <a:sym typeface="+mn-ea"/>
              </a:rPr>
              <a:t>USES: used to make self-condensate water; Adhesive agent, cloud stone glue; Anchorage, coal production</a:t>
            </a:r>
            <a:endParaRPr lang="zh-CN" altLang="en-US" sz="1600">
              <a:solidFill>
                <a:schemeClr val="accent2"/>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000"/>
          </a:blip>
          <a:srcRect/>
          <a:stretch>
            <a:fillRect t="-31000" b="-31000"/>
          </a:stretch>
        </a:blipFill>
        <a:effectLst/>
      </p:bgPr>
    </p:bg>
    <p:spTree>
      <p:nvGrpSpPr>
        <p:cNvPr id="1" name=""/>
        <p:cNvGrpSpPr/>
        <p:nvPr/>
      </p:nvGrpSpPr>
      <p:grpSpPr>
        <a:xfrm>
          <a:off x="0" y="0"/>
          <a:ext cx="0" cy="0"/>
          <a:chOff x="0" y="0"/>
          <a:chExt cx="0" cy="0"/>
        </a:xfrm>
      </p:grpSpPr>
      <p:sp>
        <p:nvSpPr>
          <p:cNvPr id="23" name="椭圆 22"/>
          <p:cNvSpPr/>
          <p:nvPr/>
        </p:nvSpPr>
        <p:spPr>
          <a:xfrm>
            <a:off x="3828312" y="371455"/>
            <a:ext cx="1376786" cy="1376786"/>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4" name="TextBox 23"/>
          <p:cNvSpPr txBox="1"/>
          <p:nvPr/>
        </p:nvSpPr>
        <p:spPr>
          <a:xfrm>
            <a:off x="4001104" y="752386"/>
            <a:ext cx="1062445" cy="523220"/>
          </a:xfrm>
          <a:prstGeom prst="rect">
            <a:avLst/>
          </a:prstGeom>
          <a:noFill/>
        </p:spPr>
        <p:txBody>
          <a:bodyPr wrap="square" lIns="0" rIns="0" rtlCol="0">
            <a:spAutoFit/>
          </a:bodyPr>
          <a:lstStyle/>
          <a:p>
            <a:pPr algn="ctr"/>
            <a:r>
              <a:rPr lang="zh-CN" altLang="en-US" sz="2800" b="1" dirty="0" smtClean="0"/>
              <a:t>目 录</a:t>
            </a:r>
            <a:endParaRPr lang="zh-CN" altLang="en-US" sz="2800" b="1" dirty="0"/>
          </a:p>
        </p:txBody>
      </p:sp>
      <p:sp>
        <p:nvSpPr>
          <p:cNvPr id="25" name="TextBox 24"/>
          <p:cNvSpPr txBox="1"/>
          <p:nvPr/>
        </p:nvSpPr>
        <p:spPr>
          <a:xfrm>
            <a:off x="4064214" y="1167021"/>
            <a:ext cx="936104" cy="261610"/>
          </a:xfrm>
          <a:prstGeom prst="rect">
            <a:avLst/>
          </a:prstGeom>
          <a:noFill/>
        </p:spPr>
        <p:txBody>
          <a:bodyPr wrap="square" rtlCol="0">
            <a:spAutoFit/>
          </a:bodyPr>
          <a:lstStyle/>
          <a:p>
            <a:pPr algn="ctr"/>
            <a:r>
              <a:rPr lang="en-US" altLang="zh-CN" sz="1100" b="1" dirty="0" smtClean="0"/>
              <a:t>CATALOG</a:t>
            </a:r>
            <a:endParaRPr lang="zh-CN" altLang="en-US" sz="1100" b="1" dirty="0"/>
          </a:p>
        </p:txBody>
      </p:sp>
      <p:grpSp>
        <p:nvGrpSpPr>
          <p:cNvPr id="37" name="组合 36"/>
          <p:cNvGrpSpPr/>
          <p:nvPr/>
        </p:nvGrpSpPr>
        <p:grpSpPr>
          <a:xfrm>
            <a:off x="1535106" y="3939946"/>
            <a:ext cx="1076325" cy="645542"/>
            <a:chOff x="1015825" y="1770370"/>
            <a:chExt cx="1076325" cy="645541"/>
          </a:xfrm>
        </p:grpSpPr>
        <p:sp>
          <p:nvSpPr>
            <p:cNvPr id="38" name="TextBox 37"/>
            <p:cNvSpPr txBox="1"/>
            <p:nvPr/>
          </p:nvSpPr>
          <p:spPr>
            <a:xfrm>
              <a:off x="1051286"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公司介绍</a:t>
              </a:r>
              <a:endParaRPr lang="zh-CN" altLang="en-US" sz="1600" dirty="0"/>
            </a:p>
          </p:txBody>
        </p:sp>
        <p:sp>
          <p:nvSpPr>
            <p:cNvPr id="39" name="TextBox 38"/>
            <p:cNvSpPr txBox="1"/>
            <p:nvPr/>
          </p:nvSpPr>
          <p:spPr>
            <a:xfrm>
              <a:off x="1015825" y="2078727"/>
              <a:ext cx="1076325"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COMPANY</a:t>
              </a:r>
              <a:endParaRPr lang="zh-CN" altLang="en-US" sz="1600" dirty="0">
                <a:latin typeface="Cambria" panose="02040503050406030204" charset="0"/>
                <a:cs typeface="Cambria" panose="02040503050406030204" charset="0"/>
              </a:endParaRPr>
            </a:p>
          </p:txBody>
        </p:sp>
      </p:grpSp>
      <p:grpSp>
        <p:nvGrpSpPr>
          <p:cNvPr id="43" name="组合 42"/>
          <p:cNvGrpSpPr/>
          <p:nvPr/>
        </p:nvGrpSpPr>
        <p:grpSpPr>
          <a:xfrm>
            <a:off x="3142097" y="3939946"/>
            <a:ext cx="1005403" cy="645542"/>
            <a:chOff x="983389" y="1770370"/>
            <a:chExt cx="1005403" cy="645541"/>
          </a:xfrm>
        </p:grpSpPr>
        <p:sp>
          <p:nvSpPr>
            <p:cNvPr id="44" name="TextBox 43"/>
            <p:cNvSpPr txBox="1"/>
            <p:nvPr/>
          </p:nvSpPr>
          <p:spPr>
            <a:xfrm>
              <a:off x="983389"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公司团队</a:t>
              </a:r>
              <a:endParaRPr lang="zh-CN" altLang="en-US" sz="1600" dirty="0"/>
            </a:p>
          </p:txBody>
        </p:sp>
        <p:sp>
          <p:nvSpPr>
            <p:cNvPr id="45" name="TextBox 44"/>
            <p:cNvSpPr txBox="1"/>
            <p:nvPr/>
          </p:nvSpPr>
          <p:spPr>
            <a:xfrm>
              <a:off x="1130808" y="2078727"/>
              <a:ext cx="710565"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TEAM</a:t>
              </a:r>
              <a:endParaRPr lang="en-US" altLang="zh-CN" sz="1600" dirty="0">
                <a:latin typeface="Cambria" panose="02040503050406030204" charset="0"/>
                <a:cs typeface="Cambria" panose="02040503050406030204" charset="0"/>
              </a:endParaRPr>
            </a:p>
          </p:txBody>
        </p:sp>
      </p:grpSp>
      <p:grpSp>
        <p:nvGrpSpPr>
          <p:cNvPr id="46" name="组合 45"/>
          <p:cNvGrpSpPr/>
          <p:nvPr/>
        </p:nvGrpSpPr>
        <p:grpSpPr>
          <a:xfrm>
            <a:off x="4709763" y="3939946"/>
            <a:ext cx="1054100" cy="645542"/>
            <a:chOff x="984048" y="1770370"/>
            <a:chExt cx="1054100" cy="645541"/>
          </a:xfrm>
        </p:grpSpPr>
        <p:sp>
          <p:nvSpPr>
            <p:cNvPr id="47" name="TextBox 46"/>
            <p:cNvSpPr txBox="1"/>
            <p:nvPr/>
          </p:nvSpPr>
          <p:spPr>
            <a:xfrm>
              <a:off x="1008396"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公司产品</a:t>
              </a:r>
              <a:endParaRPr lang="zh-CN" altLang="en-US" sz="1600" dirty="0"/>
            </a:p>
          </p:txBody>
        </p:sp>
        <p:sp>
          <p:nvSpPr>
            <p:cNvPr id="48" name="TextBox 47"/>
            <p:cNvSpPr txBox="1"/>
            <p:nvPr/>
          </p:nvSpPr>
          <p:spPr>
            <a:xfrm>
              <a:off x="984048" y="2078727"/>
              <a:ext cx="1054100"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PRODUCT</a:t>
              </a:r>
              <a:endParaRPr lang="en-US" altLang="zh-CN" sz="1600" dirty="0">
                <a:latin typeface="Cambria" panose="02040503050406030204" charset="0"/>
                <a:cs typeface="Cambria" panose="02040503050406030204" charset="0"/>
              </a:endParaRPr>
            </a:p>
          </p:txBody>
        </p:sp>
      </p:grpSp>
      <p:grpSp>
        <p:nvGrpSpPr>
          <p:cNvPr id="49" name="组合 48"/>
          <p:cNvGrpSpPr/>
          <p:nvPr/>
        </p:nvGrpSpPr>
        <p:grpSpPr>
          <a:xfrm>
            <a:off x="6163231" y="3939946"/>
            <a:ext cx="1186180" cy="645542"/>
            <a:chOff x="870535" y="1770370"/>
            <a:chExt cx="1186180" cy="645541"/>
          </a:xfrm>
        </p:grpSpPr>
        <p:sp>
          <p:nvSpPr>
            <p:cNvPr id="50" name="TextBox 49"/>
            <p:cNvSpPr txBox="1"/>
            <p:nvPr/>
          </p:nvSpPr>
          <p:spPr>
            <a:xfrm>
              <a:off x="960923" y="1770370"/>
              <a:ext cx="1005404" cy="338553"/>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smtClean="0"/>
                <a:t>发展规划</a:t>
              </a:r>
              <a:endParaRPr lang="zh-CN" altLang="en-US" sz="1600" dirty="0"/>
            </a:p>
          </p:txBody>
        </p:sp>
        <p:sp>
          <p:nvSpPr>
            <p:cNvPr id="51" name="TextBox 50"/>
            <p:cNvSpPr txBox="1"/>
            <p:nvPr/>
          </p:nvSpPr>
          <p:spPr>
            <a:xfrm>
              <a:off x="870535" y="2078727"/>
              <a:ext cx="1186180"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CUSTOMER</a:t>
              </a:r>
              <a:endParaRPr lang="zh-CN" altLang="en-US" sz="1600" dirty="0">
                <a:latin typeface="Cambria" panose="02040503050406030204" charset="0"/>
                <a:cs typeface="Cambria" panose="02040503050406030204" charset="0"/>
              </a:endParaRPr>
            </a:p>
          </p:txBody>
        </p:sp>
      </p:grpSp>
      <p:grpSp>
        <p:nvGrpSpPr>
          <p:cNvPr id="62" name="组合 61"/>
          <p:cNvGrpSpPr/>
          <p:nvPr/>
        </p:nvGrpSpPr>
        <p:grpSpPr>
          <a:xfrm>
            <a:off x="3106576" y="2524921"/>
            <a:ext cx="1099775" cy="1198967"/>
            <a:chOff x="4266247" y="2668927"/>
            <a:chExt cx="1099775" cy="1198967"/>
          </a:xfrm>
        </p:grpSpPr>
        <p:sp>
          <p:nvSpPr>
            <p:cNvPr id="15" name="矩形 10"/>
            <p:cNvSpPr>
              <a:spLocks noChangeAspect="1"/>
            </p:cNvSpPr>
            <p:nvPr/>
          </p:nvSpPr>
          <p:spPr>
            <a:xfrm>
              <a:off x="4266247"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4" name="KSO_Shape"/>
            <p:cNvSpPr>
              <a:spLocks noChangeAspect="1"/>
            </p:cNvSpPr>
            <p:nvPr/>
          </p:nvSpPr>
          <p:spPr bwMode="auto">
            <a:xfrm>
              <a:off x="4627494" y="3052410"/>
              <a:ext cx="377280" cy="432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63" name="组合 62"/>
          <p:cNvGrpSpPr/>
          <p:nvPr/>
        </p:nvGrpSpPr>
        <p:grpSpPr>
          <a:xfrm>
            <a:off x="4614986" y="2524921"/>
            <a:ext cx="1099775" cy="1198967"/>
            <a:chOff x="5774641" y="2668927"/>
            <a:chExt cx="1099775" cy="1198967"/>
          </a:xfrm>
        </p:grpSpPr>
        <p:sp>
          <p:nvSpPr>
            <p:cNvPr id="18" name="矩形 10"/>
            <p:cNvSpPr>
              <a:spLocks noChangeAspect="1"/>
            </p:cNvSpPr>
            <p:nvPr/>
          </p:nvSpPr>
          <p:spPr>
            <a:xfrm>
              <a:off x="5774641"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5" name="KSO_Shape"/>
            <p:cNvSpPr>
              <a:spLocks noChangeAspect="1"/>
            </p:cNvSpPr>
            <p:nvPr/>
          </p:nvSpPr>
          <p:spPr bwMode="auto">
            <a:xfrm>
              <a:off x="6112385" y="3070410"/>
              <a:ext cx="424286" cy="396000"/>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64" name="组合 63"/>
          <p:cNvGrpSpPr/>
          <p:nvPr/>
        </p:nvGrpSpPr>
        <p:grpSpPr>
          <a:xfrm>
            <a:off x="6123363" y="2524921"/>
            <a:ext cx="1099775" cy="1198967"/>
            <a:chOff x="7283033" y="2668927"/>
            <a:chExt cx="1099775" cy="1198967"/>
          </a:xfrm>
        </p:grpSpPr>
        <p:sp>
          <p:nvSpPr>
            <p:cNvPr id="21" name="矩形 10"/>
            <p:cNvSpPr>
              <a:spLocks noChangeAspect="1"/>
            </p:cNvSpPr>
            <p:nvPr/>
          </p:nvSpPr>
          <p:spPr>
            <a:xfrm>
              <a:off x="7283033"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8" name="KSO_Shape"/>
            <p:cNvSpPr>
              <a:spLocks noChangeAspect="1"/>
            </p:cNvSpPr>
            <p:nvPr/>
          </p:nvSpPr>
          <p:spPr bwMode="auto">
            <a:xfrm>
              <a:off x="7526295" y="3138352"/>
              <a:ext cx="613250" cy="324000"/>
            </a:xfrm>
            <a:custGeom>
              <a:avLst/>
              <a:gdLst>
                <a:gd name="T0" fmla="*/ 1080063 w 2505075"/>
                <a:gd name="T1" fmla="*/ 966238 h 1325562"/>
                <a:gd name="T2" fmla="*/ 1088548 w 2505075"/>
                <a:gd name="T3" fmla="*/ 914266 h 1325562"/>
                <a:gd name="T4" fmla="*/ 445929 w 2505075"/>
                <a:gd name="T5" fmla="*/ 319311 h 1325562"/>
                <a:gd name="T6" fmla="*/ 395237 w 2505075"/>
                <a:gd name="T7" fmla="*/ 468695 h 1325562"/>
                <a:gd name="T8" fmla="*/ 512532 w 2505075"/>
                <a:gd name="T9" fmla="*/ 623196 h 1325562"/>
                <a:gd name="T10" fmla="*/ 620333 w 2505075"/>
                <a:gd name="T11" fmla="*/ 560492 h 1325562"/>
                <a:gd name="T12" fmla="*/ 663973 w 2505075"/>
                <a:gd name="T13" fmla="*/ 607742 h 1325562"/>
                <a:gd name="T14" fmla="*/ 627744 w 2505075"/>
                <a:gd name="T15" fmla="*/ 704255 h 1325562"/>
                <a:gd name="T16" fmla="*/ 757606 w 2505075"/>
                <a:gd name="T17" fmla="*/ 646073 h 1325562"/>
                <a:gd name="T18" fmla="*/ 808359 w 2505075"/>
                <a:gd name="T19" fmla="*/ 688124 h 1325562"/>
                <a:gd name="T20" fmla="*/ 784197 w 2505075"/>
                <a:gd name="T21" fmla="*/ 779867 h 1325562"/>
                <a:gd name="T22" fmla="*/ 928622 w 2505075"/>
                <a:gd name="T23" fmla="*/ 732135 h 1325562"/>
                <a:gd name="T24" fmla="*/ 906958 w 2505075"/>
                <a:gd name="T25" fmla="*/ 833145 h 1325562"/>
                <a:gd name="T26" fmla="*/ 948878 w 2505075"/>
                <a:gd name="T27" fmla="*/ 791644 h 1325562"/>
                <a:gd name="T28" fmla="*/ 967469 w 2505075"/>
                <a:gd name="T29" fmla="*/ 765403 h 1325562"/>
                <a:gd name="T30" fmla="*/ 1192310 w 2505075"/>
                <a:gd name="T31" fmla="*/ 919736 h 1325562"/>
                <a:gd name="T32" fmla="*/ 1202207 w 2505075"/>
                <a:gd name="T33" fmla="*/ 871307 h 1325562"/>
                <a:gd name="T34" fmla="*/ 973023 w 2505075"/>
                <a:gd name="T35" fmla="*/ 652581 h 1325562"/>
                <a:gd name="T36" fmla="*/ 1002109 w 2505075"/>
                <a:gd name="T37" fmla="*/ 637876 h 1325562"/>
                <a:gd name="T38" fmla="*/ 1285729 w 2505075"/>
                <a:gd name="T39" fmla="*/ 841671 h 1325562"/>
                <a:gd name="T40" fmla="*/ 1311316 w 2505075"/>
                <a:gd name="T41" fmla="*/ 796856 h 1325562"/>
                <a:gd name="T42" fmla="*/ 1092057 w 2505075"/>
                <a:gd name="T43" fmla="*/ 582941 h 1325562"/>
                <a:gd name="T44" fmla="*/ 1113371 w 2505075"/>
                <a:gd name="T45" fmla="*/ 558323 h 1325562"/>
                <a:gd name="T46" fmla="*/ 1383250 w 2505075"/>
                <a:gd name="T47" fmla="*/ 746018 h 1325562"/>
                <a:gd name="T48" fmla="*/ 1396527 w 2505075"/>
                <a:gd name="T49" fmla="*/ 680240 h 1325562"/>
                <a:gd name="T50" fmla="*/ 1184656 w 2505075"/>
                <a:gd name="T51" fmla="*/ 460782 h 1325562"/>
                <a:gd name="T52" fmla="*/ 1032502 w 2505075"/>
                <a:gd name="T53" fmla="*/ 404883 h 1325562"/>
                <a:gd name="T54" fmla="*/ 933963 w 2505075"/>
                <a:gd name="T55" fmla="*/ 481262 h 1325562"/>
                <a:gd name="T56" fmla="*/ 789778 w 2505075"/>
                <a:gd name="T57" fmla="*/ 559328 h 1325562"/>
                <a:gd name="T58" fmla="*/ 748479 w 2505075"/>
                <a:gd name="T59" fmla="*/ 508971 h 1325562"/>
                <a:gd name="T60" fmla="*/ 835666 w 2505075"/>
                <a:gd name="T61" fmla="*/ 313325 h 1325562"/>
                <a:gd name="T62" fmla="*/ 973330 w 2505075"/>
                <a:gd name="T63" fmla="*/ 213093 h 1325562"/>
                <a:gd name="T64" fmla="*/ 1302757 w 2505075"/>
                <a:gd name="T65" fmla="*/ 188035 h 1325562"/>
                <a:gd name="T66" fmla="*/ 1466747 w 2505075"/>
                <a:gd name="T67" fmla="*/ 282003 h 1325562"/>
                <a:gd name="T68" fmla="*/ 1564078 w 2505075"/>
                <a:gd name="T69" fmla="*/ 493551 h 1325562"/>
                <a:gd name="T70" fmla="*/ 1442633 w 2505075"/>
                <a:gd name="T71" fmla="*/ 704094 h 1325562"/>
                <a:gd name="T72" fmla="*/ 1413666 w 2505075"/>
                <a:gd name="T73" fmla="*/ 773726 h 1325562"/>
                <a:gd name="T74" fmla="*/ 1355490 w 2505075"/>
                <a:gd name="T75" fmla="*/ 815650 h 1325562"/>
                <a:gd name="T76" fmla="*/ 1304074 w 2505075"/>
                <a:gd name="T77" fmla="*/ 877331 h 1325562"/>
                <a:gd name="T78" fmla="*/ 1255071 w 2505075"/>
                <a:gd name="T79" fmla="*/ 922146 h 1325562"/>
                <a:gd name="T80" fmla="*/ 1195931 w 2505075"/>
                <a:gd name="T81" fmla="*/ 958287 h 1325562"/>
                <a:gd name="T82" fmla="*/ 1126169 w 2505075"/>
                <a:gd name="T83" fmla="*/ 987441 h 1325562"/>
                <a:gd name="T84" fmla="*/ 1025026 w 2505075"/>
                <a:gd name="T85" fmla="*/ 983586 h 1325562"/>
                <a:gd name="T86" fmla="*/ 943732 w 2505075"/>
                <a:gd name="T87" fmla="*/ 991771 h 1325562"/>
                <a:gd name="T88" fmla="*/ 890447 w 2505075"/>
                <a:gd name="T89" fmla="*/ 926198 h 1325562"/>
                <a:gd name="T90" fmla="*/ 804898 w 2505075"/>
                <a:gd name="T91" fmla="*/ 942109 h 1325562"/>
                <a:gd name="T92" fmla="*/ 719687 w 2505075"/>
                <a:gd name="T93" fmla="*/ 932466 h 1325562"/>
                <a:gd name="T94" fmla="*/ 719687 w 2505075"/>
                <a:gd name="T95" fmla="*/ 847609 h 1325562"/>
                <a:gd name="T96" fmla="*/ 649845 w 2505075"/>
                <a:gd name="T97" fmla="*/ 864980 h 1325562"/>
                <a:gd name="T98" fmla="*/ 564935 w 2505075"/>
                <a:gd name="T99" fmla="*/ 841431 h 1325562"/>
                <a:gd name="T100" fmla="*/ 599332 w 2505075"/>
                <a:gd name="T101" fmla="*/ 735462 h 1325562"/>
                <a:gd name="T102" fmla="*/ 525336 w 2505075"/>
                <a:gd name="T103" fmla="*/ 717912 h 1325562"/>
                <a:gd name="T104" fmla="*/ 434824 w 2505075"/>
                <a:gd name="T105" fmla="*/ 613741 h 1325562"/>
                <a:gd name="T106" fmla="*/ 356614 w 2505075"/>
                <a:gd name="T107" fmla="*/ 485079 h 1325562"/>
                <a:gd name="T108" fmla="*/ 409961 w 2505075"/>
                <a:gd name="T109" fmla="*/ 302445 h 1325562"/>
                <a:gd name="T110" fmla="*/ 585452 w 2505075"/>
                <a:gd name="T111" fmla="*/ 140292 h 1325562"/>
                <a:gd name="T112" fmla="*/ 1604643 w 2505075"/>
                <a:gd name="T113" fmla="*/ 378724 h 1325562"/>
                <a:gd name="T114" fmla="*/ 1484403 w 2505075"/>
                <a:gd name="T115" fmla="*/ 188277 h 1325562"/>
                <a:gd name="T116" fmla="*/ 490090 w 2505075"/>
                <a:gd name="T117" fmla="*/ 133795 h 1325562"/>
                <a:gd name="T118" fmla="*/ 325035 w 2505075"/>
                <a:gd name="T119" fmla="*/ 287116 h 1325562"/>
                <a:gd name="T120" fmla="*/ 274770 w 2505075"/>
                <a:gd name="T121" fmla="*/ 490340 h 1325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05075" h="1325562">
                  <a:moveTo>
                    <a:pt x="1393413" y="1171553"/>
                  </a:moveTo>
                  <a:lnTo>
                    <a:pt x="1392878" y="1173480"/>
                  </a:lnTo>
                  <a:lnTo>
                    <a:pt x="1390342" y="1178878"/>
                  </a:lnTo>
                  <a:lnTo>
                    <a:pt x="1387805" y="1184593"/>
                  </a:lnTo>
                  <a:lnTo>
                    <a:pt x="1384952" y="1190308"/>
                  </a:lnTo>
                  <a:lnTo>
                    <a:pt x="1381781" y="1196023"/>
                  </a:lnTo>
                  <a:lnTo>
                    <a:pt x="1378294" y="1201738"/>
                  </a:lnTo>
                  <a:lnTo>
                    <a:pt x="1374489" y="1207135"/>
                  </a:lnTo>
                  <a:lnTo>
                    <a:pt x="1370684" y="1212850"/>
                  </a:lnTo>
                  <a:lnTo>
                    <a:pt x="1362758" y="1223010"/>
                  </a:lnTo>
                  <a:lnTo>
                    <a:pt x="1354514" y="1233170"/>
                  </a:lnTo>
                  <a:lnTo>
                    <a:pt x="1350935" y="1237020"/>
                  </a:lnTo>
                  <a:lnTo>
                    <a:pt x="1356797" y="1240836"/>
                  </a:lnTo>
                  <a:lnTo>
                    <a:pt x="1369812" y="1248769"/>
                  </a:lnTo>
                  <a:lnTo>
                    <a:pt x="1382509" y="1256385"/>
                  </a:lnTo>
                  <a:lnTo>
                    <a:pt x="1394571" y="1262097"/>
                  </a:lnTo>
                  <a:lnTo>
                    <a:pt x="1405364" y="1267174"/>
                  </a:lnTo>
                  <a:lnTo>
                    <a:pt x="1410443" y="1269395"/>
                  </a:lnTo>
                  <a:lnTo>
                    <a:pt x="1415521" y="1271299"/>
                  </a:lnTo>
                  <a:lnTo>
                    <a:pt x="1420283" y="1272568"/>
                  </a:lnTo>
                  <a:lnTo>
                    <a:pt x="1424092" y="1273520"/>
                  </a:lnTo>
                  <a:lnTo>
                    <a:pt x="1428219" y="1274155"/>
                  </a:lnTo>
                  <a:lnTo>
                    <a:pt x="1432028" y="1274155"/>
                  </a:lnTo>
                  <a:lnTo>
                    <a:pt x="1433615" y="1274155"/>
                  </a:lnTo>
                  <a:lnTo>
                    <a:pt x="1434250" y="1274155"/>
                  </a:lnTo>
                  <a:lnTo>
                    <a:pt x="1436789" y="1272568"/>
                  </a:lnTo>
                  <a:lnTo>
                    <a:pt x="1439329" y="1270665"/>
                  </a:lnTo>
                  <a:lnTo>
                    <a:pt x="1440916" y="1268126"/>
                  </a:lnTo>
                  <a:lnTo>
                    <a:pt x="1442186" y="1265587"/>
                  </a:lnTo>
                  <a:lnTo>
                    <a:pt x="1443138" y="1261779"/>
                  </a:lnTo>
                  <a:lnTo>
                    <a:pt x="1443773" y="1258289"/>
                  </a:lnTo>
                  <a:lnTo>
                    <a:pt x="1444408" y="1253846"/>
                  </a:lnTo>
                  <a:lnTo>
                    <a:pt x="1443773" y="1250038"/>
                  </a:lnTo>
                  <a:lnTo>
                    <a:pt x="1443455" y="1245278"/>
                  </a:lnTo>
                  <a:lnTo>
                    <a:pt x="1442820" y="1240518"/>
                  </a:lnTo>
                  <a:lnTo>
                    <a:pt x="1440916" y="1231316"/>
                  </a:lnTo>
                  <a:lnTo>
                    <a:pt x="1438694" y="1222113"/>
                  </a:lnTo>
                  <a:lnTo>
                    <a:pt x="1435520" y="1213863"/>
                  </a:lnTo>
                  <a:lnTo>
                    <a:pt x="1432663" y="1206564"/>
                  </a:lnTo>
                  <a:lnTo>
                    <a:pt x="1431441" y="1204120"/>
                  </a:lnTo>
                  <a:lnTo>
                    <a:pt x="1393413" y="1171553"/>
                  </a:lnTo>
                  <a:close/>
                  <a:moveTo>
                    <a:pt x="1213954" y="208886"/>
                  </a:moveTo>
                  <a:lnTo>
                    <a:pt x="787646" y="233955"/>
                  </a:lnTo>
                  <a:lnTo>
                    <a:pt x="777171" y="240302"/>
                  </a:lnTo>
                  <a:lnTo>
                    <a:pt x="761934" y="250456"/>
                  </a:lnTo>
                  <a:lnTo>
                    <a:pt x="752411" y="256803"/>
                  </a:lnTo>
                  <a:lnTo>
                    <a:pt x="742571" y="264101"/>
                  </a:lnTo>
                  <a:lnTo>
                    <a:pt x="731778" y="272352"/>
                  </a:lnTo>
                  <a:lnTo>
                    <a:pt x="720034" y="281237"/>
                  </a:lnTo>
                  <a:lnTo>
                    <a:pt x="707971" y="291391"/>
                  </a:lnTo>
                  <a:lnTo>
                    <a:pt x="695274" y="301546"/>
                  </a:lnTo>
                  <a:lnTo>
                    <a:pt x="682577" y="312970"/>
                  </a:lnTo>
                  <a:lnTo>
                    <a:pt x="669245" y="325028"/>
                  </a:lnTo>
                  <a:lnTo>
                    <a:pt x="656230" y="337721"/>
                  </a:lnTo>
                  <a:lnTo>
                    <a:pt x="642898" y="351366"/>
                  </a:lnTo>
                  <a:lnTo>
                    <a:pt x="629884" y="365329"/>
                  </a:lnTo>
                  <a:lnTo>
                    <a:pt x="617186" y="380243"/>
                  </a:lnTo>
                  <a:lnTo>
                    <a:pt x="604489" y="396110"/>
                  </a:lnTo>
                  <a:lnTo>
                    <a:pt x="592427" y="411976"/>
                  </a:lnTo>
                  <a:lnTo>
                    <a:pt x="586396" y="420544"/>
                  </a:lnTo>
                  <a:lnTo>
                    <a:pt x="580682" y="429112"/>
                  </a:lnTo>
                  <a:lnTo>
                    <a:pt x="575286" y="437679"/>
                  </a:lnTo>
                  <a:lnTo>
                    <a:pt x="569889" y="446565"/>
                  </a:lnTo>
                  <a:lnTo>
                    <a:pt x="564811" y="455450"/>
                  </a:lnTo>
                  <a:lnTo>
                    <a:pt x="559732" y="464335"/>
                  </a:lnTo>
                  <a:lnTo>
                    <a:pt x="554970" y="473855"/>
                  </a:lnTo>
                  <a:lnTo>
                    <a:pt x="550526" y="483057"/>
                  </a:lnTo>
                  <a:lnTo>
                    <a:pt x="546400" y="492894"/>
                  </a:lnTo>
                  <a:lnTo>
                    <a:pt x="542273" y="502097"/>
                  </a:lnTo>
                  <a:lnTo>
                    <a:pt x="538464" y="512251"/>
                  </a:lnTo>
                  <a:lnTo>
                    <a:pt x="534972" y="522089"/>
                  </a:lnTo>
                  <a:lnTo>
                    <a:pt x="532115" y="532243"/>
                  </a:lnTo>
                  <a:lnTo>
                    <a:pt x="528941" y="542397"/>
                  </a:lnTo>
                  <a:lnTo>
                    <a:pt x="526719" y="552552"/>
                  </a:lnTo>
                  <a:lnTo>
                    <a:pt x="524814" y="563341"/>
                  </a:lnTo>
                  <a:lnTo>
                    <a:pt x="522592" y="573496"/>
                  </a:lnTo>
                  <a:lnTo>
                    <a:pt x="521323" y="584285"/>
                  </a:lnTo>
                  <a:lnTo>
                    <a:pt x="520370" y="595391"/>
                  </a:lnTo>
                  <a:lnTo>
                    <a:pt x="519736" y="605863"/>
                  </a:lnTo>
                  <a:lnTo>
                    <a:pt x="519736" y="617287"/>
                  </a:lnTo>
                  <a:lnTo>
                    <a:pt x="519736" y="628393"/>
                  </a:lnTo>
                  <a:lnTo>
                    <a:pt x="520370" y="639817"/>
                  </a:lnTo>
                  <a:lnTo>
                    <a:pt x="521640" y="650924"/>
                  </a:lnTo>
                  <a:lnTo>
                    <a:pt x="522910" y="662347"/>
                  </a:lnTo>
                  <a:lnTo>
                    <a:pt x="525132" y="674088"/>
                  </a:lnTo>
                  <a:lnTo>
                    <a:pt x="527671" y="685830"/>
                  </a:lnTo>
                  <a:lnTo>
                    <a:pt x="530846" y="697571"/>
                  </a:lnTo>
                  <a:lnTo>
                    <a:pt x="531798" y="700109"/>
                  </a:lnTo>
                  <a:lnTo>
                    <a:pt x="533385" y="703283"/>
                  </a:lnTo>
                  <a:lnTo>
                    <a:pt x="535607" y="706138"/>
                  </a:lnTo>
                  <a:lnTo>
                    <a:pt x="538464" y="709629"/>
                  </a:lnTo>
                  <a:lnTo>
                    <a:pt x="545130" y="717245"/>
                  </a:lnTo>
                  <a:lnTo>
                    <a:pt x="553701" y="725813"/>
                  </a:lnTo>
                  <a:lnTo>
                    <a:pt x="563858" y="735333"/>
                  </a:lnTo>
                  <a:lnTo>
                    <a:pt x="575603" y="744852"/>
                  </a:lnTo>
                  <a:lnTo>
                    <a:pt x="588300" y="755642"/>
                  </a:lnTo>
                  <a:lnTo>
                    <a:pt x="601950" y="766113"/>
                  </a:lnTo>
                  <a:lnTo>
                    <a:pt x="630836" y="788961"/>
                  </a:lnTo>
                  <a:lnTo>
                    <a:pt x="660992" y="811174"/>
                  </a:lnTo>
                  <a:lnTo>
                    <a:pt x="673980" y="820771"/>
                  </a:lnTo>
                  <a:lnTo>
                    <a:pt x="676549" y="818197"/>
                  </a:lnTo>
                  <a:lnTo>
                    <a:pt x="682891" y="811847"/>
                  </a:lnTo>
                  <a:lnTo>
                    <a:pt x="690500" y="804545"/>
                  </a:lnTo>
                  <a:lnTo>
                    <a:pt x="700329" y="795655"/>
                  </a:lnTo>
                  <a:lnTo>
                    <a:pt x="712060" y="785494"/>
                  </a:lnTo>
                  <a:lnTo>
                    <a:pt x="718401" y="780732"/>
                  </a:lnTo>
                  <a:lnTo>
                    <a:pt x="725376" y="775334"/>
                  </a:lnTo>
                  <a:lnTo>
                    <a:pt x="732352" y="770254"/>
                  </a:lnTo>
                  <a:lnTo>
                    <a:pt x="739961" y="765174"/>
                  </a:lnTo>
                  <a:lnTo>
                    <a:pt x="747570" y="760412"/>
                  </a:lnTo>
                  <a:lnTo>
                    <a:pt x="755497" y="755649"/>
                  </a:lnTo>
                  <a:lnTo>
                    <a:pt x="763423" y="751522"/>
                  </a:lnTo>
                  <a:lnTo>
                    <a:pt x="771350" y="747712"/>
                  </a:lnTo>
                  <a:lnTo>
                    <a:pt x="779593" y="744537"/>
                  </a:lnTo>
                  <a:lnTo>
                    <a:pt x="787837" y="741997"/>
                  </a:lnTo>
                  <a:lnTo>
                    <a:pt x="796080" y="739774"/>
                  </a:lnTo>
                  <a:lnTo>
                    <a:pt x="804007" y="738504"/>
                  </a:lnTo>
                  <a:lnTo>
                    <a:pt x="808128" y="738187"/>
                  </a:lnTo>
                  <a:lnTo>
                    <a:pt x="811933" y="738187"/>
                  </a:lnTo>
                  <a:lnTo>
                    <a:pt x="815738" y="738187"/>
                  </a:lnTo>
                  <a:lnTo>
                    <a:pt x="819859" y="738504"/>
                  </a:lnTo>
                  <a:lnTo>
                    <a:pt x="823347" y="739139"/>
                  </a:lnTo>
                  <a:lnTo>
                    <a:pt x="827469" y="740092"/>
                  </a:lnTo>
                  <a:lnTo>
                    <a:pt x="830956" y="741362"/>
                  </a:lnTo>
                  <a:lnTo>
                    <a:pt x="834444" y="742949"/>
                  </a:lnTo>
                  <a:lnTo>
                    <a:pt x="837932" y="744537"/>
                  </a:lnTo>
                  <a:lnTo>
                    <a:pt x="841419" y="746442"/>
                  </a:lnTo>
                  <a:lnTo>
                    <a:pt x="845224" y="748982"/>
                  </a:lnTo>
                  <a:lnTo>
                    <a:pt x="848077" y="751522"/>
                  </a:lnTo>
                  <a:lnTo>
                    <a:pt x="851565" y="754697"/>
                  </a:lnTo>
                  <a:lnTo>
                    <a:pt x="854419" y="757554"/>
                  </a:lnTo>
                  <a:lnTo>
                    <a:pt x="857272" y="761364"/>
                  </a:lnTo>
                  <a:lnTo>
                    <a:pt x="860443" y="765174"/>
                  </a:lnTo>
                  <a:lnTo>
                    <a:pt x="862979" y="769937"/>
                  </a:lnTo>
                  <a:lnTo>
                    <a:pt x="865833" y="774699"/>
                  </a:lnTo>
                  <a:lnTo>
                    <a:pt x="868052" y="779779"/>
                  </a:lnTo>
                  <a:lnTo>
                    <a:pt x="870589" y="785177"/>
                  </a:lnTo>
                  <a:lnTo>
                    <a:pt x="872174" y="789939"/>
                  </a:lnTo>
                  <a:lnTo>
                    <a:pt x="872808" y="795337"/>
                  </a:lnTo>
                  <a:lnTo>
                    <a:pt x="873125" y="800417"/>
                  </a:lnTo>
                  <a:lnTo>
                    <a:pt x="872808" y="805815"/>
                  </a:lnTo>
                  <a:lnTo>
                    <a:pt x="872174" y="810895"/>
                  </a:lnTo>
                  <a:lnTo>
                    <a:pt x="870906" y="816610"/>
                  </a:lnTo>
                  <a:lnTo>
                    <a:pt x="868686" y="822325"/>
                  </a:lnTo>
                  <a:lnTo>
                    <a:pt x="866784" y="828040"/>
                  </a:lnTo>
                  <a:lnTo>
                    <a:pt x="864247" y="833755"/>
                  </a:lnTo>
                  <a:lnTo>
                    <a:pt x="861077" y="839470"/>
                  </a:lnTo>
                  <a:lnTo>
                    <a:pt x="858223" y="844867"/>
                  </a:lnTo>
                  <a:lnTo>
                    <a:pt x="854419" y="850582"/>
                  </a:lnTo>
                  <a:lnTo>
                    <a:pt x="850614" y="855980"/>
                  </a:lnTo>
                  <a:lnTo>
                    <a:pt x="846809" y="861377"/>
                  </a:lnTo>
                  <a:lnTo>
                    <a:pt x="838883" y="872172"/>
                  </a:lnTo>
                  <a:lnTo>
                    <a:pt x="830322" y="882015"/>
                  </a:lnTo>
                  <a:lnTo>
                    <a:pt x="822079" y="891222"/>
                  </a:lnTo>
                  <a:lnTo>
                    <a:pt x="814469" y="899477"/>
                  </a:lnTo>
                  <a:lnTo>
                    <a:pt x="807177" y="906780"/>
                  </a:lnTo>
                  <a:lnTo>
                    <a:pt x="801280" y="912179"/>
                  </a:lnTo>
                  <a:lnTo>
                    <a:pt x="807327" y="916209"/>
                  </a:lnTo>
                  <a:lnTo>
                    <a:pt x="820976" y="924777"/>
                  </a:lnTo>
                  <a:lnTo>
                    <a:pt x="825483" y="927528"/>
                  </a:lnTo>
                  <a:lnTo>
                    <a:pt x="830507" y="922740"/>
                  </a:lnTo>
                  <a:lnTo>
                    <a:pt x="837466" y="916726"/>
                  </a:lnTo>
                  <a:lnTo>
                    <a:pt x="844425" y="910397"/>
                  </a:lnTo>
                  <a:lnTo>
                    <a:pt x="852332" y="904384"/>
                  </a:lnTo>
                  <a:lnTo>
                    <a:pt x="859924" y="898687"/>
                  </a:lnTo>
                  <a:lnTo>
                    <a:pt x="867831" y="893307"/>
                  </a:lnTo>
                  <a:lnTo>
                    <a:pt x="875739" y="887927"/>
                  </a:lnTo>
                  <a:lnTo>
                    <a:pt x="884596" y="882864"/>
                  </a:lnTo>
                  <a:lnTo>
                    <a:pt x="893136" y="878117"/>
                  </a:lnTo>
                  <a:lnTo>
                    <a:pt x="902309" y="873686"/>
                  </a:lnTo>
                  <a:lnTo>
                    <a:pt x="911798" y="869572"/>
                  </a:lnTo>
                  <a:lnTo>
                    <a:pt x="921287" y="865774"/>
                  </a:lnTo>
                  <a:lnTo>
                    <a:pt x="931409" y="862293"/>
                  </a:lnTo>
                  <a:lnTo>
                    <a:pt x="941847" y="859445"/>
                  </a:lnTo>
                  <a:lnTo>
                    <a:pt x="952285" y="856596"/>
                  </a:lnTo>
                  <a:lnTo>
                    <a:pt x="963356" y="854698"/>
                  </a:lnTo>
                  <a:lnTo>
                    <a:pt x="972212" y="853432"/>
                  </a:lnTo>
                  <a:lnTo>
                    <a:pt x="980753" y="852166"/>
                  </a:lnTo>
                  <a:lnTo>
                    <a:pt x="988660" y="851533"/>
                  </a:lnTo>
                  <a:lnTo>
                    <a:pt x="996252" y="850900"/>
                  </a:lnTo>
                  <a:lnTo>
                    <a:pt x="1003527" y="850900"/>
                  </a:lnTo>
                  <a:lnTo>
                    <a:pt x="1010169" y="851533"/>
                  </a:lnTo>
                  <a:lnTo>
                    <a:pt x="1016812" y="852166"/>
                  </a:lnTo>
                  <a:lnTo>
                    <a:pt x="1022505" y="853115"/>
                  </a:lnTo>
                  <a:lnTo>
                    <a:pt x="1028199" y="854381"/>
                  </a:lnTo>
                  <a:lnTo>
                    <a:pt x="1033260" y="855963"/>
                  </a:lnTo>
                  <a:lnTo>
                    <a:pt x="1038004" y="858179"/>
                  </a:lnTo>
                  <a:lnTo>
                    <a:pt x="1042116" y="860394"/>
                  </a:lnTo>
                  <a:lnTo>
                    <a:pt x="1046228" y="862609"/>
                  </a:lnTo>
                  <a:lnTo>
                    <a:pt x="1049391" y="865458"/>
                  </a:lnTo>
                  <a:lnTo>
                    <a:pt x="1052871" y="868306"/>
                  </a:lnTo>
                  <a:lnTo>
                    <a:pt x="1055401" y="871787"/>
                  </a:lnTo>
                  <a:lnTo>
                    <a:pt x="1057931" y="875268"/>
                  </a:lnTo>
                  <a:lnTo>
                    <a:pt x="1059513" y="879066"/>
                  </a:lnTo>
                  <a:lnTo>
                    <a:pt x="1061095" y="882864"/>
                  </a:lnTo>
                  <a:lnTo>
                    <a:pt x="1062043" y="887294"/>
                  </a:lnTo>
                  <a:lnTo>
                    <a:pt x="1062992" y="891725"/>
                  </a:lnTo>
                  <a:lnTo>
                    <a:pt x="1063625" y="896472"/>
                  </a:lnTo>
                  <a:lnTo>
                    <a:pt x="1063625" y="901219"/>
                  </a:lnTo>
                  <a:lnTo>
                    <a:pt x="1062992" y="906283"/>
                  </a:lnTo>
                  <a:lnTo>
                    <a:pt x="1062360" y="911663"/>
                  </a:lnTo>
                  <a:lnTo>
                    <a:pt x="1061411" y="917043"/>
                  </a:lnTo>
                  <a:lnTo>
                    <a:pt x="1060146" y="922740"/>
                  </a:lnTo>
                  <a:lnTo>
                    <a:pt x="1058564" y="928436"/>
                  </a:lnTo>
                  <a:lnTo>
                    <a:pt x="1056350" y="934133"/>
                  </a:lnTo>
                  <a:lnTo>
                    <a:pt x="1054136" y="940146"/>
                  </a:lnTo>
                  <a:lnTo>
                    <a:pt x="1051605" y="946475"/>
                  </a:lnTo>
                  <a:lnTo>
                    <a:pt x="1048442" y="952805"/>
                  </a:lnTo>
                  <a:lnTo>
                    <a:pt x="1044963" y="959134"/>
                  </a:lnTo>
                  <a:lnTo>
                    <a:pt x="1041167" y="966096"/>
                  </a:lnTo>
                  <a:lnTo>
                    <a:pt x="1036739" y="973375"/>
                  </a:lnTo>
                  <a:lnTo>
                    <a:pt x="1031994" y="980654"/>
                  </a:lnTo>
                  <a:lnTo>
                    <a:pt x="1026933" y="988250"/>
                  </a:lnTo>
                  <a:lnTo>
                    <a:pt x="1021240" y="995845"/>
                  </a:lnTo>
                  <a:lnTo>
                    <a:pt x="1008904" y="1011353"/>
                  </a:lnTo>
                  <a:lnTo>
                    <a:pt x="997613" y="1025070"/>
                  </a:lnTo>
                  <a:lnTo>
                    <a:pt x="998737" y="1025688"/>
                  </a:lnTo>
                  <a:lnTo>
                    <a:pt x="1020087" y="1037234"/>
                  </a:lnTo>
                  <a:lnTo>
                    <a:pt x="1021090" y="1036320"/>
                  </a:lnTo>
                  <a:lnTo>
                    <a:pt x="1031219" y="1027112"/>
                  </a:lnTo>
                  <a:lnTo>
                    <a:pt x="1052110" y="1009332"/>
                  </a:lnTo>
                  <a:lnTo>
                    <a:pt x="1071419" y="993774"/>
                  </a:lnTo>
                  <a:lnTo>
                    <a:pt x="1088828" y="979804"/>
                  </a:lnTo>
                  <a:lnTo>
                    <a:pt x="1104021" y="968374"/>
                  </a:lnTo>
                  <a:lnTo>
                    <a:pt x="1116050" y="959802"/>
                  </a:lnTo>
                  <a:lnTo>
                    <a:pt x="1125862" y="952182"/>
                  </a:lnTo>
                  <a:lnTo>
                    <a:pt x="1136624" y="950277"/>
                  </a:lnTo>
                  <a:lnTo>
                    <a:pt x="1146437" y="949007"/>
                  </a:lnTo>
                  <a:lnTo>
                    <a:pt x="1156249" y="948372"/>
                  </a:lnTo>
                  <a:lnTo>
                    <a:pt x="1164795" y="947737"/>
                  </a:lnTo>
                  <a:lnTo>
                    <a:pt x="1172709" y="947737"/>
                  </a:lnTo>
                  <a:lnTo>
                    <a:pt x="1180622" y="948372"/>
                  </a:lnTo>
                  <a:lnTo>
                    <a:pt x="1187586" y="949007"/>
                  </a:lnTo>
                  <a:lnTo>
                    <a:pt x="1193916" y="949959"/>
                  </a:lnTo>
                  <a:lnTo>
                    <a:pt x="1199930" y="951547"/>
                  </a:lnTo>
                  <a:lnTo>
                    <a:pt x="1204995" y="953452"/>
                  </a:lnTo>
                  <a:lnTo>
                    <a:pt x="1209743" y="955674"/>
                  </a:lnTo>
                  <a:lnTo>
                    <a:pt x="1214174" y="958214"/>
                  </a:lnTo>
                  <a:lnTo>
                    <a:pt x="1217656" y="961072"/>
                  </a:lnTo>
                  <a:lnTo>
                    <a:pt x="1221138" y="964247"/>
                  </a:lnTo>
                  <a:lnTo>
                    <a:pt x="1223670" y="967739"/>
                  </a:lnTo>
                  <a:lnTo>
                    <a:pt x="1226202" y="971232"/>
                  </a:lnTo>
                  <a:lnTo>
                    <a:pt x="1228102" y="975359"/>
                  </a:lnTo>
                  <a:lnTo>
                    <a:pt x="1229684" y="979804"/>
                  </a:lnTo>
                  <a:lnTo>
                    <a:pt x="1230634" y="983932"/>
                  </a:lnTo>
                  <a:lnTo>
                    <a:pt x="1231583" y="988694"/>
                  </a:lnTo>
                  <a:lnTo>
                    <a:pt x="1231900" y="993774"/>
                  </a:lnTo>
                  <a:lnTo>
                    <a:pt x="1231900" y="998854"/>
                  </a:lnTo>
                  <a:lnTo>
                    <a:pt x="1231267" y="1003934"/>
                  </a:lnTo>
                  <a:lnTo>
                    <a:pt x="1230317" y="1009650"/>
                  </a:lnTo>
                  <a:lnTo>
                    <a:pt x="1229368" y="1015365"/>
                  </a:lnTo>
                  <a:lnTo>
                    <a:pt x="1228102" y="1021080"/>
                  </a:lnTo>
                  <a:lnTo>
                    <a:pt x="1226519" y="1027112"/>
                  </a:lnTo>
                  <a:lnTo>
                    <a:pt x="1224303" y="1033145"/>
                  </a:lnTo>
                  <a:lnTo>
                    <a:pt x="1222088" y="1039177"/>
                  </a:lnTo>
                  <a:lnTo>
                    <a:pt x="1219872" y="1045527"/>
                  </a:lnTo>
                  <a:lnTo>
                    <a:pt x="1214174" y="1058227"/>
                  </a:lnTo>
                  <a:lnTo>
                    <a:pt x="1207527" y="1070927"/>
                  </a:lnTo>
                  <a:lnTo>
                    <a:pt x="1200563" y="1084262"/>
                  </a:lnTo>
                  <a:lnTo>
                    <a:pt x="1192650" y="1097280"/>
                  </a:lnTo>
                  <a:lnTo>
                    <a:pt x="1184104" y="1110297"/>
                  </a:lnTo>
                  <a:lnTo>
                    <a:pt x="1177556" y="1120028"/>
                  </a:lnTo>
                  <a:lnTo>
                    <a:pt x="1226114" y="1144685"/>
                  </a:lnTo>
                  <a:lnTo>
                    <a:pt x="1235618" y="1136968"/>
                  </a:lnTo>
                  <a:lnTo>
                    <a:pt x="1241959" y="1131570"/>
                  </a:lnTo>
                  <a:lnTo>
                    <a:pt x="1248934" y="1126173"/>
                  </a:lnTo>
                  <a:lnTo>
                    <a:pt x="1256227" y="1121093"/>
                  </a:lnTo>
                  <a:lnTo>
                    <a:pt x="1263836" y="1116330"/>
                  </a:lnTo>
                  <a:lnTo>
                    <a:pt x="1271445" y="1111250"/>
                  </a:lnTo>
                  <a:lnTo>
                    <a:pt x="1279055" y="1106488"/>
                  </a:lnTo>
                  <a:lnTo>
                    <a:pt x="1286981" y="1102678"/>
                  </a:lnTo>
                  <a:lnTo>
                    <a:pt x="1295542" y="1098868"/>
                  </a:lnTo>
                  <a:lnTo>
                    <a:pt x="1303468" y="1095375"/>
                  </a:lnTo>
                  <a:lnTo>
                    <a:pt x="1304197" y="1095150"/>
                  </a:lnTo>
                  <a:lnTo>
                    <a:pt x="1255077" y="1053085"/>
                  </a:lnTo>
                  <a:lnTo>
                    <a:pt x="1253172" y="1051499"/>
                  </a:lnTo>
                  <a:lnTo>
                    <a:pt x="1251585" y="1049280"/>
                  </a:lnTo>
                  <a:lnTo>
                    <a:pt x="1249997" y="1047378"/>
                  </a:lnTo>
                  <a:lnTo>
                    <a:pt x="1248727" y="1045158"/>
                  </a:lnTo>
                  <a:lnTo>
                    <a:pt x="1247775" y="1042622"/>
                  </a:lnTo>
                  <a:lnTo>
                    <a:pt x="1247140" y="1040402"/>
                  </a:lnTo>
                  <a:lnTo>
                    <a:pt x="1246505" y="1038183"/>
                  </a:lnTo>
                  <a:lnTo>
                    <a:pt x="1246187" y="1035646"/>
                  </a:lnTo>
                  <a:lnTo>
                    <a:pt x="1246187" y="1033110"/>
                  </a:lnTo>
                  <a:lnTo>
                    <a:pt x="1246505" y="1030890"/>
                  </a:lnTo>
                  <a:lnTo>
                    <a:pt x="1246822" y="1028354"/>
                  </a:lnTo>
                  <a:lnTo>
                    <a:pt x="1247457" y="1026135"/>
                  </a:lnTo>
                  <a:lnTo>
                    <a:pt x="1248092" y="1023281"/>
                  </a:lnTo>
                  <a:lnTo>
                    <a:pt x="1249362" y="1021379"/>
                  </a:lnTo>
                  <a:lnTo>
                    <a:pt x="1250632" y="1019159"/>
                  </a:lnTo>
                  <a:lnTo>
                    <a:pt x="1252537" y="1016940"/>
                  </a:lnTo>
                  <a:lnTo>
                    <a:pt x="1254125" y="1015037"/>
                  </a:lnTo>
                  <a:lnTo>
                    <a:pt x="1256030" y="1013452"/>
                  </a:lnTo>
                  <a:lnTo>
                    <a:pt x="1258252" y="1012184"/>
                  </a:lnTo>
                  <a:lnTo>
                    <a:pt x="1260475" y="1010599"/>
                  </a:lnTo>
                  <a:lnTo>
                    <a:pt x="1262380" y="1009647"/>
                  </a:lnTo>
                  <a:lnTo>
                    <a:pt x="1264920" y="1009013"/>
                  </a:lnTo>
                  <a:lnTo>
                    <a:pt x="1267460" y="1008379"/>
                  </a:lnTo>
                  <a:lnTo>
                    <a:pt x="1269682" y="1008062"/>
                  </a:lnTo>
                  <a:lnTo>
                    <a:pt x="1272222" y="1008062"/>
                  </a:lnTo>
                  <a:lnTo>
                    <a:pt x="1274762" y="1008062"/>
                  </a:lnTo>
                  <a:lnTo>
                    <a:pt x="1277302" y="1008696"/>
                  </a:lnTo>
                  <a:lnTo>
                    <a:pt x="1279525" y="1009013"/>
                  </a:lnTo>
                  <a:lnTo>
                    <a:pt x="1281747" y="1009964"/>
                  </a:lnTo>
                  <a:lnTo>
                    <a:pt x="1284287" y="1010916"/>
                  </a:lnTo>
                  <a:lnTo>
                    <a:pt x="1286510" y="1012818"/>
                  </a:lnTo>
                  <a:lnTo>
                    <a:pt x="1288415" y="1014086"/>
                  </a:lnTo>
                  <a:lnTo>
                    <a:pt x="1476735" y="1175116"/>
                  </a:lnTo>
                  <a:lnTo>
                    <a:pt x="1485356" y="1180861"/>
                  </a:lnTo>
                  <a:lnTo>
                    <a:pt x="1496783" y="1187525"/>
                  </a:lnTo>
                  <a:lnTo>
                    <a:pt x="1503132" y="1191015"/>
                  </a:lnTo>
                  <a:lnTo>
                    <a:pt x="1509798" y="1194506"/>
                  </a:lnTo>
                  <a:lnTo>
                    <a:pt x="1516781" y="1197679"/>
                  </a:lnTo>
                  <a:lnTo>
                    <a:pt x="1523765" y="1200852"/>
                  </a:lnTo>
                  <a:lnTo>
                    <a:pt x="1531066" y="1203708"/>
                  </a:lnTo>
                  <a:lnTo>
                    <a:pt x="1538367" y="1206247"/>
                  </a:lnTo>
                  <a:lnTo>
                    <a:pt x="1545668" y="1208151"/>
                  </a:lnTo>
                  <a:lnTo>
                    <a:pt x="1552969" y="1209738"/>
                  </a:lnTo>
                  <a:lnTo>
                    <a:pt x="1560587" y="1210690"/>
                  </a:lnTo>
                  <a:lnTo>
                    <a:pt x="1567888" y="1211324"/>
                  </a:lnTo>
                  <a:lnTo>
                    <a:pt x="1572649" y="1210690"/>
                  </a:lnTo>
                  <a:lnTo>
                    <a:pt x="1577411" y="1210372"/>
                  </a:lnTo>
                  <a:lnTo>
                    <a:pt x="1581855" y="1209420"/>
                  </a:lnTo>
                  <a:lnTo>
                    <a:pt x="1586299" y="1208151"/>
                  </a:lnTo>
                  <a:lnTo>
                    <a:pt x="1590108" y="1206564"/>
                  </a:lnTo>
                  <a:lnTo>
                    <a:pt x="1593917" y="1204026"/>
                  </a:lnTo>
                  <a:lnTo>
                    <a:pt x="1597409" y="1201804"/>
                  </a:lnTo>
                  <a:lnTo>
                    <a:pt x="1600900" y="1198948"/>
                  </a:lnTo>
                  <a:lnTo>
                    <a:pt x="1601535" y="1197996"/>
                  </a:lnTo>
                  <a:lnTo>
                    <a:pt x="1601853" y="1197362"/>
                  </a:lnTo>
                  <a:lnTo>
                    <a:pt x="1602170" y="1195141"/>
                  </a:lnTo>
                  <a:lnTo>
                    <a:pt x="1602170" y="1191967"/>
                  </a:lnTo>
                  <a:lnTo>
                    <a:pt x="1601218" y="1188159"/>
                  </a:lnTo>
                  <a:lnTo>
                    <a:pt x="1599948" y="1183717"/>
                  </a:lnTo>
                  <a:lnTo>
                    <a:pt x="1597726" y="1178640"/>
                  </a:lnTo>
                  <a:lnTo>
                    <a:pt x="1595504" y="1173245"/>
                  </a:lnTo>
                  <a:lnTo>
                    <a:pt x="1592647" y="1167533"/>
                  </a:lnTo>
                  <a:lnTo>
                    <a:pt x="1589155" y="1161186"/>
                  </a:lnTo>
                  <a:lnTo>
                    <a:pt x="1585029" y="1154523"/>
                  </a:lnTo>
                  <a:lnTo>
                    <a:pt x="1580902" y="1147541"/>
                  </a:lnTo>
                  <a:lnTo>
                    <a:pt x="1576141" y="1140560"/>
                  </a:lnTo>
                  <a:lnTo>
                    <a:pt x="1570745" y="1132944"/>
                  </a:lnTo>
                  <a:lnTo>
                    <a:pt x="1565031" y="1125646"/>
                  </a:lnTo>
                  <a:lnTo>
                    <a:pt x="1559000" y="1118347"/>
                  </a:lnTo>
                  <a:lnTo>
                    <a:pt x="1552334" y="1111049"/>
                  </a:lnTo>
                  <a:lnTo>
                    <a:pt x="1550747" y="1109145"/>
                  </a:lnTo>
                  <a:lnTo>
                    <a:pt x="1549477" y="1106923"/>
                  </a:lnTo>
                  <a:lnTo>
                    <a:pt x="1548525" y="1105020"/>
                  </a:lnTo>
                  <a:lnTo>
                    <a:pt x="1548518" y="1105002"/>
                  </a:lnTo>
                  <a:lnTo>
                    <a:pt x="1288131" y="881697"/>
                  </a:lnTo>
                  <a:lnTo>
                    <a:pt x="1286218" y="880109"/>
                  </a:lnTo>
                  <a:lnTo>
                    <a:pt x="1284625" y="878204"/>
                  </a:lnTo>
                  <a:lnTo>
                    <a:pt x="1283350" y="875982"/>
                  </a:lnTo>
                  <a:lnTo>
                    <a:pt x="1282394" y="873759"/>
                  </a:lnTo>
                  <a:lnTo>
                    <a:pt x="1281119" y="871854"/>
                  </a:lnTo>
                  <a:lnTo>
                    <a:pt x="1280162" y="869314"/>
                  </a:lnTo>
                  <a:lnTo>
                    <a:pt x="1279844" y="866774"/>
                  </a:lnTo>
                  <a:lnTo>
                    <a:pt x="1279525" y="864552"/>
                  </a:lnTo>
                  <a:lnTo>
                    <a:pt x="1279525" y="862012"/>
                  </a:lnTo>
                  <a:lnTo>
                    <a:pt x="1279525" y="859472"/>
                  </a:lnTo>
                  <a:lnTo>
                    <a:pt x="1279844" y="857249"/>
                  </a:lnTo>
                  <a:lnTo>
                    <a:pt x="1280481" y="854709"/>
                  </a:lnTo>
                  <a:lnTo>
                    <a:pt x="1281437" y="852487"/>
                  </a:lnTo>
                  <a:lnTo>
                    <a:pt x="1282712" y="849947"/>
                  </a:lnTo>
                  <a:lnTo>
                    <a:pt x="1283987" y="847724"/>
                  </a:lnTo>
                  <a:lnTo>
                    <a:pt x="1285581" y="845819"/>
                  </a:lnTo>
                  <a:lnTo>
                    <a:pt x="1287493" y="843597"/>
                  </a:lnTo>
                  <a:lnTo>
                    <a:pt x="1289406" y="842009"/>
                  </a:lnTo>
                  <a:lnTo>
                    <a:pt x="1291637" y="840739"/>
                  </a:lnTo>
                  <a:lnTo>
                    <a:pt x="1293549" y="839469"/>
                  </a:lnTo>
                  <a:lnTo>
                    <a:pt x="1296099" y="838517"/>
                  </a:lnTo>
                  <a:lnTo>
                    <a:pt x="1298330" y="837882"/>
                  </a:lnTo>
                  <a:lnTo>
                    <a:pt x="1300561" y="837247"/>
                  </a:lnTo>
                  <a:lnTo>
                    <a:pt x="1303430" y="836929"/>
                  </a:lnTo>
                  <a:lnTo>
                    <a:pt x="1305661" y="836612"/>
                  </a:lnTo>
                  <a:lnTo>
                    <a:pt x="1308211" y="836929"/>
                  </a:lnTo>
                  <a:lnTo>
                    <a:pt x="1310761" y="837247"/>
                  </a:lnTo>
                  <a:lnTo>
                    <a:pt x="1312992" y="838199"/>
                  </a:lnTo>
                  <a:lnTo>
                    <a:pt x="1315542" y="839152"/>
                  </a:lnTo>
                  <a:lnTo>
                    <a:pt x="1317773" y="840104"/>
                  </a:lnTo>
                  <a:lnTo>
                    <a:pt x="1319685" y="841374"/>
                  </a:lnTo>
                  <a:lnTo>
                    <a:pt x="1322235" y="842962"/>
                  </a:lnTo>
                  <a:lnTo>
                    <a:pt x="1599213" y="1080452"/>
                  </a:lnTo>
                  <a:lnTo>
                    <a:pt x="1601126" y="1082675"/>
                  </a:lnTo>
                  <a:lnTo>
                    <a:pt x="1602720" y="1084262"/>
                  </a:lnTo>
                  <a:lnTo>
                    <a:pt x="1603369" y="1085394"/>
                  </a:lnTo>
                  <a:lnTo>
                    <a:pt x="1603757" y="1085663"/>
                  </a:lnTo>
                  <a:lnTo>
                    <a:pt x="1609153" y="1089153"/>
                  </a:lnTo>
                  <a:lnTo>
                    <a:pt x="1614867" y="1092326"/>
                  </a:lnTo>
                  <a:lnTo>
                    <a:pt x="1621216" y="1095500"/>
                  </a:lnTo>
                  <a:lnTo>
                    <a:pt x="1627882" y="1098673"/>
                  </a:lnTo>
                  <a:lnTo>
                    <a:pt x="1634865" y="1101529"/>
                  </a:lnTo>
                  <a:lnTo>
                    <a:pt x="1642484" y="1104385"/>
                  </a:lnTo>
                  <a:lnTo>
                    <a:pt x="1650737" y="1106289"/>
                  </a:lnTo>
                  <a:lnTo>
                    <a:pt x="1658673" y="1107875"/>
                  </a:lnTo>
                  <a:lnTo>
                    <a:pt x="1667243" y="1109462"/>
                  </a:lnTo>
                  <a:lnTo>
                    <a:pt x="1676131" y="1109779"/>
                  </a:lnTo>
                  <a:lnTo>
                    <a:pt x="1680893" y="1109462"/>
                  </a:lnTo>
                  <a:lnTo>
                    <a:pt x="1685654" y="1109145"/>
                  </a:lnTo>
                  <a:lnTo>
                    <a:pt x="1690733" y="1108510"/>
                  </a:lnTo>
                  <a:lnTo>
                    <a:pt x="1695494" y="1107241"/>
                  </a:lnTo>
                  <a:lnTo>
                    <a:pt x="1700256" y="1105971"/>
                  </a:lnTo>
                  <a:lnTo>
                    <a:pt x="1705017" y="1104702"/>
                  </a:lnTo>
                  <a:lnTo>
                    <a:pt x="1709461" y="1102798"/>
                  </a:lnTo>
                  <a:lnTo>
                    <a:pt x="1713905" y="1100577"/>
                  </a:lnTo>
                  <a:lnTo>
                    <a:pt x="1718349" y="1098356"/>
                  </a:lnTo>
                  <a:lnTo>
                    <a:pt x="1722158" y="1095817"/>
                  </a:lnTo>
                  <a:lnTo>
                    <a:pt x="1725015" y="1092961"/>
                  </a:lnTo>
                  <a:lnTo>
                    <a:pt x="1726920" y="1090740"/>
                  </a:lnTo>
                  <a:lnTo>
                    <a:pt x="1728824" y="1088201"/>
                  </a:lnTo>
                  <a:lnTo>
                    <a:pt x="1729777" y="1085980"/>
                  </a:lnTo>
                  <a:lnTo>
                    <a:pt x="1730411" y="1083759"/>
                  </a:lnTo>
                  <a:lnTo>
                    <a:pt x="1730729" y="1081220"/>
                  </a:lnTo>
                  <a:lnTo>
                    <a:pt x="1731046" y="1078681"/>
                  </a:lnTo>
                  <a:lnTo>
                    <a:pt x="1731364" y="1075508"/>
                  </a:lnTo>
                  <a:lnTo>
                    <a:pt x="1731046" y="1072652"/>
                  </a:lnTo>
                  <a:lnTo>
                    <a:pt x="1730729" y="1069796"/>
                  </a:lnTo>
                  <a:lnTo>
                    <a:pt x="1729459" y="1063450"/>
                  </a:lnTo>
                  <a:lnTo>
                    <a:pt x="1727237" y="1056468"/>
                  </a:lnTo>
                  <a:lnTo>
                    <a:pt x="1724380" y="1049487"/>
                  </a:lnTo>
                  <a:lnTo>
                    <a:pt x="1721523" y="1042506"/>
                  </a:lnTo>
                  <a:lnTo>
                    <a:pt x="1717397" y="1035525"/>
                  </a:lnTo>
                  <a:lnTo>
                    <a:pt x="1713270" y="1028226"/>
                  </a:lnTo>
                  <a:lnTo>
                    <a:pt x="1708826" y="1021245"/>
                  </a:lnTo>
                  <a:lnTo>
                    <a:pt x="1704065" y="1014581"/>
                  </a:lnTo>
                  <a:lnTo>
                    <a:pt x="1699303" y="1008235"/>
                  </a:lnTo>
                  <a:lnTo>
                    <a:pt x="1694542" y="1001888"/>
                  </a:lnTo>
                  <a:lnTo>
                    <a:pt x="1685337" y="990781"/>
                  </a:lnTo>
                  <a:lnTo>
                    <a:pt x="1677083" y="982213"/>
                  </a:lnTo>
                  <a:lnTo>
                    <a:pt x="1675496" y="980309"/>
                  </a:lnTo>
                  <a:lnTo>
                    <a:pt x="1674227" y="978406"/>
                  </a:lnTo>
                  <a:lnTo>
                    <a:pt x="1672005" y="974598"/>
                  </a:lnTo>
                  <a:lnTo>
                    <a:pt x="1671927" y="974324"/>
                  </a:lnTo>
                  <a:lnTo>
                    <a:pt x="1444336" y="780150"/>
                  </a:lnTo>
                  <a:lnTo>
                    <a:pt x="1442107" y="778243"/>
                  </a:lnTo>
                  <a:lnTo>
                    <a:pt x="1440514" y="776336"/>
                  </a:lnTo>
                  <a:lnTo>
                    <a:pt x="1439240" y="774429"/>
                  </a:lnTo>
                  <a:lnTo>
                    <a:pt x="1437966" y="771886"/>
                  </a:lnTo>
                  <a:lnTo>
                    <a:pt x="1436692" y="769978"/>
                  </a:lnTo>
                  <a:lnTo>
                    <a:pt x="1436055" y="767753"/>
                  </a:lnTo>
                  <a:lnTo>
                    <a:pt x="1435418" y="764892"/>
                  </a:lnTo>
                  <a:lnTo>
                    <a:pt x="1435100" y="762667"/>
                  </a:lnTo>
                  <a:lnTo>
                    <a:pt x="1435100" y="760442"/>
                  </a:lnTo>
                  <a:lnTo>
                    <a:pt x="1435418" y="757581"/>
                  </a:lnTo>
                  <a:lnTo>
                    <a:pt x="1435737" y="755356"/>
                  </a:lnTo>
                  <a:lnTo>
                    <a:pt x="1436374" y="752813"/>
                  </a:lnTo>
                  <a:lnTo>
                    <a:pt x="1437329" y="750588"/>
                  </a:lnTo>
                  <a:lnTo>
                    <a:pt x="1438603" y="748363"/>
                  </a:lnTo>
                  <a:lnTo>
                    <a:pt x="1439877" y="745820"/>
                  </a:lnTo>
                  <a:lnTo>
                    <a:pt x="1441470" y="743912"/>
                  </a:lnTo>
                  <a:lnTo>
                    <a:pt x="1443062" y="742005"/>
                  </a:lnTo>
                  <a:lnTo>
                    <a:pt x="1445292" y="740098"/>
                  </a:lnTo>
                  <a:lnTo>
                    <a:pt x="1447203" y="738826"/>
                  </a:lnTo>
                  <a:lnTo>
                    <a:pt x="1449114" y="737555"/>
                  </a:lnTo>
                  <a:lnTo>
                    <a:pt x="1451662" y="736601"/>
                  </a:lnTo>
                  <a:lnTo>
                    <a:pt x="1453891" y="735966"/>
                  </a:lnTo>
                  <a:lnTo>
                    <a:pt x="1456120" y="735330"/>
                  </a:lnTo>
                  <a:lnTo>
                    <a:pt x="1458987" y="735012"/>
                  </a:lnTo>
                  <a:lnTo>
                    <a:pt x="1461216" y="735012"/>
                  </a:lnTo>
                  <a:lnTo>
                    <a:pt x="1464083" y="735330"/>
                  </a:lnTo>
                  <a:lnTo>
                    <a:pt x="1466312" y="735648"/>
                  </a:lnTo>
                  <a:lnTo>
                    <a:pt x="1468542" y="736283"/>
                  </a:lnTo>
                  <a:lnTo>
                    <a:pt x="1471089" y="736919"/>
                  </a:lnTo>
                  <a:lnTo>
                    <a:pt x="1473319" y="738191"/>
                  </a:lnTo>
                  <a:lnTo>
                    <a:pt x="1475548" y="739462"/>
                  </a:lnTo>
                  <a:lnTo>
                    <a:pt x="1477778" y="741369"/>
                  </a:lnTo>
                  <a:lnTo>
                    <a:pt x="1720261" y="947946"/>
                  </a:lnTo>
                  <a:lnTo>
                    <a:pt x="1725967" y="950798"/>
                  </a:lnTo>
                  <a:lnTo>
                    <a:pt x="1748505" y="962222"/>
                  </a:lnTo>
                  <a:lnTo>
                    <a:pt x="1760250" y="967934"/>
                  </a:lnTo>
                  <a:lnTo>
                    <a:pt x="1771043" y="972694"/>
                  </a:lnTo>
                  <a:lnTo>
                    <a:pt x="1782153" y="976819"/>
                  </a:lnTo>
                  <a:lnTo>
                    <a:pt x="1787549" y="978723"/>
                  </a:lnTo>
                  <a:lnTo>
                    <a:pt x="1792628" y="980309"/>
                  </a:lnTo>
                  <a:lnTo>
                    <a:pt x="1797389" y="981579"/>
                  </a:lnTo>
                  <a:lnTo>
                    <a:pt x="1802468" y="982531"/>
                  </a:lnTo>
                  <a:lnTo>
                    <a:pt x="1806912" y="982848"/>
                  </a:lnTo>
                  <a:lnTo>
                    <a:pt x="1811673" y="983165"/>
                  </a:lnTo>
                  <a:lnTo>
                    <a:pt x="1814848" y="983165"/>
                  </a:lnTo>
                  <a:lnTo>
                    <a:pt x="1818974" y="982531"/>
                  </a:lnTo>
                  <a:lnTo>
                    <a:pt x="1820879" y="981896"/>
                  </a:lnTo>
                  <a:lnTo>
                    <a:pt x="1823101" y="981261"/>
                  </a:lnTo>
                  <a:lnTo>
                    <a:pt x="1825640" y="979992"/>
                  </a:lnTo>
                  <a:lnTo>
                    <a:pt x="1827862" y="977771"/>
                  </a:lnTo>
                  <a:lnTo>
                    <a:pt x="1829767" y="975867"/>
                  </a:lnTo>
                  <a:lnTo>
                    <a:pt x="1832306" y="973328"/>
                  </a:lnTo>
                  <a:lnTo>
                    <a:pt x="1834528" y="969838"/>
                  </a:lnTo>
                  <a:lnTo>
                    <a:pt x="1836433" y="965395"/>
                  </a:lnTo>
                  <a:lnTo>
                    <a:pt x="1838972" y="960953"/>
                  </a:lnTo>
                  <a:lnTo>
                    <a:pt x="1840559" y="955558"/>
                  </a:lnTo>
                  <a:lnTo>
                    <a:pt x="1842464" y="948894"/>
                  </a:lnTo>
                  <a:lnTo>
                    <a:pt x="1844369" y="941596"/>
                  </a:lnTo>
                  <a:lnTo>
                    <a:pt x="1845321" y="935884"/>
                  </a:lnTo>
                  <a:lnTo>
                    <a:pt x="1845638" y="929854"/>
                  </a:lnTo>
                  <a:lnTo>
                    <a:pt x="1845321" y="924143"/>
                  </a:lnTo>
                  <a:lnTo>
                    <a:pt x="1844686" y="918113"/>
                  </a:lnTo>
                  <a:lnTo>
                    <a:pt x="1843099" y="912401"/>
                  </a:lnTo>
                  <a:lnTo>
                    <a:pt x="1841194" y="906689"/>
                  </a:lnTo>
                  <a:lnTo>
                    <a:pt x="1839290" y="901295"/>
                  </a:lnTo>
                  <a:lnTo>
                    <a:pt x="1836433" y="895900"/>
                  </a:lnTo>
                  <a:lnTo>
                    <a:pt x="1833576" y="890188"/>
                  </a:lnTo>
                  <a:lnTo>
                    <a:pt x="1830719" y="884794"/>
                  </a:lnTo>
                  <a:lnTo>
                    <a:pt x="1823101" y="874005"/>
                  </a:lnTo>
                  <a:lnTo>
                    <a:pt x="1815483" y="863216"/>
                  </a:lnTo>
                  <a:lnTo>
                    <a:pt x="1807864" y="852744"/>
                  </a:lnTo>
                  <a:lnTo>
                    <a:pt x="1798976" y="841320"/>
                  </a:lnTo>
                  <a:lnTo>
                    <a:pt x="1794850" y="835608"/>
                  </a:lnTo>
                  <a:lnTo>
                    <a:pt x="1791041" y="829896"/>
                  </a:lnTo>
                  <a:lnTo>
                    <a:pt x="1783105" y="817520"/>
                  </a:lnTo>
                  <a:lnTo>
                    <a:pt x="1775487" y="804510"/>
                  </a:lnTo>
                  <a:lnTo>
                    <a:pt x="1772927" y="799925"/>
                  </a:lnTo>
                  <a:lnTo>
                    <a:pt x="1762353" y="789648"/>
                  </a:lnTo>
                  <a:lnTo>
                    <a:pt x="1738534" y="767435"/>
                  </a:lnTo>
                  <a:lnTo>
                    <a:pt x="1711856" y="742048"/>
                  </a:lnTo>
                  <a:lnTo>
                    <a:pt x="1682955" y="714758"/>
                  </a:lnTo>
                  <a:lnTo>
                    <a:pt x="1652148" y="686833"/>
                  </a:lnTo>
                  <a:lnTo>
                    <a:pt x="1620389" y="659225"/>
                  </a:lnTo>
                  <a:lnTo>
                    <a:pt x="1588630" y="631935"/>
                  </a:lnTo>
                  <a:lnTo>
                    <a:pt x="1573385" y="619242"/>
                  </a:lnTo>
                  <a:lnTo>
                    <a:pt x="1557823" y="606866"/>
                  </a:lnTo>
                  <a:lnTo>
                    <a:pt x="1542896" y="595125"/>
                  </a:lnTo>
                  <a:lnTo>
                    <a:pt x="1528605" y="584018"/>
                  </a:lnTo>
                  <a:lnTo>
                    <a:pt x="1514948" y="574181"/>
                  </a:lnTo>
                  <a:lnTo>
                    <a:pt x="1501609" y="564661"/>
                  </a:lnTo>
                  <a:lnTo>
                    <a:pt x="1489223" y="557045"/>
                  </a:lnTo>
                  <a:lnTo>
                    <a:pt x="1477790" y="550064"/>
                  </a:lnTo>
                  <a:lnTo>
                    <a:pt x="1466992" y="544669"/>
                  </a:lnTo>
                  <a:lnTo>
                    <a:pt x="1462228" y="542448"/>
                  </a:lnTo>
                  <a:lnTo>
                    <a:pt x="1457781" y="540544"/>
                  </a:lnTo>
                  <a:lnTo>
                    <a:pt x="1453335" y="538957"/>
                  </a:lnTo>
                  <a:lnTo>
                    <a:pt x="1449206" y="538005"/>
                  </a:lnTo>
                  <a:lnTo>
                    <a:pt x="1445713" y="537371"/>
                  </a:lnTo>
                  <a:lnTo>
                    <a:pt x="1442219" y="537371"/>
                  </a:lnTo>
                  <a:lnTo>
                    <a:pt x="1429516" y="537053"/>
                  </a:lnTo>
                  <a:lnTo>
                    <a:pt x="1417129" y="536101"/>
                  </a:lnTo>
                  <a:lnTo>
                    <a:pt x="1393310" y="533563"/>
                  </a:lnTo>
                  <a:lnTo>
                    <a:pt x="1381559" y="532928"/>
                  </a:lnTo>
                  <a:lnTo>
                    <a:pt x="1369808" y="532611"/>
                  </a:lnTo>
                  <a:lnTo>
                    <a:pt x="1363774" y="532928"/>
                  </a:lnTo>
                  <a:lnTo>
                    <a:pt x="1357740" y="533245"/>
                  </a:lnTo>
                  <a:lnTo>
                    <a:pt x="1351705" y="533880"/>
                  </a:lnTo>
                  <a:lnTo>
                    <a:pt x="1345671" y="535149"/>
                  </a:lnTo>
                  <a:lnTo>
                    <a:pt x="1339637" y="536419"/>
                  </a:lnTo>
                  <a:lnTo>
                    <a:pt x="1333920" y="538323"/>
                  </a:lnTo>
                  <a:lnTo>
                    <a:pt x="1327568" y="540227"/>
                  </a:lnTo>
                  <a:lnTo>
                    <a:pt x="1321534" y="543083"/>
                  </a:lnTo>
                  <a:lnTo>
                    <a:pt x="1315182" y="546256"/>
                  </a:lnTo>
                  <a:lnTo>
                    <a:pt x="1308830" y="549746"/>
                  </a:lnTo>
                  <a:lnTo>
                    <a:pt x="1302161" y="553872"/>
                  </a:lnTo>
                  <a:lnTo>
                    <a:pt x="1295491" y="558949"/>
                  </a:lnTo>
                  <a:lnTo>
                    <a:pt x="1288822" y="564344"/>
                  </a:lnTo>
                  <a:lnTo>
                    <a:pt x="1281517" y="570373"/>
                  </a:lnTo>
                  <a:lnTo>
                    <a:pt x="1274530" y="577037"/>
                  </a:lnTo>
                  <a:lnTo>
                    <a:pt x="1267225" y="584653"/>
                  </a:lnTo>
                  <a:lnTo>
                    <a:pt x="1259921" y="593221"/>
                  </a:lnTo>
                  <a:lnTo>
                    <a:pt x="1252616" y="602106"/>
                  </a:lnTo>
                  <a:lnTo>
                    <a:pt x="1244676" y="612260"/>
                  </a:lnTo>
                  <a:lnTo>
                    <a:pt x="1236737" y="622732"/>
                  </a:lnTo>
                  <a:lnTo>
                    <a:pt x="1232608" y="628444"/>
                  </a:lnTo>
                  <a:lnTo>
                    <a:pt x="1228162" y="633839"/>
                  </a:lnTo>
                  <a:lnTo>
                    <a:pt x="1219269" y="644628"/>
                  </a:lnTo>
                  <a:lnTo>
                    <a:pt x="1209424" y="654783"/>
                  </a:lnTo>
                  <a:lnTo>
                    <a:pt x="1199261" y="664937"/>
                  </a:lnTo>
                  <a:lnTo>
                    <a:pt x="1188145" y="674140"/>
                  </a:lnTo>
                  <a:lnTo>
                    <a:pt x="1177029" y="683342"/>
                  </a:lnTo>
                  <a:lnTo>
                    <a:pt x="1165278" y="691593"/>
                  </a:lnTo>
                  <a:lnTo>
                    <a:pt x="1153845" y="699526"/>
                  </a:lnTo>
                  <a:lnTo>
                    <a:pt x="1141776" y="706508"/>
                  </a:lnTo>
                  <a:lnTo>
                    <a:pt x="1129390" y="713171"/>
                  </a:lnTo>
                  <a:lnTo>
                    <a:pt x="1117322" y="718883"/>
                  </a:lnTo>
                  <a:lnTo>
                    <a:pt x="1105253" y="724278"/>
                  </a:lnTo>
                  <a:lnTo>
                    <a:pt x="1093184" y="728403"/>
                  </a:lnTo>
                  <a:lnTo>
                    <a:pt x="1081433" y="731894"/>
                  </a:lnTo>
                  <a:lnTo>
                    <a:pt x="1070318" y="734433"/>
                  </a:lnTo>
                  <a:lnTo>
                    <a:pt x="1064601" y="735385"/>
                  </a:lnTo>
                  <a:lnTo>
                    <a:pt x="1059202" y="736019"/>
                  </a:lnTo>
                  <a:lnTo>
                    <a:pt x="1053803" y="736654"/>
                  </a:lnTo>
                  <a:lnTo>
                    <a:pt x="1048404" y="736971"/>
                  </a:lnTo>
                  <a:lnTo>
                    <a:pt x="1043322" y="736971"/>
                  </a:lnTo>
                  <a:lnTo>
                    <a:pt x="1038558" y="736654"/>
                  </a:lnTo>
                  <a:lnTo>
                    <a:pt x="1033795" y="736019"/>
                  </a:lnTo>
                  <a:lnTo>
                    <a:pt x="1029031" y="735385"/>
                  </a:lnTo>
                  <a:lnTo>
                    <a:pt x="1024267" y="734433"/>
                  </a:lnTo>
                  <a:lnTo>
                    <a:pt x="1020138" y="732846"/>
                  </a:lnTo>
                  <a:lnTo>
                    <a:pt x="1016009" y="731259"/>
                  </a:lnTo>
                  <a:lnTo>
                    <a:pt x="1012198" y="729355"/>
                  </a:lnTo>
                  <a:lnTo>
                    <a:pt x="1008387" y="727134"/>
                  </a:lnTo>
                  <a:lnTo>
                    <a:pt x="1004894" y="724595"/>
                  </a:lnTo>
                  <a:lnTo>
                    <a:pt x="1001718" y="722057"/>
                  </a:lnTo>
                  <a:lnTo>
                    <a:pt x="998542" y="718883"/>
                  </a:lnTo>
                  <a:lnTo>
                    <a:pt x="996001" y="715710"/>
                  </a:lnTo>
                  <a:lnTo>
                    <a:pt x="993778" y="711902"/>
                  </a:lnTo>
                  <a:lnTo>
                    <a:pt x="991237" y="707777"/>
                  </a:lnTo>
                  <a:lnTo>
                    <a:pt x="989331" y="703652"/>
                  </a:lnTo>
                  <a:lnTo>
                    <a:pt x="987744" y="698892"/>
                  </a:lnTo>
                  <a:lnTo>
                    <a:pt x="986473" y="693814"/>
                  </a:lnTo>
                  <a:lnTo>
                    <a:pt x="985203" y="688420"/>
                  </a:lnTo>
                  <a:lnTo>
                    <a:pt x="984568" y="683025"/>
                  </a:lnTo>
                  <a:lnTo>
                    <a:pt x="984250" y="676678"/>
                  </a:lnTo>
                  <a:lnTo>
                    <a:pt x="984250" y="670332"/>
                  </a:lnTo>
                  <a:lnTo>
                    <a:pt x="984250" y="663668"/>
                  </a:lnTo>
                  <a:lnTo>
                    <a:pt x="984885" y="656369"/>
                  </a:lnTo>
                  <a:lnTo>
                    <a:pt x="986156" y="648753"/>
                  </a:lnTo>
                  <a:lnTo>
                    <a:pt x="987744" y="641138"/>
                  </a:lnTo>
                  <a:lnTo>
                    <a:pt x="989331" y="632887"/>
                  </a:lnTo>
                  <a:lnTo>
                    <a:pt x="991237" y="624002"/>
                  </a:lnTo>
                  <a:lnTo>
                    <a:pt x="994095" y="615116"/>
                  </a:lnTo>
                  <a:lnTo>
                    <a:pt x="996954" y="605914"/>
                  </a:lnTo>
                  <a:lnTo>
                    <a:pt x="1002035" y="594173"/>
                  </a:lnTo>
                  <a:lnTo>
                    <a:pt x="1007752" y="580845"/>
                  </a:lnTo>
                  <a:lnTo>
                    <a:pt x="1015692" y="563074"/>
                  </a:lnTo>
                  <a:lnTo>
                    <a:pt x="1025855" y="542131"/>
                  </a:lnTo>
                  <a:lnTo>
                    <a:pt x="1037606" y="518648"/>
                  </a:lnTo>
                  <a:lnTo>
                    <a:pt x="1050627" y="492944"/>
                  </a:lnTo>
                  <a:lnTo>
                    <a:pt x="1057932" y="479934"/>
                  </a:lnTo>
                  <a:lnTo>
                    <a:pt x="1065554" y="466606"/>
                  </a:lnTo>
                  <a:lnTo>
                    <a:pt x="1073176" y="452961"/>
                  </a:lnTo>
                  <a:lnTo>
                    <a:pt x="1081433" y="439316"/>
                  </a:lnTo>
                  <a:lnTo>
                    <a:pt x="1090326" y="425988"/>
                  </a:lnTo>
                  <a:lnTo>
                    <a:pt x="1098901" y="412660"/>
                  </a:lnTo>
                  <a:lnTo>
                    <a:pt x="1107794" y="399015"/>
                  </a:lnTo>
                  <a:lnTo>
                    <a:pt x="1117322" y="386321"/>
                  </a:lnTo>
                  <a:lnTo>
                    <a:pt x="1126532" y="374263"/>
                  </a:lnTo>
                  <a:lnTo>
                    <a:pt x="1136695" y="362522"/>
                  </a:lnTo>
                  <a:lnTo>
                    <a:pt x="1146223" y="351098"/>
                  </a:lnTo>
                  <a:lnTo>
                    <a:pt x="1156703" y="340626"/>
                  </a:lnTo>
                  <a:lnTo>
                    <a:pt x="1166866" y="331106"/>
                  </a:lnTo>
                  <a:lnTo>
                    <a:pt x="1177029" y="322538"/>
                  </a:lnTo>
                  <a:lnTo>
                    <a:pt x="1182428" y="318095"/>
                  </a:lnTo>
                  <a:lnTo>
                    <a:pt x="1187827" y="314287"/>
                  </a:lnTo>
                  <a:lnTo>
                    <a:pt x="1193226" y="311114"/>
                  </a:lnTo>
                  <a:lnTo>
                    <a:pt x="1197990" y="307624"/>
                  </a:lnTo>
                  <a:lnTo>
                    <a:pt x="1203389" y="304768"/>
                  </a:lnTo>
                  <a:lnTo>
                    <a:pt x="1208788" y="301912"/>
                  </a:lnTo>
                  <a:lnTo>
                    <a:pt x="1214187" y="299690"/>
                  </a:lnTo>
                  <a:lnTo>
                    <a:pt x="1219587" y="297786"/>
                  </a:lnTo>
                  <a:lnTo>
                    <a:pt x="1233878" y="293026"/>
                  </a:lnTo>
                  <a:lnTo>
                    <a:pt x="1248805" y="288584"/>
                  </a:lnTo>
                  <a:lnTo>
                    <a:pt x="1264367" y="284458"/>
                  </a:lnTo>
                  <a:lnTo>
                    <a:pt x="1279929" y="280651"/>
                  </a:lnTo>
                  <a:lnTo>
                    <a:pt x="1296126" y="276843"/>
                  </a:lnTo>
                  <a:lnTo>
                    <a:pt x="1312324" y="273352"/>
                  </a:lnTo>
                  <a:lnTo>
                    <a:pt x="1329156" y="270179"/>
                  </a:lnTo>
                  <a:lnTo>
                    <a:pt x="1345989" y="267323"/>
                  </a:lnTo>
                  <a:lnTo>
                    <a:pt x="1363456" y="264784"/>
                  </a:lnTo>
                  <a:lnTo>
                    <a:pt x="1380606" y="261928"/>
                  </a:lnTo>
                  <a:lnTo>
                    <a:pt x="1398391" y="259707"/>
                  </a:lnTo>
                  <a:lnTo>
                    <a:pt x="1402962" y="259030"/>
                  </a:lnTo>
                  <a:lnTo>
                    <a:pt x="1213954" y="208886"/>
                  </a:lnTo>
                  <a:close/>
                  <a:moveTo>
                    <a:pt x="1214906" y="157162"/>
                  </a:moveTo>
                  <a:lnTo>
                    <a:pt x="1219033" y="157479"/>
                  </a:lnTo>
                  <a:lnTo>
                    <a:pt x="1222842" y="158114"/>
                  </a:lnTo>
                  <a:lnTo>
                    <a:pt x="1555169" y="246562"/>
                  </a:lnTo>
                  <a:lnTo>
                    <a:pt x="1581643" y="245744"/>
                  </a:lnTo>
                  <a:lnTo>
                    <a:pt x="1610544" y="244792"/>
                  </a:lnTo>
                  <a:lnTo>
                    <a:pt x="1637221" y="244475"/>
                  </a:lnTo>
                  <a:lnTo>
                    <a:pt x="1661041" y="244792"/>
                  </a:lnTo>
                  <a:lnTo>
                    <a:pt x="1682002" y="245744"/>
                  </a:lnTo>
                  <a:lnTo>
                    <a:pt x="1698835" y="246379"/>
                  </a:lnTo>
                  <a:lnTo>
                    <a:pt x="1713126" y="247648"/>
                  </a:lnTo>
                  <a:lnTo>
                    <a:pt x="1727418" y="249552"/>
                  </a:lnTo>
                  <a:lnTo>
                    <a:pt x="1740757" y="252091"/>
                  </a:lnTo>
                  <a:lnTo>
                    <a:pt x="1754096" y="254947"/>
                  </a:lnTo>
                  <a:lnTo>
                    <a:pt x="1766799" y="258755"/>
                  </a:lnTo>
                  <a:lnTo>
                    <a:pt x="1779503" y="262563"/>
                  </a:lnTo>
                  <a:lnTo>
                    <a:pt x="1791572" y="267323"/>
                  </a:lnTo>
                  <a:lnTo>
                    <a:pt x="1803323" y="272400"/>
                  </a:lnTo>
                  <a:lnTo>
                    <a:pt x="1814756" y="277795"/>
                  </a:lnTo>
                  <a:lnTo>
                    <a:pt x="1826189" y="283506"/>
                  </a:lnTo>
                  <a:lnTo>
                    <a:pt x="1836988" y="289853"/>
                  </a:lnTo>
                  <a:lnTo>
                    <a:pt x="1847468" y="296834"/>
                  </a:lnTo>
                  <a:lnTo>
                    <a:pt x="1857631" y="303816"/>
                  </a:lnTo>
                  <a:lnTo>
                    <a:pt x="1867477" y="311114"/>
                  </a:lnTo>
                  <a:lnTo>
                    <a:pt x="1877322" y="318730"/>
                  </a:lnTo>
                  <a:lnTo>
                    <a:pt x="1886532" y="326981"/>
                  </a:lnTo>
                  <a:lnTo>
                    <a:pt x="1895742" y="335549"/>
                  </a:lnTo>
                  <a:lnTo>
                    <a:pt x="1904317" y="344117"/>
                  </a:lnTo>
                  <a:lnTo>
                    <a:pt x="1912575" y="352684"/>
                  </a:lnTo>
                  <a:lnTo>
                    <a:pt x="1921150" y="362204"/>
                  </a:lnTo>
                  <a:lnTo>
                    <a:pt x="1928772" y="371407"/>
                  </a:lnTo>
                  <a:lnTo>
                    <a:pt x="1936394" y="380927"/>
                  </a:lnTo>
                  <a:lnTo>
                    <a:pt x="1943699" y="390764"/>
                  </a:lnTo>
                  <a:lnTo>
                    <a:pt x="1951003" y="400601"/>
                  </a:lnTo>
                  <a:lnTo>
                    <a:pt x="1957673" y="410439"/>
                  </a:lnTo>
                  <a:lnTo>
                    <a:pt x="1964342" y="420910"/>
                  </a:lnTo>
                  <a:lnTo>
                    <a:pt x="1970694" y="431065"/>
                  </a:lnTo>
                  <a:lnTo>
                    <a:pt x="1976729" y="441537"/>
                  </a:lnTo>
                  <a:lnTo>
                    <a:pt x="1982445" y="452009"/>
                  </a:lnTo>
                  <a:lnTo>
                    <a:pt x="1988162" y="462163"/>
                  </a:lnTo>
                  <a:lnTo>
                    <a:pt x="1993561" y="472635"/>
                  </a:lnTo>
                  <a:lnTo>
                    <a:pt x="1998643" y="483424"/>
                  </a:lnTo>
                  <a:lnTo>
                    <a:pt x="2008170" y="504051"/>
                  </a:lnTo>
                  <a:lnTo>
                    <a:pt x="2017063" y="524677"/>
                  </a:lnTo>
                  <a:lnTo>
                    <a:pt x="2025003" y="544986"/>
                  </a:lnTo>
                  <a:lnTo>
                    <a:pt x="2031990" y="564661"/>
                  </a:lnTo>
                  <a:lnTo>
                    <a:pt x="2038342" y="584018"/>
                  </a:lnTo>
                  <a:lnTo>
                    <a:pt x="2044058" y="602106"/>
                  </a:lnTo>
                  <a:lnTo>
                    <a:pt x="2048505" y="619559"/>
                  </a:lnTo>
                  <a:lnTo>
                    <a:pt x="2052951" y="635426"/>
                  </a:lnTo>
                  <a:lnTo>
                    <a:pt x="2056762" y="650023"/>
                  </a:lnTo>
                  <a:lnTo>
                    <a:pt x="2059620" y="663668"/>
                  </a:lnTo>
                  <a:lnTo>
                    <a:pt x="2064067" y="685246"/>
                  </a:lnTo>
                  <a:lnTo>
                    <a:pt x="2066290" y="699209"/>
                  </a:lnTo>
                  <a:lnTo>
                    <a:pt x="2066925" y="703969"/>
                  </a:lnTo>
                  <a:lnTo>
                    <a:pt x="1845974" y="818319"/>
                  </a:lnTo>
                  <a:lnTo>
                    <a:pt x="1848495" y="821646"/>
                  </a:lnTo>
                  <a:lnTo>
                    <a:pt x="1858018" y="834339"/>
                  </a:lnTo>
                  <a:lnTo>
                    <a:pt x="1862462" y="841003"/>
                  </a:lnTo>
                  <a:lnTo>
                    <a:pt x="1867541" y="847667"/>
                  </a:lnTo>
                  <a:lnTo>
                    <a:pt x="1872303" y="854965"/>
                  </a:lnTo>
                  <a:lnTo>
                    <a:pt x="1877064" y="862264"/>
                  </a:lnTo>
                  <a:lnTo>
                    <a:pt x="1880873" y="870514"/>
                  </a:lnTo>
                  <a:lnTo>
                    <a:pt x="1885000" y="878447"/>
                  </a:lnTo>
                  <a:lnTo>
                    <a:pt x="1888174" y="886698"/>
                  </a:lnTo>
                  <a:lnTo>
                    <a:pt x="1891348" y="894948"/>
                  </a:lnTo>
                  <a:lnTo>
                    <a:pt x="1893888" y="904151"/>
                  </a:lnTo>
                  <a:lnTo>
                    <a:pt x="1895792" y="913036"/>
                  </a:lnTo>
                  <a:lnTo>
                    <a:pt x="1896427" y="917796"/>
                  </a:lnTo>
                  <a:lnTo>
                    <a:pt x="1896745" y="922556"/>
                  </a:lnTo>
                  <a:lnTo>
                    <a:pt x="1897062" y="927316"/>
                  </a:lnTo>
                  <a:lnTo>
                    <a:pt x="1897062" y="932076"/>
                  </a:lnTo>
                  <a:lnTo>
                    <a:pt x="1896745" y="937153"/>
                  </a:lnTo>
                  <a:lnTo>
                    <a:pt x="1896427" y="942230"/>
                  </a:lnTo>
                  <a:lnTo>
                    <a:pt x="1895475" y="946990"/>
                  </a:lnTo>
                  <a:lnTo>
                    <a:pt x="1894523" y="952067"/>
                  </a:lnTo>
                  <a:lnTo>
                    <a:pt x="1892935" y="958414"/>
                  </a:lnTo>
                  <a:lnTo>
                    <a:pt x="1891666" y="964443"/>
                  </a:lnTo>
                  <a:lnTo>
                    <a:pt x="1890079" y="969838"/>
                  </a:lnTo>
                  <a:lnTo>
                    <a:pt x="1887857" y="975232"/>
                  </a:lnTo>
                  <a:lnTo>
                    <a:pt x="1886269" y="980309"/>
                  </a:lnTo>
                  <a:lnTo>
                    <a:pt x="1884047" y="985069"/>
                  </a:lnTo>
                  <a:lnTo>
                    <a:pt x="1881825" y="989512"/>
                  </a:lnTo>
                  <a:lnTo>
                    <a:pt x="1879603" y="993955"/>
                  </a:lnTo>
                  <a:lnTo>
                    <a:pt x="1877381" y="997762"/>
                  </a:lnTo>
                  <a:lnTo>
                    <a:pt x="1874842" y="1001570"/>
                  </a:lnTo>
                  <a:lnTo>
                    <a:pt x="1872620" y="1004744"/>
                  </a:lnTo>
                  <a:lnTo>
                    <a:pt x="1870081" y="1008235"/>
                  </a:lnTo>
                  <a:lnTo>
                    <a:pt x="1867224" y="1011091"/>
                  </a:lnTo>
                  <a:lnTo>
                    <a:pt x="1864684" y="1013947"/>
                  </a:lnTo>
                  <a:lnTo>
                    <a:pt x="1858971" y="1019024"/>
                  </a:lnTo>
                  <a:lnTo>
                    <a:pt x="1852939" y="1022832"/>
                  </a:lnTo>
                  <a:lnTo>
                    <a:pt x="1847226" y="1026640"/>
                  </a:lnTo>
                  <a:lnTo>
                    <a:pt x="1841194" y="1029178"/>
                  </a:lnTo>
                  <a:lnTo>
                    <a:pt x="1834846" y="1031400"/>
                  </a:lnTo>
                  <a:lnTo>
                    <a:pt x="1828815" y="1032986"/>
                  </a:lnTo>
                  <a:lnTo>
                    <a:pt x="1822783" y="1033938"/>
                  </a:lnTo>
                  <a:lnTo>
                    <a:pt x="1817070" y="1034255"/>
                  </a:lnTo>
                  <a:lnTo>
                    <a:pt x="1811673" y="1034573"/>
                  </a:lnTo>
                  <a:lnTo>
                    <a:pt x="1806595" y="1034255"/>
                  </a:lnTo>
                  <a:lnTo>
                    <a:pt x="1801516" y="1033938"/>
                  </a:lnTo>
                  <a:lnTo>
                    <a:pt x="1796119" y="1033303"/>
                  </a:lnTo>
                  <a:lnTo>
                    <a:pt x="1791041" y="1032669"/>
                  </a:lnTo>
                  <a:lnTo>
                    <a:pt x="1781200" y="1030130"/>
                  </a:lnTo>
                  <a:lnTo>
                    <a:pt x="1770725" y="1027274"/>
                  </a:lnTo>
                  <a:lnTo>
                    <a:pt x="1773899" y="1034890"/>
                  </a:lnTo>
                  <a:lnTo>
                    <a:pt x="1776756" y="1042506"/>
                  </a:lnTo>
                  <a:lnTo>
                    <a:pt x="1778661" y="1050757"/>
                  </a:lnTo>
                  <a:lnTo>
                    <a:pt x="1780883" y="1058372"/>
                  </a:lnTo>
                  <a:lnTo>
                    <a:pt x="1781835" y="1066306"/>
                  </a:lnTo>
                  <a:lnTo>
                    <a:pt x="1782470" y="1074239"/>
                  </a:lnTo>
                  <a:lnTo>
                    <a:pt x="1782470" y="1081855"/>
                  </a:lnTo>
                  <a:lnTo>
                    <a:pt x="1781518" y="1090105"/>
                  </a:lnTo>
                  <a:lnTo>
                    <a:pt x="1780248" y="1096769"/>
                  </a:lnTo>
                  <a:lnTo>
                    <a:pt x="1779296" y="1099942"/>
                  </a:lnTo>
                  <a:lnTo>
                    <a:pt x="1777709" y="1103750"/>
                  </a:lnTo>
                  <a:lnTo>
                    <a:pt x="1776439" y="1107241"/>
                  </a:lnTo>
                  <a:lnTo>
                    <a:pt x="1774534" y="1111049"/>
                  </a:lnTo>
                  <a:lnTo>
                    <a:pt x="1772312" y="1115174"/>
                  </a:lnTo>
                  <a:lnTo>
                    <a:pt x="1770090" y="1118665"/>
                  </a:lnTo>
                  <a:lnTo>
                    <a:pt x="1767551" y="1122473"/>
                  </a:lnTo>
                  <a:lnTo>
                    <a:pt x="1764059" y="1125963"/>
                  </a:lnTo>
                  <a:lnTo>
                    <a:pt x="1760885" y="1129771"/>
                  </a:lnTo>
                  <a:lnTo>
                    <a:pt x="1756758" y="1133262"/>
                  </a:lnTo>
                  <a:lnTo>
                    <a:pt x="1752632" y="1137070"/>
                  </a:lnTo>
                  <a:lnTo>
                    <a:pt x="1747870" y="1140560"/>
                  </a:lnTo>
                  <a:lnTo>
                    <a:pt x="1742791" y="1143416"/>
                  </a:lnTo>
                  <a:lnTo>
                    <a:pt x="1737077" y="1146907"/>
                  </a:lnTo>
                  <a:lnTo>
                    <a:pt x="1729777" y="1150080"/>
                  </a:lnTo>
                  <a:lnTo>
                    <a:pt x="1722476" y="1152619"/>
                  </a:lnTo>
                  <a:lnTo>
                    <a:pt x="1714857" y="1155475"/>
                  </a:lnTo>
                  <a:lnTo>
                    <a:pt x="1707239" y="1157379"/>
                  </a:lnTo>
                  <a:lnTo>
                    <a:pt x="1699621" y="1158965"/>
                  </a:lnTo>
                  <a:lnTo>
                    <a:pt x="1691685" y="1160235"/>
                  </a:lnTo>
                  <a:lnTo>
                    <a:pt x="1683749" y="1160869"/>
                  </a:lnTo>
                  <a:lnTo>
                    <a:pt x="1676131" y="1161186"/>
                  </a:lnTo>
                  <a:lnTo>
                    <a:pt x="1667878" y="1160869"/>
                  </a:lnTo>
                  <a:lnTo>
                    <a:pt x="1659942" y="1160235"/>
                  </a:lnTo>
                  <a:lnTo>
                    <a:pt x="1652324" y="1158965"/>
                  </a:lnTo>
                  <a:lnTo>
                    <a:pt x="1644706" y="1157696"/>
                  </a:lnTo>
                  <a:lnTo>
                    <a:pt x="1646928" y="1163090"/>
                  </a:lnTo>
                  <a:lnTo>
                    <a:pt x="1648515" y="1168485"/>
                  </a:lnTo>
                  <a:lnTo>
                    <a:pt x="1650419" y="1173880"/>
                  </a:lnTo>
                  <a:lnTo>
                    <a:pt x="1651372" y="1179274"/>
                  </a:lnTo>
                  <a:lnTo>
                    <a:pt x="1652324" y="1184034"/>
                  </a:lnTo>
                  <a:lnTo>
                    <a:pt x="1652959" y="1189429"/>
                  </a:lnTo>
                  <a:lnTo>
                    <a:pt x="1653276" y="1194823"/>
                  </a:lnTo>
                  <a:lnTo>
                    <a:pt x="1653276" y="1199900"/>
                  </a:lnTo>
                  <a:lnTo>
                    <a:pt x="1652641" y="1204978"/>
                  </a:lnTo>
                  <a:lnTo>
                    <a:pt x="1651689" y="1209738"/>
                  </a:lnTo>
                  <a:lnTo>
                    <a:pt x="1650419" y="1214498"/>
                  </a:lnTo>
                  <a:lnTo>
                    <a:pt x="1648515" y="1219257"/>
                  </a:lnTo>
                  <a:lnTo>
                    <a:pt x="1646293" y="1223700"/>
                  </a:lnTo>
                  <a:lnTo>
                    <a:pt x="1643118" y="1228143"/>
                  </a:lnTo>
                  <a:lnTo>
                    <a:pt x="1639944" y="1232585"/>
                  </a:lnTo>
                  <a:lnTo>
                    <a:pt x="1635817" y="1236393"/>
                  </a:lnTo>
                  <a:lnTo>
                    <a:pt x="1632643" y="1239566"/>
                  </a:lnTo>
                  <a:lnTo>
                    <a:pt x="1628834" y="1242422"/>
                  </a:lnTo>
                  <a:lnTo>
                    <a:pt x="1625342" y="1245278"/>
                  </a:lnTo>
                  <a:lnTo>
                    <a:pt x="1621216" y="1247817"/>
                  </a:lnTo>
                  <a:lnTo>
                    <a:pt x="1617089" y="1250356"/>
                  </a:lnTo>
                  <a:lnTo>
                    <a:pt x="1613280" y="1252260"/>
                  </a:lnTo>
                  <a:lnTo>
                    <a:pt x="1609153" y="1254163"/>
                  </a:lnTo>
                  <a:lnTo>
                    <a:pt x="1604709" y="1255750"/>
                  </a:lnTo>
                  <a:lnTo>
                    <a:pt x="1600583" y="1257654"/>
                  </a:lnTo>
                  <a:lnTo>
                    <a:pt x="1596139" y="1258923"/>
                  </a:lnTo>
                  <a:lnTo>
                    <a:pt x="1591377" y="1259875"/>
                  </a:lnTo>
                  <a:lnTo>
                    <a:pt x="1587251" y="1260827"/>
                  </a:lnTo>
                  <a:lnTo>
                    <a:pt x="1582489" y="1261462"/>
                  </a:lnTo>
                  <a:lnTo>
                    <a:pt x="1577411" y="1261779"/>
                  </a:lnTo>
                  <a:lnTo>
                    <a:pt x="1572649" y="1262097"/>
                  </a:lnTo>
                  <a:lnTo>
                    <a:pt x="1567888" y="1262414"/>
                  </a:lnTo>
                  <a:lnTo>
                    <a:pt x="1558047" y="1261779"/>
                  </a:lnTo>
                  <a:lnTo>
                    <a:pt x="1548842" y="1260827"/>
                  </a:lnTo>
                  <a:lnTo>
                    <a:pt x="1539319" y="1259241"/>
                  </a:lnTo>
                  <a:lnTo>
                    <a:pt x="1530113" y="1257337"/>
                  </a:lnTo>
                  <a:lnTo>
                    <a:pt x="1520591" y="1254481"/>
                  </a:lnTo>
                  <a:lnTo>
                    <a:pt x="1512020" y="1251308"/>
                  </a:lnTo>
                  <a:lnTo>
                    <a:pt x="1503449" y="1247817"/>
                  </a:lnTo>
                  <a:lnTo>
                    <a:pt x="1494879" y="1244326"/>
                  </a:lnTo>
                  <a:lnTo>
                    <a:pt x="1495196" y="1249086"/>
                  </a:lnTo>
                  <a:lnTo>
                    <a:pt x="1495196" y="1253846"/>
                  </a:lnTo>
                  <a:lnTo>
                    <a:pt x="1495196" y="1258923"/>
                  </a:lnTo>
                  <a:lnTo>
                    <a:pt x="1494879" y="1264001"/>
                  </a:lnTo>
                  <a:lnTo>
                    <a:pt x="1494244" y="1268443"/>
                  </a:lnTo>
                  <a:lnTo>
                    <a:pt x="1493292" y="1273520"/>
                  </a:lnTo>
                  <a:lnTo>
                    <a:pt x="1492022" y="1278280"/>
                  </a:lnTo>
                  <a:lnTo>
                    <a:pt x="1490752" y="1283040"/>
                  </a:lnTo>
                  <a:lnTo>
                    <a:pt x="1487895" y="1289387"/>
                  </a:lnTo>
                  <a:lnTo>
                    <a:pt x="1484721" y="1295099"/>
                  </a:lnTo>
                  <a:lnTo>
                    <a:pt x="1480912" y="1300493"/>
                  </a:lnTo>
                  <a:lnTo>
                    <a:pt x="1477103" y="1305571"/>
                  </a:lnTo>
                  <a:lnTo>
                    <a:pt x="1472024" y="1310330"/>
                  </a:lnTo>
                  <a:lnTo>
                    <a:pt x="1466945" y="1314456"/>
                  </a:lnTo>
                  <a:lnTo>
                    <a:pt x="1460914" y="1317946"/>
                  </a:lnTo>
                  <a:lnTo>
                    <a:pt x="1454883" y="1321120"/>
                  </a:lnTo>
                  <a:lnTo>
                    <a:pt x="1449486" y="1323024"/>
                  </a:lnTo>
                  <a:lnTo>
                    <a:pt x="1443773" y="1324293"/>
                  </a:lnTo>
                  <a:lnTo>
                    <a:pt x="1438059" y="1325245"/>
                  </a:lnTo>
                  <a:lnTo>
                    <a:pt x="1432028" y="1325562"/>
                  </a:lnTo>
                  <a:lnTo>
                    <a:pt x="1425679" y="1325245"/>
                  </a:lnTo>
                  <a:lnTo>
                    <a:pt x="1418696" y="1324293"/>
                  </a:lnTo>
                  <a:lnTo>
                    <a:pt x="1411395" y="1323024"/>
                  </a:lnTo>
                  <a:lnTo>
                    <a:pt x="1404094" y="1321120"/>
                  </a:lnTo>
                  <a:lnTo>
                    <a:pt x="1396793" y="1318581"/>
                  </a:lnTo>
                  <a:lnTo>
                    <a:pt x="1389175" y="1315725"/>
                  </a:lnTo>
                  <a:lnTo>
                    <a:pt x="1381239" y="1312234"/>
                  </a:lnTo>
                  <a:lnTo>
                    <a:pt x="1372669" y="1308744"/>
                  </a:lnTo>
                  <a:lnTo>
                    <a:pt x="1364733" y="1304619"/>
                  </a:lnTo>
                  <a:lnTo>
                    <a:pt x="1356480" y="1299859"/>
                  </a:lnTo>
                  <a:lnTo>
                    <a:pt x="1347909" y="1295416"/>
                  </a:lnTo>
                  <a:lnTo>
                    <a:pt x="1339338" y="1290656"/>
                  </a:lnTo>
                  <a:lnTo>
                    <a:pt x="1322515" y="1279867"/>
                  </a:lnTo>
                  <a:lnTo>
                    <a:pt x="1313888" y="1274172"/>
                  </a:lnTo>
                  <a:lnTo>
                    <a:pt x="1313614" y="1274446"/>
                  </a:lnTo>
                  <a:lnTo>
                    <a:pt x="1311077" y="1277303"/>
                  </a:lnTo>
                  <a:lnTo>
                    <a:pt x="1307590" y="1280796"/>
                  </a:lnTo>
                  <a:lnTo>
                    <a:pt x="1303151" y="1284923"/>
                  </a:lnTo>
                  <a:lnTo>
                    <a:pt x="1297761" y="1289368"/>
                  </a:lnTo>
                  <a:lnTo>
                    <a:pt x="1291737" y="1293496"/>
                  </a:lnTo>
                  <a:lnTo>
                    <a:pt x="1285079" y="1297623"/>
                  </a:lnTo>
                  <a:lnTo>
                    <a:pt x="1280957" y="1299211"/>
                  </a:lnTo>
                  <a:lnTo>
                    <a:pt x="1277469" y="1301116"/>
                  </a:lnTo>
                  <a:lnTo>
                    <a:pt x="1273348" y="1302703"/>
                  </a:lnTo>
                  <a:lnTo>
                    <a:pt x="1268909" y="1303973"/>
                  </a:lnTo>
                  <a:lnTo>
                    <a:pt x="1264787" y="1305243"/>
                  </a:lnTo>
                  <a:lnTo>
                    <a:pt x="1260348" y="1305878"/>
                  </a:lnTo>
                  <a:lnTo>
                    <a:pt x="1255592" y="1306513"/>
                  </a:lnTo>
                  <a:lnTo>
                    <a:pt x="1251154" y="1306513"/>
                  </a:lnTo>
                  <a:lnTo>
                    <a:pt x="1246081" y="1306513"/>
                  </a:lnTo>
                  <a:lnTo>
                    <a:pt x="1241008" y="1306196"/>
                  </a:lnTo>
                  <a:lnTo>
                    <a:pt x="1235935" y="1305243"/>
                  </a:lnTo>
                  <a:lnTo>
                    <a:pt x="1230545" y="1303973"/>
                  </a:lnTo>
                  <a:lnTo>
                    <a:pt x="1225472" y="1302068"/>
                  </a:lnTo>
                  <a:lnTo>
                    <a:pt x="1220082" y="1299528"/>
                  </a:lnTo>
                  <a:lnTo>
                    <a:pt x="1214692" y="1296671"/>
                  </a:lnTo>
                  <a:lnTo>
                    <a:pt x="1208985" y="1293178"/>
                  </a:lnTo>
                  <a:lnTo>
                    <a:pt x="1201693" y="1287781"/>
                  </a:lnTo>
                  <a:lnTo>
                    <a:pt x="1195352" y="1283018"/>
                  </a:lnTo>
                  <a:lnTo>
                    <a:pt x="1189645" y="1277621"/>
                  </a:lnTo>
                  <a:lnTo>
                    <a:pt x="1184889" y="1272223"/>
                  </a:lnTo>
                  <a:lnTo>
                    <a:pt x="1180767" y="1266508"/>
                  </a:lnTo>
                  <a:lnTo>
                    <a:pt x="1177279" y="1261111"/>
                  </a:lnTo>
                  <a:lnTo>
                    <a:pt x="1174743" y="1255713"/>
                  </a:lnTo>
                  <a:lnTo>
                    <a:pt x="1172523" y="1250633"/>
                  </a:lnTo>
                  <a:lnTo>
                    <a:pt x="1171255" y="1245235"/>
                  </a:lnTo>
                  <a:lnTo>
                    <a:pt x="1170304" y="1239838"/>
                  </a:lnTo>
                  <a:lnTo>
                    <a:pt x="1169987" y="1234758"/>
                  </a:lnTo>
                  <a:lnTo>
                    <a:pt x="1169987" y="1229678"/>
                  </a:lnTo>
                  <a:lnTo>
                    <a:pt x="1170304" y="1224915"/>
                  </a:lnTo>
                  <a:lnTo>
                    <a:pt x="1170938" y="1219835"/>
                  </a:lnTo>
                  <a:lnTo>
                    <a:pt x="1172206" y="1215073"/>
                  </a:lnTo>
                  <a:lnTo>
                    <a:pt x="1173792" y="1210310"/>
                  </a:lnTo>
                  <a:lnTo>
                    <a:pt x="1175377" y="1206183"/>
                  </a:lnTo>
                  <a:lnTo>
                    <a:pt x="1177279" y="1201738"/>
                  </a:lnTo>
                  <a:lnTo>
                    <a:pt x="1179182" y="1197610"/>
                  </a:lnTo>
                  <a:lnTo>
                    <a:pt x="1181401" y="1193800"/>
                  </a:lnTo>
                  <a:lnTo>
                    <a:pt x="1185523" y="1186815"/>
                  </a:lnTo>
                  <a:lnTo>
                    <a:pt x="1188434" y="1183124"/>
                  </a:lnTo>
                  <a:lnTo>
                    <a:pt x="1179671" y="1178640"/>
                  </a:lnTo>
                  <a:lnTo>
                    <a:pt x="1146133" y="1161542"/>
                  </a:lnTo>
                  <a:lnTo>
                    <a:pt x="1139156" y="1169987"/>
                  </a:lnTo>
                  <a:lnTo>
                    <a:pt x="1130294" y="1180465"/>
                  </a:lnTo>
                  <a:lnTo>
                    <a:pt x="1122064" y="1189990"/>
                  </a:lnTo>
                  <a:lnTo>
                    <a:pt x="1113517" y="1198563"/>
                  </a:lnTo>
                  <a:lnTo>
                    <a:pt x="1105921" y="1206183"/>
                  </a:lnTo>
                  <a:lnTo>
                    <a:pt x="1098957" y="1212533"/>
                  </a:lnTo>
                  <a:lnTo>
                    <a:pt x="1092943" y="1217930"/>
                  </a:lnTo>
                  <a:lnTo>
                    <a:pt x="1087562" y="1221740"/>
                  </a:lnTo>
                  <a:lnTo>
                    <a:pt x="1068253" y="1234440"/>
                  </a:lnTo>
                  <a:lnTo>
                    <a:pt x="1058441" y="1240790"/>
                  </a:lnTo>
                  <a:lnTo>
                    <a:pt x="1048629" y="1246505"/>
                  </a:lnTo>
                  <a:lnTo>
                    <a:pt x="1038816" y="1251585"/>
                  </a:lnTo>
                  <a:lnTo>
                    <a:pt x="1033752" y="1253808"/>
                  </a:lnTo>
                  <a:lnTo>
                    <a:pt x="1028371" y="1256030"/>
                  </a:lnTo>
                  <a:lnTo>
                    <a:pt x="1023306" y="1257300"/>
                  </a:lnTo>
                  <a:lnTo>
                    <a:pt x="1018242" y="1258570"/>
                  </a:lnTo>
                  <a:lnTo>
                    <a:pt x="1013494" y="1259523"/>
                  </a:lnTo>
                  <a:lnTo>
                    <a:pt x="1008429" y="1260158"/>
                  </a:lnTo>
                  <a:lnTo>
                    <a:pt x="1003048" y="1260475"/>
                  </a:lnTo>
                  <a:lnTo>
                    <a:pt x="997984" y="1260158"/>
                  </a:lnTo>
                  <a:lnTo>
                    <a:pt x="992603" y="1259523"/>
                  </a:lnTo>
                  <a:lnTo>
                    <a:pt x="987855" y="1258253"/>
                  </a:lnTo>
                  <a:lnTo>
                    <a:pt x="982790" y="1256665"/>
                  </a:lnTo>
                  <a:lnTo>
                    <a:pt x="977409" y="1254443"/>
                  </a:lnTo>
                  <a:lnTo>
                    <a:pt x="972345" y="1251585"/>
                  </a:lnTo>
                  <a:lnTo>
                    <a:pt x="966964" y="1248093"/>
                  </a:lnTo>
                  <a:lnTo>
                    <a:pt x="961899" y="1244283"/>
                  </a:lnTo>
                  <a:lnTo>
                    <a:pt x="956835" y="1239520"/>
                  </a:lnTo>
                  <a:lnTo>
                    <a:pt x="951454" y="1234123"/>
                  </a:lnTo>
                  <a:lnTo>
                    <a:pt x="946389" y="1228090"/>
                  </a:lnTo>
                  <a:lnTo>
                    <a:pt x="941008" y="1221105"/>
                  </a:lnTo>
                  <a:lnTo>
                    <a:pt x="935943" y="1213485"/>
                  </a:lnTo>
                  <a:lnTo>
                    <a:pt x="930879" y="1205230"/>
                  </a:lnTo>
                  <a:lnTo>
                    <a:pt x="925498" y="1196023"/>
                  </a:lnTo>
                  <a:lnTo>
                    <a:pt x="923915" y="1192530"/>
                  </a:lnTo>
                  <a:lnTo>
                    <a:pt x="922333" y="1188720"/>
                  </a:lnTo>
                  <a:lnTo>
                    <a:pt x="921700" y="1184593"/>
                  </a:lnTo>
                  <a:lnTo>
                    <a:pt x="921067" y="1180783"/>
                  </a:lnTo>
                  <a:lnTo>
                    <a:pt x="920750" y="1176655"/>
                  </a:lnTo>
                  <a:lnTo>
                    <a:pt x="921067" y="1172845"/>
                  </a:lnTo>
                  <a:lnTo>
                    <a:pt x="921700" y="1168400"/>
                  </a:lnTo>
                  <a:lnTo>
                    <a:pt x="922333" y="1163955"/>
                  </a:lnTo>
                  <a:lnTo>
                    <a:pt x="923915" y="1159510"/>
                  </a:lnTo>
                  <a:lnTo>
                    <a:pt x="925181" y="1155065"/>
                  </a:lnTo>
                  <a:lnTo>
                    <a:pt x="926764" y="1150302"/>
                  </a:lnTo>
                  <a:lnTo>
                    <a:pt x="928980" y="1145540"/>
                  </a:lnTo>
                  <a:lnTo>
                    <a:pt x="931512" y="1140777"/>
                  </a:lnTo>
                  <a:lnTo>
                    <a:pt x="933728" y="1136015"/>
                  </a:lnTo>
                  <a:lnTo>
                    <a:pt x="939742" y="1126172"/>
                  </a:lnTo>
                  <a:lnTo>
                    <a:pt x="946389" y="1116330"/>
                  </a:lnTo>
                  <a:lnTo>
                    <a:pt x="953986" y="1106170"/>
                  </a:lnTo>
                  <a:lnTo>
                    <a:pt x="962532" y="1096010"/>
                  </a:lnTo>
                  <a:lnTo>
                    <a:pt x="971078" y="1085850"/>
                  </a:lnTo>
                  <a:lnTo>
                    <a:pt x="980258" y="1075690"/>
                  </a:lnTo>
                  <a:lnTo>
                    <a:pt x="981263" y="1074682"/>
                  </a:lnTo>
                  <a:lnTo>
                    <a:pt x="961294" y="1063855"/>
                  </a:lnTo>
                  <a:lnTo>
                    <a:pt x="958295" y="1066735"/>
                  </a:lnTo>
                  <a:lnTo>
                    <a:pt x="950387" y="1074331"/>
                  </a:lnTo>
                  <a:lnTo>
                    <a:pt x="942480" y="1081610"/>
                  </a:lnTo>
                  <a:lnTo>
                    <a:pt x="934256" y="1088889"/>
                  </a:lnTo>
                  <a:lnTo>
                    <a:pt x="926032" y="1095535"/>
                  </a:lnTo>
                  <a:lnTo>
                    <a:pt x="917808" y="1102181"/>
                  </a:lnTo>
                  <a:lnTo>
                    <a:pt x="909900" y="1108194"/>
                  </a:lnTo>
                  <a:lnTo>
                    <a:pt x="901360" y="1113890"/>
                  </a:lnTo>
                  <a:lnTo>
                    <a:pt x="893452" y="1119270"/>
                  </a:lnTo>
                  <a:lnTo>
                    <a:pt x="885545" y="1124334"/>
                  </a:lnTo>
                  <a:lnTo>
                    <a:pt x="877637" y="1128764"/>
                  </a:lnTo>
                  <a:lnTo>
                    <a:pt x="869413" y="1132562"/>
                  </a:lnTo>
                  <a:lnTo>
                    <a:pt x="861822" y="1136360"/>
                  </a:lnTo>
                  <a:lnTo>
                    <a:pt x="854546" y="1139208"/>
                  </a:lnTo>
                  <a:lnTo>
                    <a:pt x="847271" y="1141740"/>
                  </a:lnTo>
                  <a:lnTo>
                    <a:pt x="840313" y="1143322"/>
                  </a:lnTo>
                  <a:lnTo>
                    <a:pt x="833354" y="1144272"/>
                  </a:lnTo>
                  <a:lnTo>
                    <a:pt x="826712" y="1144588"/>
                  </a:lnTo>
                  <a:lnTo>
                    <a:pt x="820385" y="1144588"/>
                  </a:lnTo>
                  <a:lnTo>
                    <a:pt x="814059" y="1143955"/>
                  </a:lnTo>
                  <a:lnTo>
                    <a:pt x="808049" y="1143322"/>
                  </a:lnTo>
                  <a:lnTo>
                    <a:pt x="801723" y="1142056"/>
                  </a:lnTo>
                  <a:lnTo>
                    <a:pt x="795713" y="1140790"/>
                  </a:lnTo>
                  <a:lnTo>
                    <a:pt x="790020" y="1138575"/>
                  </a:lnTo>
                  <a:lnTo>
                    <a:pt x="784326" y="1136676"/>
                  </a:lnTo>
                  <a:lnTo>
                    <a:pt x="778633" y="1134461"/>
                  </a:lnTo>
                  <a:lnTo>
                    <a:pt x="773256" y="1131929"/>
                  </a:lnTo>
                  <a:lnTo>
                    <a:pt x="768511" y="1129081"/>
                  </a:lnTo>
                  <a:lnTo>
                    <a:pt x="763450" y="1125916"/>
                  </a:lnTo>
                  <a:lnTo>
                    <a:pt x="758706" y="1123068"/>
                  </a:lnTo>
                  <a:lnTo>
                    <a:pt x="753961" y="1119270"/>
                  </a:lnTo>
                  <a:lnTo>
                    <a:pt x="750165" y="1115789"/>
                  </a:lnTo>
                  <a:lnTo>
                    <a:pt x="746053" y="1111991"/>
                  </a:lnTo>
                  <a:lnTo>
                    <a:pt x="742890" y="1108194"/>
                  </a:lnTo>
                  <a:lnTo>
                    <a:pt x="739411" y="1103763"/>
                  </a:lnTo>
                  <a:lnTo>
                    <a:pt x="736564" y="1099332"/>
                  </a:lnTo>
                  <a:lnTo>
                    <a:pt x="734034" y="1095218"/>
                  </a:lnTo>
                  <a:lnTo>
                    <a:pt x="731820" y="1090471"/>
                  </a:lnTo>
                  <a:lnTo>
                    <a:pt x="730238" y="1085724"/>
                  </a:lnTo>
                  <a:lnTo>
                    <a:pt x="728657" y="1080660"/>
                  </a:lnTo>
                  <a:lnTo>
                    <a:pt x="727708" y="1076230"/>
                  </a:lnTo>
                  <a:lnTo>
                    <a:pt x="727391" y="1071166"/>
                  </a:lnTo>
                  <a:lnTo>
                    <a:pt x="727075" y="1065786"/>
                  </a:lnTo>
                  <a:lnTo>
                    <a:pt x="727708" y="1060722"/>
                  </a:lnTo>
                  <a:lnTo>
                    <a:pt x="728657" y="1055659"/>
                  </a:lnTo>
                  <a:lnTo>
                    <a:pt x="730238" y="1050595"/>
                  </a:lnTo>
                  <a:lnTo>
                    <a:pt x="732136" y="1045215"/>
                  </a:lnTo>
                  <a:lnTo>
                    <a:pt x="734666" y="1040152"/>
                  </a:lnTo>
                  <a:lnTo>
                    <a:pt x="737829" y="1034772"/>
                  </a:lnTo>
                  <a:lnTo>
                    <a:pt x="741309" y="1029392"/>
                  </a:lnTo>
                  <a:lnTo>
                    <a:pt x="758389" y="1006922"/>
                  </a:lnTo>
                  <a:lnTo>
                    <a:pt x="767562" y="994579"/>
                  </a:lnTo>
                  <a:lnTo>
                    <a:pt x="777368" y="981920"/>
                  </a:lnTo>
                  <a:lnTo>
                    <a:pt x="788122" y="968628"/>
                  </a:lnTo>
                  <a:lnTo>
                    <a:pt x="790242" y="966009"/>
                  </a:lnTo>
                  <a:lnTo>
                    <a:pt x="789233" y="965395"/>
                  </a:lnTo>
                  <a:lnTo>
                    <a:pt x="776219" y="957145"/>
                  </a:lnTo>
                  <a:lnTo>
                    <a:pt x="763839" y="949211"/>
                  </a:lnTo>
                  <a:lnTo>
                    <a:pt x="760189" y="946743"/>
                  </a:lnTo>
                  <a:lnTo>
                    <a:pt x="757399" y="948372"/>
                  </a:lnTo>
                  <a:lnTo>
                    <a:pt x="753277" y="949960"/>
                  </a:lnTo>
                  <a:lnTo>
                    <a:pt x="749473" y="951547"/>
                  </a:lnTo>
                  <a:lnTo>
                    <a:pt x="745351" y="952817"/>
                  </a:lnTo>
                  <a:lnTo>
                    <a:pt x="740912" y="954087"/>
                  </a:lnTo>
                  <a:lnTo>
                    <a:pt x="736473" y="955040"/>
                  </a:lnTo>
                  <a:lnTo>
                    <a:pt x="732035" y="955357"/>
                  </a:lnTo>
                  <a:lnTo>
                    <a:pt x="726962" y="955675"/>
                  </a:lnTo>
                  <a:lnTo>
                    <a:pt x="722206" y="955675"/>
                  </a:lnTo>
                  <a:lnTo>
                    <a:pt x="717450" y="955040"/>
                  </a:lnTo>
                  <a:lnTo>
                    <a:pt x="712377" y="954087"/>
                  </a:lnTo>
                  <a:lnTo>
                    <a:pt x="706987" y="952500"/>
                  </a:lnTo>
                  <a:lnTo>
                    <a:pt x="701597" y="950912"/>
                  </a:lnTo>
                  <a:lnTo>
                    <a:pt x="696207" y="948690"/>
                  </a:lnTo>
                  <a:lnTo>
                    <a:pt x="690817" y="945515"/>
                  </a:lnTo>
                  <a:lnTo>
                    <a:pt x="685427" y="942340"/>
                  </a:lnTo>
                  <a:lnTo>
                    <a:pt x="678135" y="936942"/>
                  </a:lnTo>
                  <a:lnTo>
                    <a:pt x="671477" y="931545"/>
                  </a:lnTo>
                  <a:lnTo>
                    <a:pt x="666087" y="926147"/>
                  </a:lnTo>
                  <a:lnTo>
                    <a:pt x="661014" y="920750"/>
                  </a:lnTo>
                  <a:lnTo>
                    <a:pt x="656892" y="915670"/>
                  </a:lnTo>
                  <a:lnTo>
                    <a:pt x="653721" y="910272"/>
                  </a:lnTo>
                  <a:lnTo>
                    <a:pt x="650868" y="904875"/>
                  </a:lnTo>
                  <a:lnTo>
                    <a:pt x="648966" y="899477"/>
                  </a:lnTo>
                  <a:lnTo>
                    <a:pt x="647380" y="894080"/>
                  </a:lnTo>
                  <a:lnTo>
                    <a:pt x="646746" y="889000"/>
                  </a:lnTo>
                  <a:lnTo>
                    <a:pt x="646112" y="883920"/>
                  </a:lnTo>
                  <a:lnTo>
                    <a:pt x="646112" y="878522"/>
                  </a:lnTo>
                  <a:lnTo>
                    <a:pt x="646746" y="873442"/>
                  </a:lnTo>
                  <a:lnTo>
                    <a:pt x="647380" y="868680"/>
                  </a:lnTo>
                  <a:lnTo>
                    <a:pt x="648039" y="865599"/>
                  </a:lnTo>
                  <a:lnTo>
                    <a:pt x="643850" y="862581"/>
                  </a:lnTo>
                  <a:lnTo>
                    <a:pt x="605442" y="834021"/>
                  </a:lnTo>
                  <a:lnTo>
                    <a:pt x="588300" y="821011"/>
                  </a:lnTo>
                  <a:lnTo>
                    <a:pt x="571794" y="808318"/>
                  </a:lnTo>
                  <a:lnTo>
                    <a:pt x="557192" y="796260"/>
                  </a:lnTo>
                  <a:lnTo>
                    <a:pt x="543225" y="784836"/>
                  </a:lnTo>
                  <a:lnTo>
                    <a:pt x="530846" y="774047"/>
                  </a:lnTo>
                  <a:lnTo>
                    <a:pt x="519736" y="763575"/>
                  </a:lnTo>
                  <a:lnTo>
                    <a:pt x="509578" y="753738"/>
                  </a:lnTo>
                  <a:lnTo>
                    <a:pt x="501325" y="744535"/>
                  </a:lnTo>
                  <a:lnTo>
                    <a:pt x="497516" y="739775"/>
                  </a:lnTo>
                  <a:lnTo>
                    <a:pt x="494341" y="735650"/>
                  </a:lnTo>
                  <a:lnTo>
                    <a:pt x="491484" y="731207"/>
                  </a:lnTo>
                  <a:lnTo>
                    <a:pt x="488627" y="727082"/>
                  </a:lnTo>
                  <a:lnTo>
                    <a:pt x="486405" y="723274"/>
                  </a:lnTo>
                  <a:lnTo>
                    <a:pt x="484183" y="719149"/>
                  </a:lnTo>
                  <a:lnTo>
                    <a:pt x="482596" y="715024"/>
                  </a:lnTo>
                  <a:lnTo>
                    <a:pt x="481327" y="711533"/>
                  </a:lnTo>
                  <a:lnTo>
                    <a:pt x="478152" y="699475"/>
                  </a:lnTo>
                  <a:lnTo>
                    <a:pt x="475613" y="687099"/>
                  </a:lnTo>
                  <a:lnTo>
                    <a:pt x="473391" y="675040"/>
                  </a:lnTo>
                  <a:lnTo>
                    <a:pt x="471169" y="662982"/>
                  </a:lnTo>
                  <a:lnTo>
                    <a:pt x="469899" y="650606"/>
                  </a:lnTo>
                  <a:lnTo>
                    <a:pt x="468947" y="638865"/>
                  </a:lnTo>
                  <a:lnTo>
                    <a:pt x="468312" y="626807"/>
                  </a:lnTo>
                  <a:lnTo>
                    <a:pt x="468312" y="614431"/>
                  </a:lnTo>
                  <a:lnTo>
                    <a:pt x="468629" y="602372"/>
                  </a:lnTo>
                  <a:lnTo>
                    <a:pt x="469264" y="589997"/>
                  </a:lnTo>
                  <a:lnTo>
                    <a:pt x="470217" y="577938"/>
                  </a:lnTo>
                  <a:lnTo>
                    <a:pt x="471804" y="565562"/>
                  </a:lnTo>
                  <a:lnTo>
                    <a:pt x="474026" y="553504"/>
                  </a:lnTo>
                  <a:lnTo>
                    <a:pt x="476248" y="541446"/>
                  </a:lnTo>
                  <a:lnTo>
                    <a:pt x="479422" y="529704"/>
                  </a:lnTo>
                  <a:lnTo>
                    <a:pt x="482596" y="517329"/>
                  </a:lnTo>
                  <a:lnTo>
                    <a:pt x="486405" y="505270"/>
                  </a:lnTo>
                  <a:lnTo>
                    <a:pt x="490215" y="493212"/>
                  </a:lnTo>
                  <a:lnTo>
                    <a:pt x="494976" y="481153"/>
                  </a:lnTo>
                  <a:lnTo>
                    <a:pt x="500055" y="469412"/>
                  </a:lnTo>
                  <a:lnTo>
                    <a:pt x="505451" y="457354"/>
                  </a:lnTo>
                  <a:lnTo>
                    <a:pt x="511482" y="445613"/>
                  </a:lnTo>
                  <a:lnTo>
                    <a:pt x="517831" y="433871"/>
                  </a:lnTo>
                  <a:lnTo>
                    <a:pt x="524497" y="421813"/>
                  </a:lnTo>
                  <a:lnTo>
                    <a:pt x="531480" y="410072"/>
                  </a:lnTo>
                  <a:lnTo>
                    <a:pt x="539099" y="398331"/>
                  </a:lnTo>
                  <a:lnTo>
                    <a:pt x="547035" y="386590"/>
                  </a:lnTo>
                  <a:lnTo>
                    <a:pt x="555288" y="375166"/>
                  </a:lnTo>
                  <a:lnTo>
                    <a:pt x="564176" y="363742"/>
                  </a:lnTo>
                  <a:lnTo>
                    <a:pt x="573064" y="352001"/>
                  </a:lnTo>
                  <a:lnTo>
                    <a:pt x="582904" y="340577"/>
                  </a:lnTo>
                  <a:lnTo>
                    <a:pt x="592744" y="329153"/>
                  </a:lnTo>
                  <a:lnTo>
                    <a:pt x="608298" y="312970"/>
                  </a:lnTo>
                  <a:lnTo>
                    <a:pt x="623535" y="297738"/>
                  </a:lnTo>
                  <a:lnTo>
                    <a:pt x="638454" y="282824"/>
                  </a:lnTo>
                  <a:lnTo>
                    <a:pt x="653691" y="269496"/>
                  </a:lnTo>
                  <a:lnTo>
                    <a:pt x="668293" y="256803"/>
                  </a:lnTo>
                  <a:lnTo>
                    <a:pt x="682577" y="245062"/>
                  </a:lnTo>
                  <a:lnTo>
                    <a:pt x="695909" y="234590"/>
                  </a:lnTo>
                  <a:lnTo>
                    <a:pt x="708924" y="224753"/>
                  </a:lnTo>
                  <a:lnTo>
                    <a:pt x="720668" y="216502"/>
                  </a:lnTo>
                  <a:lnTo>
                    <a:pt x="731778" y="208886"/>
                  </a:lnTo>
                  <a:lnTo>
                    <a:pt x="749872" y="196828"/>
                  </a:lnTo>
                  <a:lnTo>
                    <a:pt x="762252" y="189212"/>
                  </a:lnTo>
                  <a:lnTo>
                    <a:pt x="767013" y="186039"/>
                  </a:lnTo>
                  <a:lnTo>
                    <a:pt x="769870" y="184769"/>
                  </a:lnTo>
                  <a:lnTo>
                    <a:pt x="772727" y="183817"/>
                  </a:lnTo>
                  <a:lnTo>
                    <a:pt x="775584" y="183183"/>
                  </a:lnTo>
                  <a:lnTo>
                    <a:pt x="778441" y="182865"/>
                  </a:lnTo>
                  <a:lnTo>
                    <a:pt x="1214906" y="157162"/>
                  </a:lnTo>
                  <a:close/>
                  <a:moveTo>
                    <a:pt x="2261552" y="58737"/>
                  </a:moveTo>
                  <a:lnTo>
                    <a:pt x="2505075" y="597852"/>
                  </a:lnTo>
                  <a:lnTo>
                    <a:pt x="2166937" y="725487"/>
                  </a:lnTo>
                  <a:lnTo>
                    <a:pt x="2163762" y="705484"/>
                  </a:lnTo>
                  <a:lnTo>
                    <a:pt x="2160587" y="685799"/>
                  </a:lnTo>
                  <a:lnTo>
                    <a:pt x="2157095" y="666749"/>
                  </a:lnTo>
                  <a:lnTo>
                    <a:pt x="2153602" y="647699"/>
                  </a:lnTo>
                  <a:lnTo>
                    <a:pt x="2149475" y="629284"/>
                  </a:lnTo>
                  <a:lnTo>
                    <a:pt x="2145030" y="611504"/>
                  </a:lnTo>
                  <a:lnTo>
                    <a:pt x="2140902" y="594359"/>
                  </a:lnTo>
                  <a:lnTo>
                    <a:pt x="2136140" y="577214"/>
                  </a:lnTo>
                  <a:lnTo>
                    <a:pt x="2131060" y="560387"/>
                  </a:lnTo>
                  <a:lnTo>
                    <a:pt x="2126297" y="544512"/>
                  </a:lnTo>
                  <a:lnTo>
                    <a:pt x="2121217" y="528954"/>
                  </a:lnTo>
                  <a:lnTo>
                    <a:pt x="2115820" y="513397"/>
                  </a:lnTo>
                  <a:lnTo>
                    <a:pt x="2110105" y="498792"/>
                  </a:lnTo>
                  <a:lnTo>
                    <a:pt x="2104707" y="484187"/>
                  </a:lnTo>
                  <a:lnTo>
                    <a:pt x="2098675" y="469899"/>
                  </a:lnTo>
                  <a:lnTo>
                    <a:pt x="2092960" y="456564"/>
                  </a:lnTo>
                  <a:lnTo>
                    <a:pt x="2086927" y="443229"/>
                  </a:lnTo>
                  <a:lnTo>
                    <a:pt x="2080577" y="430212"/>
                  </a:lnTo>
                  <a:lnTo>
                    <a:pt x="2074862" y="417829"/>
                  </a:lnTo>
                  <a:lnTo>
                    <a:pt x="2068512" y="405764"/>
                  </a:lnTo>
                  <a:lnTo>
                    <a:pt x="2062162" y="394334"/>
                  </a:lnTo>
                  <a:lnTo>
                    <a:pt x="2055812" y="382904"/>
                  </a:lnTo>
                  <a:lnTo>
                    <a:pt x="2049145" y="371792"/>
                  </a:lnTo>
                  <a:lnTo>
                    <a:pt x="2042795" y="361314"/>
                  </a:lnTo>
                  <a:lnTo>
                    <a:pt x="2036127" y="350837"/>
                  </a:lnTo>
                  <a:lnTo>
                    <a:pt x="2029142" y="340994"/>
                  </a:lnTo>
                  <a:lnTo>
                    <a:pt x="2022792" y="331469"/>
                  </a:lnTo>
                  <a:lnTo>
                    <a:pt x="2016125" y="321944"/>
                  </a:lnTo>
                  <a:lnTo>
                    <a:pt x="2002790" y="304799"/>
                  </a:lnTo>
                  <a:lnTo>
                    <a:pt x="1989772" y="288607"/>
                  </a:lnTo>
                  <a:lnTo>
                    <a:pt x="1977072" y="273684"/>
                  </a:lnTo>
                  <a:lnTo>
                    <a:pt x="1964372" y="260349"/>
                  </a:lnTo>
                  <a:lnTo>
                    <a:pt x="1951990" y="247967"/>
                  </a:lnTo>
                  <a:lnTo>
                    <a:pt x="1940242" y="236537"/>
                  </a:lnTo>
                  <a:lnTo>
                    <a:pt x="1928812" y="226377"/>
                  </a:lnTo>
                  <a:lnTo>
                    <a:pt x="1918017" y="217169"/>
                  </a:lnTo>
                  <a:lnTo>
                    <a:pt x="1907857" y="209232"/>
                  </a:lnTo>
                  <a:lnTo>
                    <a:pt x="1898332" y="202247"/>
                  </a:lnTo>
                  <a:lnTo>
                    <a:pt x="1889760" y="196214"/>
                  </a:lnTo>
                  <a:lnTo>
                    <a:pt x="1882140" y="191134"/>
                  </a:lnTo>
                  <a:lnTo>
                    <a:pt x="1875472" y="187007"/>
                  </a:lnTo>
                  <a:lnTo>
                    <a:pt x="1869757" y="183514"/>
                  </a:lnTo>
                  <a:lnTo>
                    <a:pt x="1861502" y="179387"/>
                  </a:lnTo>
                  <a:lnTo>
                    <a:pt x="1858962" y="177799"/>
                  </a:lnTo>
                  <a:lnTo>
                    <a:pt x="2261552" y="58737"/>
                  </a:lnTo>
                  <a:close/>
                  <a:moveTo>
                    <a:pt x="371173" y="0"/>
                  </a:moveTo>
                  <a:lnTo>
                    <a:pt x="708025" y="151447"/>
                  </a:lnTo>
                  <a:lnTo>
                    <a:pt x="701351" y="153352"/>
                  </a:lnTo>
                  <a:lnTo>
                    <a:pt x="693089" y="155892"/>
                  </a:lnTo>
                  <a:lnTo>
                    <a:pt x="682284" y="159702"/>
                  </a:lnTo>
                  <a:lnTo>
                    <a:pt x="668937" y="165100"/>
                  </a:lnTo>
                  <a:lnTo>
                    <a:pt x="653366" y="172085"/>
                  </a:lnTo>
                  <a:lnTo>
                    <a:pt x="644468" y="176212"/>
                  </a:lnTo>
                  <a:lnTo>
                    <a:pt x="635570" y="180657"/>
                  </a:lnTo>
                  <a:lnTo>
                    <a:pt x="626354" y="186055"/>
                  </a:lnTo>
                  <a:lnTo>
                    <a:pt x="616185" y="191770"/>
                  </a:lnTo>
                  <a:lnTo>
                    <a:pt x="606016" y="198120"/>
                  </a:lnTo>
                  <a:lnTo>
                    <a:pt x="595529" y="204787"/>
                  </a:lnTo>
                  <a:lnTo>
                    <a:pt x="584724" y="212090"/>
                  </a:lnTo>
                  <a:lnTo>
                    <a:pt x="573602" y="220345"/>
                  </a:lnTo>
                  <a:lnTo>
                    <a:pt x="562479" y="228917"/>
                  </a:lnTo>
                  <a:lnTo>
                    <a:pt x="550721" y="237807"/>
                  </a:lnTo>
                  <a:lnTo>
                    <a:pt x="538963" y="247967"/>
                  </a:lnTo>
                  <a:lnTo>
                    <a:pt x="527205" y="258445"/>
                  </a:lnTo>
                  <a:lnTo>
                    <a:pt x="515129" y="269875"/>
                  </a:lnTo>
                  <a:lnTo>
                    <a:pt x="503054" y="281940"/>
                  </a:lnTo>
                  <a:lnTo>
                    <a:pt x="491296" y="294640"/>
                  </a:lnTo>
                  <a:lnTo>
                    <a:pt x="479220" y="308292"/>
                  </a:lnTo>
                  <a:lnTo>
                    <a:pt x="467462" y="322580"/>
                  </a:lnTo>
                  <a:lnTo>
                    <a:pt x="455386" y="337820"/>
                  </a:lnTo>
                  <a:lnTo>
                    <a:pt x="443628" y="353695"/>
                  </a:lnTo>
                  <a:lnTo>
                    <a:pt x="431870" y="370840"/>
                  </a:lnTo>
                  <a:lnTo>
                    <a:pt x="427421" y="378142"/>
                  </a:lnTo>
                  <a:lnTo>
                    <a:pt x="422654" y="385445"/>
                  </a:lnTo>
                  <a:lnTo>
                    <a:pt x="418205" y="392747"/>
                  </a:lnTo>
                  <a:lnTo>
                    <a:pt x="414392" y="400050"/>
                  </a:lnTo>
                  <a:lnTo>
                    <a:pt x="406447" y="415290"/>
                  </a:lnTo>
                  <a:lnTo>
                    <a:pt x="399774" y="430530"/>
                  </a:lnTo>
                  <a:lnTo>
                    <a:pt x="393418" y="446087"/>
                  </a:lnTo>
                  <a:lnTo>
                    <a:pt x="388015" y="461327"/>
                  </a:lnTo>
                  <a:lnTo>
                    <a:pt x="383249" y="476567"/>
                  </a:lnTo>
                  <a:lnTo>
                    <a:pt x="378800" y="492125"/>
                  </a:lnTo>
                  <a:lnTo>
                    <a:pt x="375304" y="507365"/>
                  </a:lnTo>
                  <a:lnTo>
                    <a:pt x="371808" y="522287"/>
                  </a:lnTo>
                  <a:lnTo>
                    <a:pt x="369266" y="537527"/>
                  </a:lnTo>
                  <a:lnTo>
                    <a:pt x="366724" y="552132"/>
                  </a:lnTo>
                  <a:lnTo>
                    <a:pt x="365135" y="566737"/>
                  </a:lnTo>
                  <a:lnTo>
                    <a:pt x="363864" y="581025"/>
                  </a:lnTo>
                  <a:lnTo>
                    <a:pt x="362910" y="594995"/>
                  </a:lnTo>
                  <a:lnTo>
                    <a:pt x="362275" y="608330"/>
                  </a:lnTo>
                  <a:lnTo>
                    <a:pt x="361322" y="621347"/>
                  </a:lnTo>
                  <a:lnTo>
                    <a:pt x="361322" y="633730"/>
                  </a:lnTo>
                  <a:lnTo>
                    <a:pt x="361322" y="645795"/>
                  </a:lnTo>
                  <a:lnTo>
                    <a:pt x="361957" y="656907"/>
                  </a:lnTo>
                  <a:lnTo>
                    <a:pt x="363228" y="678180"/>
                  </a:lnTo>
                  <a:lnTo>
                    <a:pt x="364499" y="695642"/>
                  </a:lnTo>
                  <a:lnTo>
                    <a:pt x="366088" y="710247"/>
                  </a:lnTo>
                  <a:lnTo>
                    <a:pt x="367359" y="721042"/>
                  </a:lnTo>
                  <a:lnTo>
                    <a:pt x="369266" y="730250"/>
                  </a:lnTo>
                  <a:lnTo>
                    <a:pt x="0" y="553720"/>
                  </a:lnTo>
                  <a:lnTo>
                    <a:pt x="371173"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9" name="组合 8"/>
          <p:cNvGrpSpPr/>
          <p:nvPr/>
        </p:nvGrpSpPr>
        <p:grpSpPr>
          <a:xfrm>
            <a:off x="1594414" y="2524921"/>
            <a:ext cx="1099775" cy="1198967"/>
            <a:chOff x="1249459" y="2668927"/>
            <a:chExt cx="1099775" cy="1198967"/>
          </a:xfrm>
        </p:grpSpPr>
        <p:sp>
          <p:nvSpPr>
            <p:cNvPr id="11"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0"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8" name="矩形 10"/>
          <p:cNvSpPr/>
          <p:nvPr/>
        </p:nvSpPr>
        <p:spPr>
          <a:xfrm>
            <a:off x="1331640"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0301B"/>
                </a:solidFill>
                <a:latin typeface="+mn-ea"/>
              </a:rPr>
              <a:t>01</a:t>
            </a:r>
            <a:endParaRPr lang="zh-CN" altLang="en-US" sz="2000" dirty="0">
              <a:solidFill>
                <a:srgbClr val="50301B"/>
              </a:solidFill>
              <a:latin typeface="+mn-ea"/>
            </a:endParaRPr>
          </a:p>
        </p:txBody>
      </p:sp>
      <p:sp>
        <p:nvSpPr>
          <p:cNvPr id="16" name="矩形 10"/>
          <p:cNvSpPr/>
          <p:nvPr/>
        </p:nvSpPr>
        <p:spPr>
          <a:xfrm>
            <a:off x="2843808"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02</a:t>
            </a:r>
            <a:endParaRPr lang="zh-CN" altLang="en-US" sz="2000" dirty="0">
              <a:solidFill>
                <a:srgbClr val="50301B"/>
              </a:solidFill>
              <a:latin typeface="+mn-ea"/>
            </a:endParaRPr>
          </a:p>
        </p:txBody>
      </p:sp>
      <p:sp>
        <p:nvSpPr>
          <p:cNvPr id="19" name="矩形 10"/>
          <p:cNvSpPr/>
          <p:nvPr/>
        </p:nvSpPr>
        <p:spPr>
          <a:xfrm>
            <a:off x="4335226" y="2499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03</a:t>
            </a:r>
            <a:endParaRPr lang="zh-CN" altLang="en-US" sz="2000" dirty="0">
              <a:solidFill>
                <a:srgbClr val="50301B"/>
              </a:solidFill>
              <a:latin typeface="+mn-ea"/>
            </a:endParaRPr>
          </a:p>
        </p:txBody>
      </p:sp>
      <p:sp>
        <p:nvSpPr>
          <p:cNvPr id="22" name="矩形 10"/>
          <p:cNvSpPr/>
          <p:nvPr/>
        </p:nvSpPr>
        <p:spPr>
          <a:xfrm>
            <a:off x="5860594"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04</a:t>
            </a:r>
            <a:endParaRPr lang="zh-CN" altLang="en-US" sz="2000" dirty="0">
              <a:solidFill>
                <a:srgbClr val="50301B"/>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17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 calcmode="lin" valueType="num">
                                          <p:cBhvr>
                                            <p:cTn id="29" dur="250" fill="hold"/>
                                            <p:tgtEl>
                                              <p:spTgt spid="8"/>
                                            </p:tgtEl>
                                            <p:attrNameLst>
                                              <p:attrName>style.rotation</p:attrName>
                                            </p:attrNameLst>
                                          </p:cBhvr>
                                          <p:tavLst>
                                            <p:tav tm="0">
                                              <p:val>
                                                <p:fltVal val="90"/>
                                              </p:val>
                                            </p:tav>
                                            <p:tav tm="100000">
                                              <p:val>
                                                <p:fltVal val="0"/>
                                              </p:val>
                                            </p:tav>
                                          </p:tavLst>
                                        </p:anim>
                                        <p:animEffect transition="in" filter="fade">
                                          <p:cBhvr>
                                            <p:cTn id="30" dur="250"/>
                                            <p:tgtEl>
                                              <p:spTgt spid="8"/>
                                            </p:tgtEl>
                                          </p:cBhvr>
                                        </p:animEffect>
                                      </p:childTnLst>
                                    </p:cTn>
                                  </p:par>
                                  <p:par>
                                    <p:cTn id="31" presetID="22" presetClass="entr" presetSubtype="8"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250"/>
                                            <p:tgtEl>
                                              <p:spTgt spid="37"/>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anim calcmode="lin" valueType="num">
                                          <p:cBhvr>
                                            <p:cTn id="38" dur="500" fill="hold"/>
                                            <p:tgtEl>
                                              <p:spTgt spid="62"/>
                                            </p:tgtEl>
                                            <p:attrNameLst>
                                              <p:attrName>ppt_x</p:attrName>
                                            </p:attrNameLst>
                                          </p:cBhvr>
                                          <p:tavLst>
                                            <p:tav tm="0">
                                              <p:val>
                                                <p:strVal val="#ppt_x"/>
                                              </p:val>
                                            </p:tav>
                                            <p:tav tm="100000">
                                              <p:val>
                                                <p:strVal val="#ppt_x"/>
                                              </p:val>
                                            </p:tav>
                                          </p:tavLst>
                                        </p:anim>
                                        <p:anim calcmode="lin" valueType="num">
                                          <p:cBhvr>
                                            <p:cTn id="39" dur="500" fill="hold"/>
                                            <p:tgtEl>
                                              <p:spTgt spid="62"/>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 calcmode="lin" valueType="num">
                                          <p:cBhvr>
                                            <p:cTn id="44" dur="250" fill="hold"/>
                                            <p:tgtEl>
                                              <p:spTgt spid="16"/>
                                            </p:tgtEl>
                                            <p:attrNameLst>
                                              <p:attrName>style.rotation</p:attrName>
                                            </p:attrNameLst>
                                          </p:cBhvr>
                                          <p:tavLst>
                                            <p:tav tm="0">
                                              <p:val>
                                                <p:fltVal val="90"/>
                                              </p:val>
                                            </p:tav>
                                            <p:tav tm="100000">
                                              <p:val>
                                                <p:fltVal val="0"/>
                                              </p:val>
                                            </p:tav>
                                          </p:tavLst>
                                        </p:anim>
                                        <p:animEffect transition="in" filter="fade">
                                          <p:cBhvr>
                                            <p:cTn id="45" dur="250"/>
                                            <p:tgtEl>
                                              <p:spTgt spid="16"/>
                                            </p:tgtEl>
                                          </p:cBhvr>
                                        </p:animEffect>
                                      </p:childTnLst>
                                    </p:cTn>
                                  </p:par>
                                  <p:par>
                                    <p:cTn id="46" presetID="22" presetClass="entr" presetSubtype="8" fill="hold" nodeType="withEffect">
                                      <p:stCondLst>
                                        <p:cond delay="5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par>
                              <p:cTn id="49" fill="hold">
                                <p:stCondLst>
                                  <p:cond delay="3200"/>
                                </p:stCondLst>
                                <p:childTnLst>
                                  <p:par>
                                    <p:cTn id="50" presetID="42"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par>
                                    <p:cTn id="55" presetID="31" presetClass="entr" presetSubtype="0" fill="hold" grpId="0" nodeType="withEffect">
                                      <p:stCondLst>
                                        <p:cond delay="5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 calcmode="lin" valueType="num">
                                          <p:cBhvr>
                                            <p:cTn id="59" dur="250" fill="hold"/>
                                            <p:tgtEl>
                                              <p:spTgt spid="19"/>
                                            </p:tgtEl>
                                            <p:attrNameLst>
                                              <p:attrName>style.rotation</p:attrName>
                                            </p:attrNameLst>
                                          </p:cBhvr>
                                          <p:tavLst>
                                            <p:tav tm="0">
                                              <p:val>
                                                <p:fltVal val="90"/>
                                              </p:val>
                                            </p:tav>
                                            <p:tav tm="100000">
                                              <p:val>
                                                <p:fltVal val="0"/>
                                              </p:val>
                                            </p:tav>
                                          </p:tavLst>
                                        </p:anim>
                                        <p:animEffect transition="in" filter="fade">
                                          <p:cBhvr>
                                            <p:cTn id="60" dur="250"/>
                                            <p:tgtEl>
                                              <p:spTgt spid="19"/>
                                            </p:tgtEl>
                                          </p:cBhvr>
                                        </p:animEffect>
                                      </p:childTnLst>
                                    </p:cTn>
                                  </p:par>
                                  <p:par>
                                    <p:cTn id="61" presetID="22" presetClass="entr" presetSubtype="8" fill="hold" nodeType="withEffect">
                                      <p:stCondLst>
                                        <p:cond delay="50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250"/>
                                            <p:tgtEl>
                                              <p:spTgt spid="46"/>
                                            </p:tgtEl>
                                          </p:cBhvr>
                                        </p:animEffect>
                                      </p:childTnLst>
                                    </p:cTn>
                                  </p:par>
                                </p:childTnLst>
                              </p:cTn>
                            </p:par>
                            <p:par>
                              <p:cTn id="64" fill="hold">
                                <p:stCondLst>
                                  <p:cond delay="3700"/>
                                </p:stCondLst>
                                <p:childTnLst>
                                  <p:par>
                                    <p:cTn id="65" presetID="42" presetClass="entr" presetSubtype="0"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31" presetClass="entr" presetSubtype="0" fill="hold" grpId="0" nodeType="withEffect">
                                      <p:stCondLst>
                                        <p:cond delay="5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50" fill="hold"/>
                                            <p:tgtEl>
                                              <p:spTgt spid="22"/>
                                            </p:tgtEl>
                                            <p:attrNameLst>
                                              <p:attrName>ppt_w</p:attrName>
                                            </p:attrNameLst>
                                          </p:cBhvr>
                                          <p:tavLst>
                                            <p:tav tm="0">
                                              <p:val>
                                                <p:fltVal val="0"/>
                                              </p:val>
                                            </p:tav>
                                            <p:tav tm="100000">
                                              <p:val>
                                                <p:strVal val="#ppt_w"/>
                                              </p:val>
                                            </p:tav>
                                          </p:tavLst>
                                        </p:anim>
                                        <p:anim calcmode="lin" valueType="num">
                                          <p:cBhvr>
                                            <p:cTn id="73" dur="250" fill="hold"/>
                                            <p:tgtEl>
                                              <p:spTgt spid="22"/>
                                            </p:tgtEl>
                                            <p:attrNameLst>
                                              <p:attrName>ppt_h</p:attrName>
                                            </p:attrNameLst>
                                          </p:cBhvr>
                                          <p:tavLst>
                                            <p:tav tm="0">
                                              <p:val>
                                                <p:fltVal val="0"/>
                                              </p:val>
                                            </p:tav>
                                            <p:tav tm="100000">
                                              <p:val>
                                                <p:strVal val="#ppt_h"/>
                                              </p:val>
                                            </p:tav>
                                          </p:tavLst>
                                        </p:anim>
                                        <p:anim calcmode="lin" valueType="num">
                                          <p:cBhvr>
                                            <p:cTn id="74" dur="250" fill="hold"/>
                                            <p:tgtEl>
                                              <p:spTgt spid="22"/>
                                            </p:tgtEl>
                                            <p:attrNameLst>
                                              <p:attrName>style.rotation</p:attrName>
                                            </p:attrNameLst>
                                          </p:cBhvr>
                                          <p:tavLst>
                                            <p:tav tm="0">
                                              <p:val>
                                                <p:fltVal val="90"/>
                                              </p:val>
                                            </p:tav>
                                            <p:tav tm="100000">
                                              <p:val>
                                                <p:fltVal val="0"/>
                                              </p:val>
                                            </p:tav>
                                          </p:tavLst>
                                        </p:anim>
                                        <p:animEffect transition="in" filter="fade">
                                          <p:cBhvr>
                                            <p:cTn id="75" dur="250"/>
                                            <p:tgtEl>
                                              <p:spTgt spid="22"/>
                                            </p:tgtEl>
                                          </p:cBhvr>
                                        </p:animEffect>
                                      </p:childTnLst>
                                    </p:cTn>
                                  </p:par>
                                  <p:par>
                                    <p:cTn id="76" presetID="22" presetClass="entr" presetSubtype="8" fill="hold" nodeType="withEffect">
                                      <p:stCondLst>
                                        <p:cond delay="50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8" grpId="0" animBg="1"/>
          <p:bldP spid="16" grpId="0" animBg="1"/>
          <p:bldP spid="19" grpId="0" animBg="1"/>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17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 calcmode="lin" valueType="num">
                                          <p:cBhvr>
                                            <p:cTn id="29" dur="250" fill="hold"/>
                                            <p:tgtEl>
                                              <p:spTgt spid="8"/>
                                            </p:tgtEl>
                                            <p:attrNameLst>
                                              <p:attrName>style.rotation</p:attrName>
                                            </p:attrNameLst>
                                          </p:cBhvr>
                                          <p:tavLst>
                                            <p:tav tm="0">
                                              <p:val>
                                                <p:fltVal val="90"/>
                                              </p:val>
                                            </p:tav>
                                            <p:tav tm="100000">
                                              <p:val>
                                                <p:fltVal val="0"/>
                                              </p:val>
                                            </p:tav>
                                          </p:tavLst>
                                        </p:anim>
                                        <p:animEffect transition="in" filter="fade">
                                          <p:cBhvr>
                                            <p:cTn id="30" dur="250"/>
                                            <p:tgtEl>
                                              <p:spTgt spid="8"/>
                                            </p:tgtEl>
                                          </p:cBhvr>
                                        </p:animEffect>
                                      </p:childTnLst>
                                    </p:cTn>
                                  </p:par>
                                  <p:par>
                                    <p:cTn id="31" presetID="22" presetClass="entr" presetSubtype="8"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250"/>
                                            <p:tgtEl>
                                              <p:spTgt spid="37"/>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anim calcmode="lin" valueType="num">
                                          <p:cBhvr>
                                            <p:cTn id="38" dur="500" fill="hold"/>
                                            <p:tgtEl>
                                              <p:spTgt spid="62"/>
                                            </p:tgtEl>
                                            <p:attrNameLst>
                                              <p:attrName>ppt_x</p:attrName>
                                            </p:attrNameLst>
                                          </p:cBhvr>
                                          <p:tavLst>
                                            <p:tav tm="0">
                                              <p:val>
                                                <p:strVal val="#ppt_x"/>
                                              </p:val>
                                            </p:tav>
                                            <p:tav tm="100000">
                                              <p:val>
                                                <p:strVal val="#ppt_x"/>
                                              </p:val>
                                            </p:tav>
                                          </p:tavLst>
                                        </p:anim>
                                        <p:anim calcmode="lin" valueType="num">
                                          <p:cBhvr>
                                            <p:cTn id="39" dur="500" fill="hold"/>
                                            <p:tgtEl>
                                              <p:spTgt spid="62"/>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 calcmode="lin" valueType="num">
                                          <p:cBhvr>
                                            <p:cTn id="44" dur="250" fill="hold"/>
                                            <p:tgtEl>
                                              <p:spTgt spid="16"/>
                                            </p:tgtEl>
                                            <p:attrNameLst>
                                              <p:attrName>style.rotation</p:attrName>
                                            </p:attrNameLst>
                                          </p:cBhvr>
                                          <p:tavLst>
                                            <p:tav tm="0">
                                              <p:val>
                                                <p:fltVal val="90"/>
                                              </p:val>
                                            </p:tav>
                                            <p:tav tm="100000">
                                              <p:val>
                                                <p:fltVal val="0"/>
                                              </p:val>
                                            </p:tav>
                                          </p:tavLst>
                                        </p:anim>
                                        <p:animEffect transition="in" filter="fade">
                                          <p:cBhvr>
                                            <p:cTn id="45" dur="250"/>
                                            <p:tgtEl>
                                              <p:spTgt spid="16"/>
                                            </p:tgtEl>
                                          </p:cBhvr>
                                        </p:animEffect>
                                      </p:childTnLst>
                                    </p:cTn>
                                  </p:par>
                                  <p:par>
                                    <p:cTn id="46" presetID="22" presetClass="entr" presetSubtype="8" fill="hold" nodeType="withEffect">
                                      <p:stCondLst>
                                        <p:cond delay="5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par>
                              <p:cTn id="49" fill="hold">
                                <p:stCondLst>
                                  <p:cond delay="3200"/>
                                </p:stCondLst>
                                <p:childTnLst>
                                  <p:par>
                                    <p:cTn id="50" presetID="42"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par>
                                    <p:cTn id="55" presetID="31" presetClass="entr" presetSubtype="0" fill="hold" grpId="0" nodeType="withEffect">
                                      <p:stCondLst>
                                        <p:cond delay="5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 calcmode="lin" valueType="num">
                                          <p:cBhvr>
                                            <p:cTn id="59" dur="250" fill="hold"/>
                                            <p:tgtEl>
                                              <p:spTgt spid="19"/>
                                            </p:tgtEl>
                                            <p:attrNameLst>
                                              <p:attrName>style.rotation</p:attrName>
                                            </p:attrNameLst>
                                          </p:cBhvr>
                                          <p:tavLst>
                                            <p:tav tm="0">
                                              <p:val>
                                                <p:fltVal val="90"/>
                                              </p:val>
                                            </p:tav>
                                            <p:tav tm="100000">
                                              <p:val>
                                                <p:fltVal val="0"/>
                                              </p:val>
                                            </p:tav>
                                          </p:tavLst>
                                        </p:anim>
                                        <p:animEffect transition="in" filter="fade">
                                          <p:cBhvr>
                                            <p:cTn id="60" dur="250"/>
                                            <p:tgtEl>
                                              <p:spTgt spid="19"/>
                                            </p:tgtEl>
                                          </p:cBhvr>
                                        </p:animEffect>
                                      </p:childTnLst>
                                    </p:cTn>
                                  </p:par>
                                  <p:par>
                                    <p:cTn id="61" presetID="22" presetClass="entr" presetSubtype="8" fill="hold" nodeType="withEffect">
                                      <p:stCondLst>
                                        <p:cond delay="50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250"/>
                                            <p:tgtEl>
                                              <p:spTgt spid="46"/>
                                            </p:tgtEl>
                                          </p:cBhvr>
                                        </p:animEffect>
                                      </p:childTnLst>
                                    </p:cTn>
                                  </p:par>
                                </p:childTnLst>
                              </p:cTn>
                            </p:par>
                            <p:par>
                              <p:cTn id="64" fill="hold">
                                <p:stCondLst>
                                  <p:cond delay="3700"/>
                                </p:stCondLst>
                                <p:childTnLst>
                                  <p:par>
                                    <p:cTn id="65" presetID="42" presetClass="entr" presetSubtype="0"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31" presetClass="entr" presetSubtype="0" fill="hold" grpId="0" nodeType="withEffect">
                                      <p:stCondLst>
                                        <p:cond delay="5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50" fill="hold"/>
                                            <p:tgtEl>
                                              <p:spTgt spid="22"/>
                                            </p:tgtEl>
                                            <p:attrNameLst>
                                              <p:attrName>ppt_w</p:attrName>
                                            </p:attrNameLst>
                                          </p:cBhvr>
                                          <p:tavLst>
                                            <p:tav tm="0">
                                              <p:val>
                                                <p:fltVal val="0"/>
                                              </p:val>
                                            </p:tav>
                                            <p:tav tm="100000">
                                              <p:val>
                                                <p:strVal val="#ppt_w"/>
                                              </p:val>
                                            </p:tav>
                                          </p:tavLst>
                                        </p:anim>
                                        <p:anim calcmode="lin" valueType="num">
                                          <p:cBhvr>
                                            <p:cTn id="73" dur="250" fill="hold"/>
                                            <p:tgtEl>
                                              <p:spTgt spid="22"/>
                                            </p:tgtEl>
                                            <p:attrNameLst>
                                              <p:attrName>ppt_h</p:attrName>
                                            </p:attrNameLst>
                                          </p:cBhvr>
                                          <p:tavLst>
                                            <p:tav tm="0">
                                              <p:val>
                                                <p:fltVal val="0"/>
                                              </p:val>
                                            </p:tav>
                                            <p:tav tm="100000">
                                              <p:val>
                                                <p:strVal val="#ppt_h"/>
                                              </p:val>
                                            </p:tav>
                                          </p:tavLst>
                                        </p:anim>
                                        <p:anim calcmode="lin" valueType="num">
                                          <p:cBhvr>
                                            <p:cTn id="74" dur="250" fill="hold"/>
                                            <p:tgtEl>
                                              <p:spTgt spid="22"/>
                                            </p:tgtEl>
                                            <p:attrNameLst>
                                              <p:attrName>style.rotation</p:attrName>
                                            </p:attrNameLst>
                                          </p:cBhvr>
                                          <p:tavLst>
                                            <p:tav tm="0">
                                              <p:val>
                                                <p:fltVal val="90"/>
                                              </p:val>
                                            </p:tav>
                                            <p:tav tm="100000">
                                              <p:val>
                                                <p:fltVal val="0"/>
                                              </p:val>
                                            </p:tav>
                                          </p:tavLst>
                                        </p:anim>
                                        <p:animEffect transition="in" filter="fade">
                                          <p:cBhvr>
                                            <p:cTn id="75" dur="250"/>
                                            <p:tgtEl>
                                              <p:spTgt spid="22"/>
                                            </p:tgtEl>
                                          </p:cBhvr>
                                        </p:animEffect>
                                      </p:childTnLst>
                                    </p:cTn>
                                  </p:par>
                                  <p:par>
                                    <p:cTn id="76" presetID="22" presetClass="entr" presetSubtype="8" fill="hold" nodeType="withEffect">
                                      <p:stCondLst>
                                        <p:cond delay="50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8" grpId="0" animBg="1"/>
          <p:bldP spid="16" grpId="0" animBg="1"/>
          <p:bldP spid="19" grpId="0" animBg="1"/>
          <p:bldP spid="2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CAS:121-72-2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20110" y="915670"/>
            <a:ext cx="4705350" cy="4128135"/>
          </a:xfrm>
          <a:prstGeom prst="rect">
            <a:avLst/>
          </a:prstGeom>
        </p:spPr>
      </p:pic>
      <p:sp>
        <p:nvSpPr>
          <p:cNvPr id="2" name="文本框 1"/>
          <p:cNvSpPr txBox="1"/>
          <p:nvPr/>
        </p:nvSpPr>
        <p:spPr>
          <a:xfrm>
            <a:off x="801370" y="2427605"/>
            <a:ext cx="1630045"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609-72-3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0" y="17780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343275" y="843280"/>
            <a:ext cx="4826000" cy="4031615"/>
          </a:xfrm>
          <a:prstGeom prst="rect">
            <a:avLst/>
          </a:prstGeom>
        </p:spPr>
      </p:pic>
      <p:sp>
        <p:nvSpPr>
          <p:cNvPr id="3" name="文本框 2"/>
          <p:cNvSpPr txBox="1"/>
          <p:nvPr/>
        </p:nvSpPr>
        <p:spPr>
          <a:xfrm>
            <a:off x="861695" y="2499995"/>
            <a:ext cx="1694180"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N,N-diethyl-m-toluamide    DEET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CAS:134-62-3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843280"/>
            <a:ext cx="4843145" cy="4131945"/>
          </a:xfrm>
          <a:prstGeom prst="rect">
            <a:avLst/>
          </a:prstGeom>
        </p:spPr>
      </p:pic>
      <p:sp>
        <p:nvSpPr>
          <p:cNvPr id="3" name="文本框 2"/>
          <p:cNvSpPr txBox="1"/>
          <p:nvPr/>
        </p:nvSpPr>
        <p:spPr>
          <a:xfrm>
            <a:off x="861060" y="2045970"/>
            <a:ext cx="1722755" cy="2461260"/>
          </a:xfrm>
          <a:prstGeom prst="rect">
            <a:avLst/>
          </a:prstGeom>
          <a:noFill/>
        </p:spPr>
        <p:txBody>
          <a:bodyPr wrap="square" rtlCol="0">
            <a:spAutoFit/>
          </a:bodyPr>
          <a:p>
            <a:r>
              <a:rPr lang="zh-CN" altLang="en-US" sz="1400">
                <a:solidFill>
                  <a:schemeClr val="accent2"/>
                </a:solidFill>
              </a:rPr>
              <a:t>USES: it is the most common active ingredient in insect repellent, protecting the skin, preventing mosquitoes, pimples, vagaries, typhus mites, leeches, and the bites of his insects.</a:t>
            </a:r>
            <a:endParaRPr lang="zh-CN" altLang="en-US" sz="14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403253" y="10592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651984" y="1920794"/>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593510" y="1203381"/>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74333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CAS:91-66-7</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88690" y="771525"/>
            <a:ext cx="4679950" cy="4260215"/>
          </a:xfrm>
          <a:prstGeom prst="rect">
            <a:avLst/>
          </a:prstGeom>
        </p:spPr>
      </p:pic>
      <p:sp>
        <p:nvSpPr>
          <p:cNvPr id="3" name="文本框 2"/>
          <p:cNvSpPr txBox="1"/>
          <p:nvPr/>
        </p:nvSpPr>
        <p:spPr>
          <a:xfrm>
            <a:off x="755015" y="1635760"/>
            <a:ext cx="2242820" cy="3415030"/>
          </a:xfrm>
          <a:prstGeom prst="rect">
            <a:avLst/>
          </a:prstGeom>
          <a:noFill/>
        </p:spPr>
        <p:txBody>
          <a:bodyPr wrap="square" rtlCol="0">
            <a:spAutoFit/>
          </a:bodyPr>
          <a:p>
            <a:r>
              <a:rPr lang="zh-CN" altLang="en-US" sz="1200">
                <a:solidFill>
                  <a:schemeClr val="accent2"/>
                </a:solidFill>
              </a:rPr>
              <a:t>Uses: Used in dye intermediates, latex accelerators, pharmaceuticals, pesticides, etc. Used as an analytical reagent, also used in organic synthesis; Diethylaniline is mainly used in the production of azo dyes, triphenylmethane dyes, can prepare alkaline brilliant green, alkaline purple, acid lake blue V, etc. It is also an intermediate in the pharmaceutical industry and color film developer. Used as an analytical reagent and for the detection of zinc and manganese.</a:t>
            </a:r>
            <a:endParaRPr lang="zh-CN" altLang="en-US" sz="12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 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CAS:103-69-5</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707765" y="843280"/>
            <a:ext cx="4689475" cy="4008120"/>
          </a:xfrm>
          <a:prstGeom prst="rect">
            <a:avLst/>
          </a:prstGeom>
        </p:spPr>
      </p:pic>
      <p:sp>
        <p:nvSpPr>
          <p:cNvPr id="3" name="文本框 2"/>
          <p:cNvSpPr txBox="1"/>
          <p:nvPr/>
        </p:nvSpPr>
        <p:spPr>
          <a:xfrm>
            <a:off x="784860" y="1992630"/>
            <a:ext cx="1774825" cy="2861310"/>
          </a:xfrm>
          <a:prstGeom prst="rect">
            <a:avLst/>
          </a:prstGeom>
          <a:noFill/>
        </p:spPr>
        <p:txBody>
          <a:bodyPr wrap="square" rtlCol="0">
            <a:spAutoFit/>
          </a:bodyPr>
          <a:p>
            <a:r>
              <a:rPr lang="zh-CN" altLang="en-US" sz="1200">
                <a:solidFill>
                  <a:schemeClr val="accent2"/>
                </a:solidFill>
              </a:rPr>
              <a:t>Uses: Used as pesticide and dye intermediate, rubber accelerator, etc</a:t>
            </a:r>
            <a:endParaRPr lang="zh-CN" altLang="en-US" sz="1200">
              <a:solidFill>
                <a:schemeClr val="accent2"/>
              </a:solidFill>
            </a:endParaRPr>
          </a:p>
          <a:p>
            <a:r>
              <a:rPr lang="zh-CN" altLang="en-US" sz="1200">
                <a:solidFill>
                  <a:schemeClr val="accent2"/>
                </a:solidFill>
              </a:rPr>
              <a:t>Used in organic synthesis, it is an important intermediate of azo dyes and triphenylmethane dyes; It can also be used as an intermediate of fine chemicals such as rubber auxiliaries, explosives and photographic materials.</a:t>
            </a:r>
            <a:endParaRPr lang="zh-CN" altLang="en-US" sz="12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108" y="915065"/>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49365" y="1011611"/>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CAS:121-69-7</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91865" y="843280"/>
            <a:ext cx="4857115" cy="4008120"/>
          </a:xfrm>
          <a:prstGeom prst="rect">
            <a:avLst/>
          </a:prstGeom>
        </p:spPr>
      </p:pic>
      <p:sp>
        <p:nvSpPr>
          <p:cNvPr id="3" name="文本框 2"/>
          <p:cNvSpPr txBox="1"/>
          <p:nvPr/>
        </p:nvSpPr>
        <p:spPr>
          <a:xfrm>
            <a:off x="701675" y="1573530"/>
            <a:ext cx="2154555" cy="3415030"/>
          </a:xfrm>
          <a:prstGeom prst="rect">
            <a:avLst/>
          </a:prstGeom>
          <a:noFill/>
        </p:spPr>
        <p:txBody>
          <a:bodyPr wrap="square" rtlCol="0">
            <a:spAutoFit/>
          </a:bodyPr>
          <a:p>
            <a:r>
              <a:rPr lang="zh-CN" altLang="en-US" sz="1200">
                <a:solidFill>
                  <a:schemeClr val="accent2"/>
                </a:solidFill>
              </a:rPr>
              <a:t>Use: One of the basic raw materials for the production of basic dyes (triphenyl methane dyes, etc.) and alkaline dyes, the main varieties are alkaline light yellow, alkaline purple 5BN, alkaline green, alkaline lake blue, brilliant red 5GN, brilliant blue and so on. N, n-dimethylaniline is used in the pharmaceutical industry for the manufacture of cephalosporin V, sulfa-B-methymine, sulfadimethoxil, fluoropyrimine, etc., and in the fragrance industry for the manufacture of vanillin.</a:t>
            </a:r>
            <a:endParaRPr lang="zh-CN" altLang="en-US" sz="12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N,N-Dimethylcyclohexylamine    DMCHA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CAS:98-94-2</a:t>
            </a:r>
            <a:r>
              <a:rPr 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  </a:t>
            </a:r>
            <a:endParaRPr 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8244205" y="65405"/>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6"/>
            </p:custDataLst>
          </p:nvPr>
        </p:nvPicPr>
        <p:blipFill>
          <a:blip r:embed="rId7"/>
          <a:stretch>
            <a:fillRect/>
          </a:stretch>
        </p:blipFill>
        <p:spPr>
          <a:xfrm>
            <a:off x="3779520" y="854710"/>
            <a:ext cx="5184140" cy="4173855"/>
          </a:xfrm>
          <a:prstGeom prst="rect">
            <a:avLst/>
          </a:prstGeom>
        </p:spPr>
      </p:pic>
      <p:sp>
        <p:nvSpPr>
          <p:cNvPr id="2" name="文本框 1"/>
          <p:cNvSpPr txBox="1"/>
          <p:nvPr/>
        </p:nvSpPr>
        <p:spPr>
          <a:xfrm>
            <a:off x="827405" y="2284095"/>
            <a:ext cx="1747520" cy="1568450"/>
          </a:xfrm>
          <a:prstGeom prst="rect">
            <a:avLst/>
          </a:prstGeom>
          <a:noFill/>
        </p:spPr>
        <p:txBody>
          <a:bodyPr wrap="square" rtlCol="0">
            <a:spAutoFit/>
          </a:bodyPr>
          <a:p>
            <a:r>
              <a:rPr lang="zh-CN" altLang="en-US" sz="1600">
                <a:solidFill>
                  <a:schemeClr val="accent2"/>
                </a:solidFill>
                <a:sym typeface="+mn-ea"/>
              </a:rPr>
              <a:t>Uses: As catalyst, intermediate of rubber accelerator, and for fabric treatment</a:t>
            </a:r>
            <a:endParaRPr lang="zh-CN" altLang="en-US" sz="1600">
              <a:solidFill>
                <a:schemeClr val="accent2"/>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N,N-Dimethylacetamide   DMAC</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a:t>
            </a:r>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127-19-5</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8075930" y="65405"/>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6"/>
            </p:custDataLst>
          </p:nvPr>
        </p:nvPicPr>
        <p:blipFill>
          <a:blip r:embed="rId7"/>
          <a:stretch>
            <a:fillRect/>
          </a:stretch>
        </p:blipFill>
        <p:spPr>
          <a:xfrm>
            <a:off x="3470275" y="836930"/>
            <a:ext cx="5483225" cy="4271645"/>
          </a:xfrm>
          <a:prstGeom prst="rect">
            <a:avLst/>
          </a:prstGeom>
        </p:spPr>
      </p:pic>
      <p:sp>
        <p:nvSpPr>
          <p:cNvPr id="2" name="文本框 1"/>
          <p:cNvSpPr txBox="1"/>
          <p:nvPr/>
        </p:nvSpPr>
        <p:spPr>
          <a:xfrm>
            <a:off x="822960" y="1851660"/>
            <a:ext cx="1864995" cy="3046095"/>
          </a:xfrm>
          <a:prstGeom prst="rect">
            <a:avLst/>
          </a:prstGeom>
          <a:noFill/>
        </p:spPr>
        <p:txBody>
          <a:bodyPr wrap="square" rtlCol="0">
            <a:spAutoFit/>
          </a:bodyPr>
          <a:p>
            <a:r>
              <a:rPr lang="zh-CN" altLang="en-US" sz="1200">
                <a:solidFill>
                  <a:schemeClr val="accent2"/>
                </a:solidFill>
              </a:rPr>
              <a:t>Use: colorless transparent liquid. It can be mixed with organic solvents such as water, alcohol, ether, ester, benzene, trichloromethane and aromatic compounds.</a:t>
            </a:r>
            <a:endParaRPr lang="zh-CN" altLang="en-US" sz="1200">
              <a:solidFill>
                <a:schemeClr val="accent2"/>
              </a:solidFill>
            </a:endParaRPr>
          </a:p>
          <a:p>
            <a:r>
              <a:rPr lang="zh-CN" altLang="en-US" sz="1200">
                <a:solidFill>
                  <a:schemeClr val="accent2"/>
                </a:solidFill>
              </a:rPr>
              <a:t>1. Solvent for separating alkanes from aromatics.</a:t>
            </a:r>
            <a:endParaRPr lang="zh-CN" altLang="en-US" sz="1200">
              <a:solidFill>
                <a:schemeClr val="accent2"/>
              </a:solidFill>
            </a:endParaRPr>
          </a:p>
          <a:p>
            <a:r>
              <a:rPr lang="zh-CN" altLang="en-US" sz="1200">
                <a:solidFill>
                  <a:schemeClr val="accent2"/>
                </a:solidFill>
              </a:rPr>
              <a:t>2. In the pharmaceutical industry, dimethyl sulfoxide can also be used as a raw material and carrier for some drugs.</a:t>
            </a:r>
            <a:endParaRPr lang="zh-CN" altLang="en-US" sz="12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N,N-Diethyl-m-aminophenol</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zh-CN" alt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CAS:91-67-8</a:t>
            </a:r>
            <a:endParaRPr lang="zh-CN" alt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8028305" y="65405"/>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6"/>
            </p:custDataLst>
          </p:nvPr>
        </p:nvPicPr>
        <p:blipFill>
          <a:blip r:embed="rId7"/>
          <a:stretch>
            <a:fillRect/>
          </a:stretch>
        </p:blipFill>
        <p:spPr>
          <a:xfrm>
            <a:off x="3347720" y="843280"/>
            <a:ext cx="5657850" cy="4175760"/>
          </a:xfrm>
          <a:prstGeom prst="rect">
            <a:avLst/>
          </a:prstGeom>
        </p:spPr>
      </p:pic>
      <p:sp>
        <p:nvSpPr>
          <p:cNvPr id="2" name="文本框 1"/>
          <p:cNvSpPr txBox="1"/>
          <p:nvPr/>
        </p:nvSpPr>
        <p:spPr>
          <a:xfrm>
            <a:off x="805180" y="2174240"/>
            <a:ext cx="1677670" cy="2245360"/>
          </a:xfrm>
          <a:prstGeom prst="rect">
            <a:avLst/>
          </a:prstGeom>
          <a:noFill/>
        </p:spPr>
        <p:txBody>
          <a:bodyPr wrap="square" rtlCol="0">
            <a:spAutoFit/>
          </a:bodyPr>
          <a:p>
            <a:r>
              <a:rPr lang="zh-CN" altLang="en-US" sz="1400">
                <a:solidFill>
                  <a:schemeClr val="accent2"/>
                </a:solidFill>
              </a:rPr>
              <a:t>Use: dye intermediate. Used to produce weak acid brilliant blue BA and other dyes. It can also be used to synthesize the positive color agent CD-2 for color development</a:t>
            </a:r>
            <a:endParaRPr lang="zh-CN" altLang="en-US" sz="14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4" name="图片 3"/>
          <p:cNvPicPr>
            <a:picLocks noChangeAspect="1"/>
          </p:cNvPicPr>
          <p:nvPr>
            <p:custDataLst>
              <p:tags r:id="rId7"/>
            </p:custDataLst>
          </p:nvPr>
        </p:nvPicPr>
        <p:blipFill>
          <a:blip r:embed="rId8"/>
          <a:stretch>
            <a:fillRect/>
          </a:stretch>
        </p:blipFill>
        <p:spPr>
          <a:xfrm>
            <a:off x="3707765" y="640080"/>
            <a:ext cx="4388485" cy="4185285"/>
          </a:xfrm>
          <a:prstGeom prst="rect">
            <a:avLst/>
          </a:prstGeom>
        </p:spPr>
      </p:pic>
      <p:sp>
        <p:nvSpPr>
          <p:cNvPr id="2" name="文本框 1"/>
          <p:cNvSpPr txBox="1"/>
          <p:nvPr/>
        </p:nvSpPr>
        <p:spPr>
          <a:xfrm>
            <a:off x="756285" y="2444750"/>
            <a:ext cx="1660525" cy="1814830"/>
          </a:xfrm>
          <a:prstGeom prst="rect">
            <a:avLst/>
          </a:prstGeom>
          <a:noFill/>
        </p:spPr>
        <p:txBody>
          <a:bodyPr wrap="square" rtlCol="0">
            <a:spAutoFit/>
          </a:bodyPr>
          <a:p>
            <a:r>
              <a:rPr lang="zh-CN" altLang="en-US" sz="1600">
                <a:solidFill>
                  <a:schemeClr val="accent2"/>
                </a:solidFill>
              </a:rPr>
              <a:t>Uses: Used in organic synthesis, as intermediate of acid blue 90, 91, 109 and other dyes</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42105" y="2732161"/>
            <a:ext cx="4304665" cy="1138510"/>
            <a:chOff x="294603" y="1740306"/>
            <a:chExt cx="2294549" cy="1138509"/>
          </a:xfrm>
        </p:grpSpPr>
        <p:sp>
          <p:nvSpPr>
            <p:cNvPr id="5" name="TextBox 4"/>
            <p:cNvSpPr txBox="1"/>
            <p:nvPr/>
          </p:nvSpPr>
          <p:spPr>
            <a:xfrm>
              <a:off x="900491" y="1740306"/>
              <a:ext cx="1082773" cy="646331"/>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zh-CN" altLang="en-US" sz="3600" b="1" dirty="0"/>
                <a:t>公司介绍</a:t>
              </a:r>
              <a:endParaRPr lang="zh-CN" altLang="en-US" sz="3600" b="1" dirty="0"/>
            </a:p>
          </p:txBody>
        </p:sp>
        <p:sp>
          <p:nvSpPr>
            <p:cNvPr id="6" name="TextBox 5"/>
            <p:cNvSpPr txBox="1"/>
            <p:nvPr/>
          </p:nvSpPr>
          <p:spPr>
            <a:xfrm>
              <a:off x="294603" y="2418440"/>
              <a:ext cx="2294549" cy="460375"/>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b="1" dirty="0">
                  <a:latin typeface="Cambria" panose="02040503050406030204" charset="0"/>
                  <a:cs typeface="Cambria" panose="02040503050406030204" charset="0"/>
                </a:rPr>
                <a:t>MIT-IVY INDUSTRY COMPANY</a:t>
              </a:r>
              <a:endParaRPr lang="zh-CN" altLang="en-US" sz="2400" b="1" dirty="0">
                <a:latin typeface="Cambria" panose="02040503050406030204" charset="0"/>
                <a:cs typeface="Cambria" panose="02040503050406030204" charset="0"/>
              </a:endParaRPr>
            </a:p>
          </p:txBody>
        </p:sp>
      </p:grpSp>
      <p:grpSp>
        <p:nvGrpSpPr>
          <p:cNvPr id="7" name="组合 6"/>
          <p:cNvGrpSpPr/>
          <p:nvPr/>
        </p:nvGrpSpPr>
        <p:grpSpPr>
          <a:xfrm>
            <a:off x="4094737" y="670800"/>
            <a:ext cx="1677546" cy="1828848"/>
            <a:chOff x="1249459" y="2668927"/>
            <a:chExt cx="1099775" cy="1198967"/>
          </a:xfrm>
        </p:grpSpPr>
        <p:sp>
          <p:nvSpPr>
            <p:cNvPr id="8"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9"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50301B"/>
                </a:solidFill>
                <a:latin typeface="+mn-ea"/>
              </a:rPr>
              <a:t>01</a:t>
            </a:r>
            <a:endParaRPr lang="zh-CN" altLang="en-US" sz="3200" b="1" dirty="0">
              <a:solidFill>
                <a:srgbClr val="50301B"/>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7"/>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403888" y="545495"/>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594145" y="69474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2-(2-Aminoethylamino)ethanol AEEA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CAS:111-41-1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699770"/>
            <a:ext cx="4613275" cy="4186555"/>
          </a:xfrm>
          <a:prstGeom prst="rect">
            <a:avLst/>
          </a:prstGeom>
        </p:spPr>
      </p:pic>
      <p:sp>
        <p:nvSpPr>
          <p:cNvPr id="3" name="文本框 2"/>
          <p:cNvSpPr txBox="1"/>
          <p:nvPr/>
        </p:nvSpPr>
        <p:spPr>
          <a:xfrm>
            <a:off x="685800" y="1347470"/>
            <a:ext cx="2096135" cy="3411855"/>
          </a:xfrm>
          <a:prstGeom prst="rect">
            <a:avLst/>
          </a:prstGeom>
          <a:noFill/>
        </p:spPr>
        <p:txBody>
          <a:bodyPr wrap="square" rtlCol="0">
            <a:noAutofit/>
          </a:bodyPr>
          <a:p>
            <a:r>
              <a:rPr sz="900">
                <a:solidFill>
                  <a:schemeClr val="accent2"/>
                </a:solidFill>
              </a:rPr>
              <a:t>Uses: 1. Used in shampoo, lubricant, oil buffer, resin synthesis, textile additives, imidazoline amphoteric surfactant, etc</a:t>
            </a:r>
            <a:endParaRPr sz="900">
              <a:solidFill>
                <a:schemeClr val="accent2"/>
              </a:solidFill>
            </a:endParaRPr>
          </a:p>
          <a:p>
            <a:r>
              <a:rPr sz="900">
                <a:solidFill>
                  <a:schemeClr val="accent2"/>
                </a:solidFill>
              </a:rPr>
              <a:t>2. Used as curing agent for plastics</a:t>
            </a:r>
            <a:endParaRPr sz="900">
              <a:solidFill>
                <a:schemeClr val="accent2"/>
              </a:solidFill>
            </a:endParaRPr>
          </a:p>
          <a:p>
            <a:r>
              <a:rPr sz="900">
                <a:solidFill>
                  <a:schemeClr val="accent2"/>
                </a:solidFill>
              </a:rPr>
              <a:t>3. For organic synthesis</a:t>
            </a:r>
            <a:endParaRPr sz="900">
              <a:solidFill>
                <a:schemeClr val="accent2"/>
              </a:solidFill>
            </a:endParaRPr>
          </a:p>
          <a:p>
            <a:r>
              <a:rPr sz="900">
                <a:solidFill>
                  <a:schemeClr val="accent2"/>
                </a:solidFill>
              </a:rPr>
              <a:t>4. Used in the production of dyes, resins, rubber, flotation agents, pesticides, surfactants, the preparation of corrosion inhibitor 1017 for petrochemical production. The product is an excellent low-toxicity Chemicalbook curing agent for epoxy resin at room temperature, which is obviously superior to ethylenediamine. Used with epoxy resin, it is widely used for bonding various metal and non-metal parts, preparing anti-corrosion epoxy coatings, casting cable joints and other mechanical and electrical parts.</a:t>
            </a:r>
            <a:endParaRPr sz="900">
              <a:solidFill>
                <a:schemeClr val="accent2"/>
              </a:solidFill>
            </a:endParaRPr>
          </a:p>
          <a:p>
            <a:r>
              <a:rPr sz="900">
                <a:solidFill>
                  <a:schemeClr val="accent2"/>
                </a:solidFill>
              </a:rPr>
              <a:t>5. Mainly used as cationic, zwitterionic surfactant raw materials; Can also be used as epoxy resin curing agent, other fine chemical products of raw materials.</a:t>
            </a:r>
            <a:endParaRPr sz="9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N-hydroxyethylaniline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CAS:122-98-5</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7955915" y="123190"/>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nvPicPr>
        <p:blipFill>
          <a:blip r:embed="rId6"/>
          <a:stretch>
            <a:fillRect/>
          </a:stretch>
        </p:blipFill>
        <p:spPr>
          <a:xfrm>
            <a:off x="3707765" y="730250"/>
            <a:ext cx="4907280" cy="4358640"/>
          </a:xfrm>
          <a:prstGeom prst="rect">
            <a:avLst/>
          </a:prstGeom>
        </p:spPr>
      </p:pic>
      <p:sp>
        <p:nvSpPr>
          <p:cNvPr id="3" name="文本框 2"/>
          <p:cNvSpPr txBox="1"/>
          <p:nvPr/>
        </p:nvSpPr>
        <p:spPr>
          <a:xfrm>
            <a:off x="850900" y="2423795"/>
            <a:ext cx="1622425"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N-Phenyldiethanolamine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CAS:120-07-0</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70275" y="730250"/>
            <a:ext cx="4679950" cy="4123690"/>
          </a:xfrm>
          <a:prstGeom prst="rect">
            <a:avLst/>
          </a:prstGeom>
        </p:spPr>
      </p:pic>
      <p:sp>
        <p:nvSpPr>
          <p:cNvPr id="2" name="文本框 1"/>
          <p:cNvSpPr txBox="1"/>
          <p:nvPr/>
        </p:nvSpPr>
        <p:spPr>
          <a:xfrm>
            <a:off x="787400" y="2492375"/>
            <a:ext cx="1652905"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N-isopropyl 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CAS:768-52-5</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8075930" y="65405"/>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nvPicPr>
        <p:blipFill>
          <a:blip r:embed="rId6"/>
          <a:stretch>
            <a:fillRect/>
          </a:stretch>
        </p:blipFill>
        <p:spPr>
          <a:xfrm>
            <a:off x="3995420" y="699135"/>
            <a:ext cx="4867275" cy="4408805"/>
          </a:xfrm>
          <a:prstGeom prst="rect">
            <a:avLst/>
          </a:prstGeom>
        </p:spPr>
      </p:pic>
      <p:sp>
        <p:nvSpPr>
          <p:cNvPr id="3" name="文本框 2"/>
          <p:cNvSpPr txBox="1"/>
          <p:nvPr/>
        </p:nvSpPr>
        <p:spPr>
          <a:xfrm>
            <a:off x="766445" y="2355850"/>
            <a:ext cx="1770380"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N,N-Diethyl-m-aminophenol</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CAS:91-68-9</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348355" y="730250"/>
            <a:ext cx="5133340" cy="4183380"/>
          </a:xfrm>
          <a:prstGeom prst="rect">
            <a:avLst/>
          </a:prstGeom>
        </p:spPr>
      </p:pic>
      <p:sp>
        <p:nvSpPr>
          <p:cNvPr id="3" name="文本框 2"/>
          <p:cNvSpPr txBox="1"/>
          <p:nvPr/>
        </p:nvSpPr>
        <p:spPr>
          <a:xfrm>
            <a:off x="845820" y="2038350"/>
            <a:ext cx="1637665" cy="2676525"/>
          </a:xfrm>
          <a:prstGeom prst="rect">
            <a:avLst/>
          </a:prstGeom>
          <a:noFill/>
        </p:spPr>
        <p:txBody>
          <a:bodyPr wrap="square" rtlCol="0">
            <a:spAutoFit/>
          </a:bodyPr>
          <a:p>
            <a:r>
              <a:rPr lang="zh-CN" altLang="en-US" sz="1200">
                <a:solidFill>
                  <a:schemeClr val="accent2"/>
                </a:solidFill>
              </a:rPr>
              <a:t>Uses: This product is the intermediate of rose essence, acid pink, alkaline red and other dyes, and is also used in other organic synthesis. Uses Chemical reagents, fine chemicals, pharmaceutical intermediates, material intermediates</a:t>
            </a:r>
            <a:endParaRPr lang="zh-CN" altLang="en-US" sz="12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CAS:102-27-2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08680" y="814705"/>
            <a:ext cx="4725035" cy="4146550"/>
          </a:xfrm>
          <a:prstGeom prst="rect">
            <a:avLst/>
          </a:prstGeom>
        </p:spPr>
      </p:pic>
      <p:sp>
        <p:nvSpPr>
          <p:cNvPr id="2" name="文本框 1"/>
          <p:cNvSpPr txBox="1"/>
          <p:nvPr/>
        </p:nvSpPr>
        <p:spPr>
          <a:xfrm>
            <a:off x="698500" y="1851660"/>
            <a:ext cx="2110740" cy="3230245"/>
          </a:xfrm>
          <a:prstGeom prst="rect">
            <a:avLst/>
          </a:prstGeom>
          <a:noFill/>
        </p:spPr>
        <p:txBody>
          <a:bodyPr wrap="square" rtlCol="0">
            <a:spAutoFit/>
          </a:bodyPr>
          <a:p>
            <a:r>
              <a:rPr lang="zh-CN" altLang="en-US" sz="1200">
                <a:solidFill>
                  <a:schemeClr val="accent2"/>
                </a:solidFill>
              </a:rPr>
              <a:t>Use: dye intermediate. For the synthesis of organic dyes, such as the preparation of triphenylmethane acid dyes, azo acid dyes and fluorotriazine reactive dyes, polyester fiber yellow disperse dyes and cationic dyes suitable for acrylic fiber dyeing; Synthetic organic pigments, using ETLD as raw material, can produce monoazo and bisazo organic pigments. It can also be used to synthesize color developers</a:t>
            </a:r>
            <a:endParaRPr lang="zh-CN" altLang="en-US" sz="12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CAS:622-57-1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20110" y="730250"/>
            <a:ext cx="4897120" cy="4205605"/>
          </a:xfrm>
          <a:prstGeom prst="rect">
            <a:avLst/>
          </a:prstGeom>
        </p:spPr>
      </p:pic>
      <p:sp>
        <p:nvSpPr>
          <p:cNvPr id="2" name="文本框 1"/>
          <p:cNvSpPr txBox="1"/>
          <p:nvPr/>
        </p:nvSpPr>
        <p:spPr>
          <a:xfrm>
            <a:off x="746125" y="2427605"/>
            <a:ext cx="1739900"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CAS:94-68-8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75050" y="814705"/>
            <a:ext cx="4864100" cy="4086860"/>
          </a:xfrm>
          <a:prstGeom prst="rect">
            <a:avLst/>
          </a:prstGeom>
        </p:spPr>
      </p:pic>
      <p:sp>
        <p:nvSpPr>
          <p:cNvPr id="3" name="文本框 2"/>
          <p:cNvSpPr txBox="1"/>
          <p:nvPr/>
        </p:nvSpPr>
        <p:spPr>
          <a:xfrm>
            <a:off x="774065" y="2461895"/>
            <a:ext cx="1762760"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sym typeface="+mn-ea"/>
              </a:rPr>
              <a:t>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CAS:108-44-1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81070" y="770890"/>
            <a:ext cx="4690745" cy="4107180"/>
          </a:xfrm>
          <a:prstGeom prst="rect">
            <a:avLst/>
          </a:prstGeom>
        </p:spPr>
      </p:pic>
      <p:sp>
        <p:nvSpPr>
          <p:cNvPr id="3" name="文本框 2"/>
          <p:cNvSpPr txBox="1"/>
          <p:nvPr/>
        </p:nvSpPr>
        <p:spPr>
          <a:xfrm>
            <a:off x="827405" y="2016760"/>
            <a:ext cx="1900555" cy="2861310"/>
          </a:xfrm>
          <a:prstGeom prst="rect">
            <a:avLst/>
          </a:prstGeom>
          <a:noFill/>
        </p:spPr>
        <p:txBody>
          <a:bodyPr wrap="square" rtlCol="0">
            <a:spAutoFit/>
          </a:bodyPr>
          <a:p>
            <a:r>
              <a:rPr sz="1000">
                <a:solidFill>
                  <a:schemeClr val="accent2"/>
                </a:solidFill>
              </a:rPr>
              <a:t>Usage: 1. Used as an intermediate of cationic dye and color film developer</a:t>
            </a:r>
            <a:endParaRPr sz="1000">
              <a:solidFill>
                <a:schemeClr val="accent2"/>
              </a:solidFill>
            </a:endParaRPr>
          </a:p>
          <a:p>
            <a:r>
              <a:rPr sz="1000">
                <a:solidFill>
                  <a:schemeClr val="accent2"/>
                </a:solidFill>
              </a:rPr>
              <a:t>2. Used as an analytical reagent, also used in the synthesis of organic and dyes</a:t>
            </a:r>
            <a:endParaRPr sz="1000">
              <a:solidFill>
                <a:schemeClr val="accent2"/>
              </a:solidFill>
            </a:endParaRPr>
          </a:p>
          <a:p>
            <a:r>
              <a:rPr sz="1000">
                <a:solidFill>
                  <a:schemeClr val="accent2"/>
                </a:solidFill>
              </a:rPr>
              <a:t>3. The product is an intermediate of active yellow X-R and cationic violet 2RL.</a:t>
            </a:r>
            <a:endParaRPr sz="1000">
              <a:solidFill>
                <a:schemeClr val="accent2"/>
              </a:solidFill>
            </a:endParaRPr>
          </a:p>
          <a:p>
            <a:r>
              <a:rPr sz="1000">
                <a:solidFill>
                  <a:schemeClr val="accent2"/>
                </a:solidFill>
              </a:rPr>
              <a:t>4. M-toluidine (108-44-1) is used as a solvent for polyester resins, an additive for polyurethane foams, an intermediate for azo dyes and cationic resins.</a:t>
            </a:r>
            <a:endParaRPr sz="1000">
              <a:solidFill>
                <a:schemeClr val="accent2"/>
              </a:solidFill>
            </a:endParaRPr>
          </a:p>
          <a:p>
            <a:r>
              <a:rPr sz="1000">
                <a:solidFill>
                  <a:schemeClr val="accent2"/>
                </a:solidFill>
              </a:rPr>
              <a:t>5. Verification of osmium, palladium, platinum, ruthenium and nitrite</a:t>
            </a:r>
            <a:endParaRPr sz="10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357533" y="113160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547790" y="1275771"/>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CAS:106-49-0</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20110" y="730250"/>
            <a:ext cx="4589780" cy="4161155"/>
          </a:xfrm>
          <a:prstGeom prst="rect">
            <a:avLst/>
          </a:prstGeom>
        </p:spPr>
      </p:pic>
      <p:sp>
        <p:nvSpPr>
          <p:cNvPr id="3" name="文本框 2"/>
          <p:cNvSpPr txBox="1"/>
          <p:nvPr/>
        </p:nvSpPr>
        <p:spPr>
          <a:xfrm>
            <a:off x="700405" y="1790065"/>
            <a:ext cx="2043430" cy="3415030"/>
          </a:xfrm>
          <a:prstGeom prst="rect">
            <a:avLst/>
          </a:prstGeom>
          <a:noFill/>
        </p:spPr>
        <p:txBody>
          <a:bodyPr wrap="square" rtlCol="0">
            <a:spAutoFit/>
          </a:bodyPr>
          <a:p>
            <a:r>
              <a:rPr sz="900">
                <a:solidFill>
                  <a:schemeClr val="accent2"/>
                </a:solidFill>
              </a:rPr>
              <a:t>Use: 1. Used as an analytical reagent, also used in the synthesis of dyes</a:t>
            </a:r>
            <a:endParaRPr sz="900">
              <a:solidFill>
                <a:schemeClr val="accent2"/>
              </a:solidFill>
            </a:endParaRPr>
          </a:p>
          <a:p>
            <a:r>
              <a:rPr sz="900">
                <a:solidFill>
                  <a:schemeClr val="accent2"/>
                </a:solidFill>
              </a:rPr>
              <a:t>2. Used as intermediate of dyes, medicines and pesticides</a:t>
            </a:r>
            <a:endParaRPr sz="900">
              <a:solidFill>
                <a:schemeClr val="accent2"/>
              </a:solidFill>
            </a:endParaRPr>
          </a:p>
          <a:p>
            <a:r>
              <a:rPr sz="900">
                <a:solidFill>
                  <a:schemeClr val="accent2"/>
                </a:solidFill>
              </a:rPr>
              <a:t>3. Mainly used as dye intermediates for the production of red GL, methyl amine red lake, basic fuchsin, methyl peritroic acid and 4-amino-toluene-3-sulfonic acid, triphenylmethane dye and oxazine dye. It is also used as an intermediate in medicine pyrimethamine, pesticide chloroxylon and other products.</a:t>
            </a:r>
            <a:endParaRPr sz="900">
              <a:solidFill>
                <a:schemeClr val="accent2"/>
              </a:solidFill>
            </a:endParaRPr>
          </a:p>
          <a:p>
            <a:r>
              <a:rPr sz="900">
                <a:solidFill>
                  <a:schemeClr val="accent2"/>
                </a:solidFill>
              </a:rPr>
              <a:t>4. Photometric determination of gold, titanium (III), tungsten. Detection of deposit, silver, osmium, platinum, nitrate, nitrite, phloroglucinol and lignin. Determination of carboxylic acid and sulfonic acid. Solvent for molecular weight determination. Organic synthesis is used to produce 4B acid and synthetic dyes.</a:t>
            </a:r>
            <a:endParaRPr sz="9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2843698" y="267293"/>
            <a:ext cx="4968552" cy="446281"/>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sym typeface="+mn-lt"/>
            </a:endParaRPr>
          </a:p>
        </p:txBody>
      </p:sp>
      <p:sp>
        <p:nvSpPr>
          <p:cNvPr id="7" name="MH_Text_1"/>
          <p:cNvSpPr>
            <a:spLocks noChangeArrowheads="1"/>
          </p:cNvSpPr>
          <p:nvPr>
            <p:custDataLst>
              <p:tags r:id="rId3"/>
            </p:custDataLst>
          </p:nvPr>
        </p:nvSpPr>
        <p:spPr bwMode="auto">
          <a:xfrm>
            <a:off x="899795" y="699770"/>
            <a:ext cx="7244715" cy="2518410"/>
          </a:xfrm>
          <a:prstGeom prst="rect">
            <a:avLst/>
          </a:prstGeom>
          <a:noFill/>
          <a:extLst>
            <a:ext uri="{909E8E84-426E-40DD-AFC4-6F175D3DCCD1}">
              <a14:hiddenFill xmlns:a14="http://schemas.microsoft.com/office/drawing/2010/main">
                <a:solidFill>
                  <a:srgbClr val="FFFFFF"/>
                </a:solidFill>
              </a14:hiddenFill>
            </a:ext>
          </a:extLst>
        </p:spPr>
        <p:txBody>
          <a:bodyPr wrap="square" rtlCol="0">
            <a:noAutofit/>
          </a:bodyPr>
          <a:lstStyle/>
          <a:p>
            <a:pPr indent="288290" algn="just">
              <a:lnSpc>
                <a:spcPct val="150000"/>
              </a:lnSpc>
            </a:pPr>
            <a:r>
              <a:rPr sz="1000" dirty="0">
                <a:solidFill>
                  <a:srgbClr val="C49166"/>
                </a:solidFill>
                <a:latin typeface="+mj-ea"/>
                <a:ea typeface="+mj-ea"/>
                <a:cs typeface="+mj-ea"/>
                <a:sym typeface="+mn-ea"/>
              </a:rPr>
              <a:t>MIT –IVY Industry supplier of</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Fine chemicals</a:t>
            </a:r>
            <a:r>
              <a:rPr lang="zh-CN" sz="1000" dirty="0">
                <a:solidFill>
                  <a:srgbClr val="C49166"/>
                </a:solidFill>
                <a:latin typeface="+mj-ea"/>
                <a:ea typeface="+mj-ea"/>
                <a:cs typeface="+mj-ea"/>
                <a:sym typeface="+mn-ea"/>
              </a:rPr>
              <a:t>，</a:t>
            </a:r>
            <a:r>
              <a:rPr lang="en-US" altLang="zh-CN" sz="1000" dirty="0">
                <a:solidFill>
                  <a:srgbClr val="C49166"/>
                </a:solidFill>
                <a:latin typeface="+mj-ea"/>
                <a:ea typeface="+mj-ea"/>
                <a:cs typeface="+mj-ea"/>
                <a:sym typeface="+mn-ea"/>
              </a:rPr>
              <a:t> N-alkylated aniline series products </a:t>
            </a:r>
            <a:r>
              <a:rPr lang="zh-CN" altLang="en-US" sz="1000" dirty="0">
                <a:solidFill>
                  <a:srgbClr val="C49166"/>
                </a:solidFill>
                <a:latin typeface="+mj-ea"/>
                <a:ea typeface="+mj-ea"/>
                <a:cs typeface="+mj-ea"/>
                <a:sym typeface="+mn-ea"/>
              </a:rPr>
              <a:t>，</a:t>
            </a:r>
            <a:r>
              <a:rPr lang="en-US" altLang="zh-CN" sz="1000" dirty="0">
                <a:solidFill>
                  <a:srgbClr val="C49166"/>
                </a:solidFill>
                <a:latin typeface="+mj-ea"/>
                <a:ea typeface="+mj-ea"/>
                <a:cs typeface="+mj-ea"/>
                <a:sym typeface="+mn-ea"/>
              </a:rPr>
              <a:t>organic </a:t>
            </a:r>
            <a:r>
              <a:rPr sz="1000" dirty="0">
                <a:solidFill>
                  <a:srgbClr val="C49166"/>
                </a:solidFill>
                <a:latin typeface="+mj-ea"/>
                <a:ea typeface="+mj-ea"/>
                <a:cs typeface="+mj-ea"/>
                <a:sym typeface="+mn-ea"/>
              </a:rPr>
              <a:t>intermediates</a:t>
            </a:r>
            <a:r>
              <a:rPr lang="en-US" sz="1000" dirty="0">
                <a:solidFill>
                  <a:srgbClr val="C49166"/>
                </a:solidFill>
                <a:latin typeface="+mj-ea"/>
                <a:ea typeface="+mj-ea"/>
                <a:cs typeface="+mj-ea"/>
                <a:sym typeface="+mn-ea"/>
              </a:rPr>
              <a:t>.&amp; specialty chemicals ,</a:t>
            </a:r>
            <a:r>
              <a:rPr sz="1000" dirty="0">
                <a:solidFill>
                  <a:srgbClr val="C49166"/>
                </a:solidFill>
                <a:latin typeface="+mj-ea"/>
                <a:ea typeface="+mj-ea"/>
                <a:cs typeface="+mj-ea"/>
                <a:sym typeface="+mn-ea"/>
              </a:rPr>
              <a:t>Leading products N- methyl aniline series, N- ethyl aniline series </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annual output of tens of thousands of tons.</a:t>
            </a:r>
            <a:endParaRPr lang="en-US" sz="1000" dirty="0">
              <a:solidFill>
                <a:srgbClr val="C49166"/>
              </a:solidFill>
              <a:latin typeface="+mj-ea"/>
              <a:ea typeface="+mj-ea"/>
              <a:cs typeface="+mj-ea"/>
              <a:sym typeface="+mn-ea"/>
            </a:endParaRPr>
          </a:p>
          <a:p>
            <a:pPr indent="288290" algn="just">
              <a:lnSpc>
                <a:spcPct val="150000"/>
              </a:lnSpc>
            </a:pPr>
            <a:r>
              <a:rPr sz="1000" dirty="0">
                <a:solidFill>
                  <a:srgbClr val="C49166"/>
                </a:solidFill>
                <a:latin typeface="+mj-ea"/>
                <a:ea typeface="+mj-ea"/>
                <a:cs typeface="+mj-ea"/>
                <a:sym typeface="+mn-ea"/>
              </a:rPr>
              <a:t>We provide</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 with quality products, timely delivery, technology and best in-class services .</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Our company with mature technology, reliable quality products in the domestic and foreign markets enjoy a certain reputation.</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We know only by delivering you the solution and solving the problem, we can make our profit.</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With excellent product quality, product consistency and strict safety and environmental protection controls, we have made our name throughout the world.</a:t>
            </a:r>
            <a:r>
              <a:rPr lang="en-US" sz="1000" dirty="0">
                <a:solidFill>
                  <a:srgbClr val="C49166"/>
                </a:solidFill>
                <a:latin typeface="+mj-ea"/>
                <a:ea typeface="+mj-ea"/>
                <a:cs typeface="+mj-ea"/>
                <a:sym typeface="+mn-ea"/>
              </a:rPr>
              <a:t>MIT-IVY INDUSTRY</a:t>
            </a:r>
            <a:r>
              <a:rPr sz="1000" dirty="0">
                <a:solidFill>
                  <a:srgbClr val="C49166"/>
                </a:solidFill>
                <a:latin typeface="+mj-ea"/>
                <a:ea typeface="+mj-ea"/>
                <a:cs typeface="+mj-ea"/>
                <a:sym typeface="+mn-ea"/>
              </a:rPr>
              <a:t> has been working closely with many global chemical companies such as Archroma, BASF,Indulor Sun Chemical and etc.</a:t>
            </a:r>
            <a:endParaRPr lang="zh-CN" altLang="en-US" sz="1000" dirty="0">
              <a:solidFill>
                <a:srgbClr val="C49166"/>
              </a:solidFill>
              <a:latin typeface="+mj-ea"/>
              <a:ea typeface="+mj-ea"/>
              <a:cs typeface="+mj-ea"/>
              <a:sym typeface="+mn-ea"/>
            </a:endParaRPr>
          </a:p>
        </p:txBody>
      </p:sp>
      <p:sp>
        <p:nvSpPr>
          <p:cNvPr id="11" name="TextBox 10"/>
          <p:cNvSpPr txBox="1"/>
          <p:nvPr/>
        </p:nvSpPr>
        <p:spPr>
          <a:xfrm>
            <a:off x="4058920" y="294005"/>
            <a:ext cx="3100705" cy="368300"/>
          </a:xfrm>
          <a:prstGeom prst="rect">
            <a:avLst/>
          </a:prstGeom>
          <a:noFill/>
        </p:spPr>
        <p:txBody>
          <a:bodyPr wrap="squar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latin typeface="Cambria" panose="02040503050406030204" charset="0"/>
                <a:cs typeface="Cambria" panose="02040503050406030204" charset="0"/>
              </a:rPr>
              <a:t>ABOUT COMPANY</a:t>
            </a:r>
            <a:endParaRPr lang="en-US" altLang="zh-CN" sz="1800" dirty="0">
              <a:solidFill>
                <a:schemeClr val="tx1"/>
              </a:solidFill>
              <a:latin typeface="Cambria" panose="02040503050406030204" charset="0"/>
              <a:cs typeface="Cambria" panose="02040503050406030204" charset="0"/>
            </a:endParaRPr>
          </a:p>
        </p:txBody>
      </p:sp>
      <p:grpSp>
        <p:nvGrpSpPr>
          <p:cNvPr id="13" name="组合 12"/>
          <p:cNvGrpSpPr/>
          <p:nvPr/>
        </p:nvGrpSpPr>
        <p:grpSpPr>
          <a:xfrm>
            <a:off x="2708734" y="123478"/>
            <a:ext cx="623880" cy="680150"/>
            <a:chOff x="1249459" y="2668927"/>
            <a:chExt cx="1099775" cy="1198967"/>
          </a:xfrm>
        </p:grpSpPr>
        <p:sp>
          <p:nvSpPr>
            <p:cNvPr id="14"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5"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22" name="图片 21" descr="主图"/>
          <p:cNvPicPr>
            <a:picLocks noChangeAspect="1"/>
          </p:cNvPicPr>
          <p:nvPr/>
        </p:nvPicPr>
        <p:blipFill>
          <a:blip r:embed="rId4"/>
          <a:stretch>
            <a:fillRect/>
          </a:stretch>
        </p:blipFill>
        <p:spPr>
          <a:xfrm>
            <a:off x="827405" y="3364230"/>
            <a:ext cx="7789545" cy="1842770"/>
          </a:xfrm>
          <a:prstGeom prst="rect">
            <a:avLst/>
          </a:prstGeom>
        </p:spPr>
      </p:pic>
      <p:sp>
        <p:nvSpPr>
          <p:cNvPr id="24" name="Oval 8"/>
          <p:cNvSpPr>
            <a:spLocks noChangeArrowheads="1"/>
          </p:cNvSpPr>
          <p:nvPr>
            <p:custDataLst>
              <p:tags r:id="rId5"/>
            </p:custDataLst>
          </p:nvPr>
        </p:nvSpPr>
        <p:spPr bwMode="auto">
          <a:xfrm>
            <a:off x="8100060" y="10795"/>
            <a:ext cx="996950" cy="946150"/>
          </a:xfrm>
          <a:prstGeom prst="ellipse">
            <a:avLst/>
          </a:prstGeom>
          <a:blipFill>
            <a:blip r:embed="rId6"/>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25" name="图片 24" descr="中青logo"/>
          <p:cNvPicPr>
            <a:picLocks noChangeAspect="1"/>
          </p:cNvPicPr>
          <p:nvPr>
            <p:custDataLst>
              <p:tags r:id="rId7"/>
            </p:custDataLst>
          </p:nvPr>
        </p:nvPicPr>
        <p:blipFill>
          <a:blip r:embed="rId8"/>
          <a:stretch>
            <a:fillRect/>
          </a:stretch>
        </p:blipFill>
        <p:spPr>
          <a:xfrm>
            <a:off x="8100060" y="123190"/>
            <a:ext cx="1068070" cy="793115"/>
          </a:xfrm>
          <a:prstGeom prst="rect">
            <a:avLst/>
          </a:prstGeom>
        </p:spPr>
      </p:pic>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2" presetClass="entr" presetSubtype="0" fill="hold" grpId="0" nodeType="afterEffect">
                                  <p:stCondLst>
                                    <p:cond delay="0"/>
                                  </p:stCondLst>
                                  <p:iterate type="lt">
                                    <p:tmPct val="15000"/>
                                  </p:iterate>
                                  <p:childTnLst>
                                    <p:set>
                                      <p:cBhvr>
                                        <p:cTn id="12" dur="1" fill="hold">
                                          <p:stCondLst>
                                            <p:cond delay="0"/>
                                          </p:stCondLst>
                                        </p:cTn>
                                        <p:tgtEl>
                                          <p:spTgt spid="7"/>
                                        </p:tgtEl>
                                        <p:attrNameLst>
                                          <p:attrName>style.visibility</p:attrName>
                                        </p:attrNameLst>
                                      </p:cBhvr>
                                      <p:to>
                                        <p:strVal val="visible"/>
                                      </p:to>
                                    </p:set>
                                    <p:animScale>
                                      <p:cBhvr>
                                        <p:cTn id="13" dur="2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50" decel="50000" fill="hold">
                                          <p:stCondLst>
                                            <p:cond delay="0"/>
                                          </p:stCondLst>
                                        </p:cTn>
                                        <p:tgtEl>
                                          <p:spTgt spid="7"/>
                                        </p:tgtEl>
                                        <p:attrNameLst>
                                          <p:attrName>ppt_x</p:attrName>
                                          <p:attrName>ppt_y</p:attrName>
                                        </p:attrNameLst>
                                      </p:cBhvr>
                                    </p:animMotion>
                                    <p:animEffect transition="in" filter="fade">
                                      <p:cBhvr>
                                        <p:cTn id="15" dur="250"/>
                                        <p:tgtEl>
                                          <p:spTgt spid="7"/>
                                        </p:tgtEl>
                                      </p:cBhvr>
                                    </p:animEffect>
                                  </p:childTnLst>
                                </p:cTn>
                              </p:par>
                              <p:par>
                                <p:cTn id="16" presetID="23" presetClass="entr" presetSubtype="288" fill="hold" grpId="0" nodeType="withEffect">
                                  <p:stCondLst>
                                    <p:cond delay="4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strVal val="4/3*#ppt_w"/>
                                          </p:val>
                                        </p:tav>
                                        <p:tav tm="100000">
                                          <p:val>
                                            <p:strVal val="#ppt_w"/>
                                          </p:val>
                                        </p:tav>
                                      </p:tavLst>
                                    </p:anim>
                                    <p:anim calcmode="lin" valueType="num">
                                      <p:cBhvr>
                                        <p:cTn id="19" dur="500" fill="hold"/>
                                        <p:tgtEl>
                                          <p:spTgt spid="24"/>
                                        </p:tgtEl>
                                        <p:attrNameLst>
                                          <p:attrName>ppt_h</p:attrName>
                                        </p:attrNameLst>
                                      </p:cBhvr>
                                      <p:tavLst>
                                        <p:tav tm="0">
                                          <p:val>
                                            <p:strVal val="4/3*#ppt_h"/>
                                          </p:val>
                                        </p:tav>
                                        <p:tav tm="100000">
                                          <p:val>
                                            <p:strVal val="#ppt_h"/>
                                          </p:val>
                                        </p:tav>
                                      </p:tavLst>
                                    </p:anim>
                                  </p:childTnLst>
                                </p:cTn>
                              </p:par>
                            </p:childTnLst>
                          </p:cTn>
                        </p:par>
                        <p:par>
                          <p:cTn id="20" fill="hold">
                            <p:stCondLst>
                              <p:cond delay="31799"/>
                            </p:stCondLst>
                            <p:childTnLst>
                              <p:par>
                                <p:cTn id="21" presetID="29"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2"/>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bldLvl="0" animBg="1"/>
      <p:bldP spid="2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:95-53-4</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708400" y="771525"/>
            <a:ext cx="4595495" cy="4058285"/>
          </a:xfrm>
          <a:prstGeom prst="rect">
            <a:avLst/>
          </a:prstGeom>
        </p:spPr>
      </p:pic>
      <p:sp>
        <p:nvSpPr>
          <p:cNvPr id="2" name="文本框 1"/>
          <p:cNvSpPr txBox="1"/>
          <p:nvPr/>
        </p:nvSpPr>
        <p:spPr>
          <a:xfrm>
            <a:off x="803910" y="2499995"/>
            <a:ext cx="1804670"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452783" y="843945"/>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643040" y="987481"/>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M-PHENYLENE DIAMINE MPDA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CAS:108-45-2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646805" y="772160"/>
            <a:ext cx="4476750" cy="4104640"/>
          </a:xfrm>
          <a:prstGeom prst="rect">
            <a:avLst/>
          </a:prstGeom>
        </p:spPr>
      </p:pic>
      <p:sp>
        <p:nvSpPr>
          <p:cNvPr id="2" name="文本框 1"/>
          <p:cNvSpPr txBox="1"/>
          <p:nvPr/>
        </p:nvSpPr>
        <p:spPr>
          <a:xfrm>
            <a:off x="754380" y="1450975"/>
            <a:ext cx="2057400" cy="3692525"/>
          </a:xfrm>
          <a:prstGeom prst="rect">
            <a:avLst/>
          </a:prstGeom>
          <a:noFill/>
        </p:spPr>
        <p:txBody>
          <a:bodyPr wrap="square" rtlCol="0">
            <a:spAutoFit/>
          </a:bodyPr>
          <a:p>
            <a:r>
              <a:rPr sz="900">
                <a:solidFill>
                  <a:schemeClr val="accent2"/>
                </a:solidFill>
              </a:rPr>
              <a:t>Uses: 1. Used as analytical reagent, resin curing agent and polymerization inhibitor, also used in the synthesis of dyes</a:t>
            </a:r>
            <a:endParaRPr sz="900">
              <a:solidFill>
                <a:schemeClr val="accent2"/>
              </a:solidFill>
            </a:endParaRPr>
          </a:p>
          <a:p>
            <a:r>
              <a:rPr sz="900">
                <a:solidFill>
                  <a:schemeClr val="accent2"/>
                </a:solidFill>
              </a:rPr>
              <a:t>2. Mainly used as dye intermediate and epoxy resin curing agent</a:t>
            </a:r>
            <a:endParaRPr sz="900">
              <a:solidFill>
                <a:schemeClr val="accent2"/>
              </a:solidFill>
            </a:endParaRPr>
          </a:p>
          <a:p>
            <a:r>
              <a:rPr sz="900">
                <a:solidFill>
                  <a:schemeClr val="accent2"/>
                </a:solidFill>
              </a:rPr>
              <a:t>3. Azo dyes and azine dyes intermediates, mainly used in the manufacture of direct fast black RN, alkaline orange, alkaline brown G, direct fast black G and other dyes, and used as fur dyes, in Japan, azo dyes consumption of m-phenylenediamine accounted for 90% of the total consumption. Also used as curing agent of epoxy resin, coagulant of cement, and used in hair color water, mordant, color development agent and so on.</a:t>
            </a:r>
            <a:endParaRPr sz="900">
              <a:solidFill>
                <a:schemeClr val="accent2"/>
              </a:solidFill>
            </a:endParaRPr>
          </a:p>
          <a:p>
            <a:r>
              <a:rPr sz="900">
                <a:solidFill>
                  <a:schemeClr val="accent2"/>
                </a:solidFill>
              </a:rPr>
              <a:t>4. Spectrophotometric determination of nitrite, determination of bromate, bromide, chromate, ozone, gold, copper, dichromate, iron, oxygen and platinum, determination of active chlorine, chromium, iridium, nitrite and palladium.</a:t>
            </a:r>
            <a:endParaRPr sz="9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N-Methylformanilide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：93-61-8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8028305" y="80010"/>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6"/>
            </p:custDataLst>
          </p:nvPr>
        </p:nvPicPr>
        <p:blipFill>
          <a:blip r:embed="rId7"/>
          <a:stretch>
            <a:fillRect/>
          </a:stretch>
        </p:blipFill>
        <p:spPr>
          <a:xfrm>
            <a:off x="3707765" y="771525"/>
            <a:ext cx="5064125" cy="4232275"/>
          </a:xfrm>
          <a:prstGeom prst="rect">
            <a:avLst/>
          </a:prstGeom>
        </p:spPr>
      </p:pic>
      <p:sp>
        <p:nvSpPr>
          <p:cNvPr id="3" name="文本框 2"/>
          <p:cNvSpPr txBox="1"/>
          <p:nvPr/>
        </p:nvSpPr>
        <p:spPr>
          <a:xfrm>
            <a:off x="861060" y="2266315"/>
            <a:ext cx="1717040" cy="2061210"/>
          </a:xfrm>
          <a:prstGeom prst="rect">
            <a:avLst/>
          </a:prstGeom>
          <a:noFill/>
        </p:spPr>
        <p:txBody>
          <a:bodyPr wrap="square" rtlCol="0">
            <a:spAutoFit/>
          </a:bodyPr>
          <a:p>
            <a:r>
              <a:rPr lang="zh-CN" altLang="en-US" sz="1600">
                <a:solidFill>
                  <a:schemeClr val="accent2"/>
                </a:solidFill>
              </a:rPr>
              <a:t>Uses: 1. Used as organic synthesis intermediate, organic intermediate 2. Aromatic aldehyde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 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CAS:92-59-1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7955915" y="80010"/>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6"/>
            </p:custDataLst>
          </p:nvPr>
        </p:nvPicPr>
        <p:blipFill>
          <a:blip r:embed="rId7"/>
          <a:stretch>
            <a:fillRect/>
          </a:stretch>
        </p:blipFill>
        <p:spPr>
          <a:xfrm>
            <a:off x="3347720" y="843915"/>
            <a:ext cx="5558155" cy="4264025"/>
          </a:xfrm>
          <a:prstGeom prst="rect">
            <a:avLst/>
          </a:prstGeom>
        </p:spPr>
      </p:pic>
      <p:sp>
        <p:nvSpPr>
          <p:cNvPr id="2" name="文本框 1"/>
          <p:cNvSpPr txBox="1"/>
          <p:nvPr/>
        </p:nvSpPr>
        <p:spPr>
          <a:xfrm>
            <a:off x="807720" y="1985010"/>
            <a:ext cx="1675765" cy="3107690"/>
          </a:xfrm>
          <a:prstGeom prst="rect">
            <a:avLst/>
          </a:prstGeom>
          <a:noFill/>
        </p:spPr>
        <p:txBody>
          <a:bodyPr wrap="square" rtlCol="0">
            <a:spAutoFit/>
          </a:bodyPr>
          <a:p>
            <a:r>
              <a:rPr sz="1400">
                <a:solidFill>
                  <a:schemeClr val="accent2"/>
                </a:solidFill>
              </a:rPr>
              <a:t>Use: 1. Used as intermediate of acid orange 50, red 119, blue 5, 7 and green 5, 15, 65, cationic blue 65 and other dyes</a:t>
            </a:r>
            <a:endParaRPr sz="1400">
              <a:solidFill>
                <a:schemeClr val="accent2"/>
              </a:solidFill>
            </a:endParaRPr>
          </a:p>
          <a:p>
            <a:r>
              <a:rPr sz="1400">
                <a:solidFill>
                  <a:schemeClr val="accent2"/>
                </a:solidFill>
              </a:rPr>
              <a:t>2. Dye intermediates. Used to make acid light green SF and other blue dyes.</a:t>
            </a:r>
            <a:endParaRPr sz="1400">
              <a:solidFill>
                <a:schemeClr val="accent2"/>
              </a:solidFill>
            </a:endParaRPr>
          </a:p>
          <a:p>
            <a:r>
              <a:rPr sz="1400">
                <a:solidFill>
                  <a:schemeClr val="accent2"/>
                </a:solidFill>
              </a:rPr>
              <a:t>3. Make dye. Organic synthesis.</a:t>
            </a:r>
            <a:endParaRPr sz="14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N-ethyl-n-hydroxyethyl 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CAS:92-50-2</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8" name="图片 7" descr="中青logo"/>
          <p:cNvPicPr>
            <a:picLocks noChangeAspect="1"/>
          </p:cNvPicPr>
          <p:nvPr>
            <p:custDataLst>
              <p:tags r:id="rId3"/>
            </p:custDataLst>
          </p:nvPr>
        </p:nvPicPr>
        <p:blipFill>
          <a:blip r:embed="rId4"/>
          <a:stretch>
            <a:fillRect/>
          </a:stretch>
        </p:blipFill>
        <p:spPr>
          <a:xfrm>
            <a:off x="8028305" y="80010"/>
            <a:ext cx="1068070" cy="793115"/>
          </a:xfrm>
          <a:prstGeom prst="rect">
            <a:avLst/>
          </a:prstGeom>
        </p:spPr>
      </p:pic>
      <p:sp>
        <p:nvSpPr>
          <p:cNvPr id="9" name="Oval 10"/>
          <p:cNvSpPr>
            <a:spLocks noChangeArrowheads="1"/>
          </p:cNvSpPr>
          <p:nvPr>
            <p:custDataLst>
              <p:tags r:id="rId5"/>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6"/>
            </p:custDataLst>
          </p:nvPr>
        </p:nvPicPr>
        <p:blipFill>
          <a:blip r:embed="rId7"/>
          <a:stretch>
            <a:fillRect/>
          </a:stretch>
        </p:blipFill>
        <p:spPr>
          <a:xfrm>
            <a:off x="3533140" y="873125"/>
            <a:ext cx="5514975" cy="4156075"/>
          </a:xfrm>
          <a:prstGeom prst="rect">
            <a:avLst/>
          </a:prstGeom>
        </p:spPr>
      </p:pic>
      <p:sp>
        <p:nvSpPr>
          <p:cNvPr id="4" name="文本框 3"/>
          <p:cNvSpPr txBox="1"/>
          <p:nvPr/>
        </p:nvSpPr>
        <p:spPr>
          <a:xfrm>
            <a:off x="792480" y="2104390"/>
            <a:ext cx="1713865" cy="2908300"/>
          </a:xfrm>
          <a:prstGeom prst="rect">
            <a:avLst/>
          </a:prstGeom>
          <a:noFill/>
        </p:spPr>
        <p:txBody>
          <a:bodyPr wrap="square" rtlCol="0">
            <a:noAutofit/>
          </a:bodyPr>
          <a:p>
            <a:r>
              <a:rPr sz="1400">
                <a:solidFill>
                  <a:schemeClr val="accent2"/>
                </a:solidFill>
              </a:rPr>
              <a:t>Usage: 1. Used as intermediate of dyes and organic pigments</a:t>
            </a:r>
            <a:endParaRPr sz="1400">
              <a:solidFill>
                <a:schemeClr val="accent2"/>
              </a:solidFill>
            </a:endParaRPr>
          </a:p>
          <a:p>
            <a:r>
              <a:rPr sz="1400">
                <a:solidFill>
                  <a:schemeClr val="accent2"/>
                </a:solidFill>
              </a:rPr>
              <a:t>2. Used as an intermediate for dispersing red 1, 8, 13 and 76, orange 10, acid red 53, basic red 18, 24 and other dyes.</a:t>
            </a:r>
            <a:endParaRPr sz="14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2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4/3*#ppt_w"/>
                                          </p:val>
                                        </p:tav>
                                        <p:tav tm="100000">
                                          <p:val>
                                            <p:strVal val="#ppt_w"/>
                                          </p:val>
                                        </p:tav>
                                      </p:tavLst>
                                    </p:anim>
                                    <p:anim calcmode="lin" valueType="num">
                                      <p:cBhvr>
                                        <p:cTn id="49"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9"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403253" y="771555"/>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594145" y="915091"/>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N,N-Dimethylbenzylamine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zh-CN" alt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：103-83-3</a:t>
            </a:r>
            <a:endParaRPr lang="zh-CN" alt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8171815" y="6540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75050" y="915670"/>
            <a:ext cx="5433060" cy="3869690"/>
          </a:xfrm>
          <a:prstGeom prst="rect">
            <a:avLst/>
          </a:prstGeom>
        </p:spPr>
      </p:pic>
      <p:sp>
        <p:nvSpPr>
          <p:cNvPr id="3" name="文本框 2"/>
          <p:cNvSpPr txBox="1"/>
          <p:nvPr/>
        </p:nvSpPr>
        <p:spPr>
          <a:xfrm>
            <a:off x="683260" y="1347470"/>
            <a:ext cx="2153285" cy="3830955"/>
          </a:xfrm>
          <a:prstGeom prst="rect">
            <a:avLst/>
          </a:prstGeom>
          <a:noFill/>
        </p:spPr>
        <p:txBody>
          <a:bodyPr wrap="square" rtlCol="0">
            <a:spAutoFit/>
          </a:bodyPr>
          <a:p>
            <a:r>
              <a:rPr lang="zh-CN" altLang="en-US" sz="900">
                <a:solidFill>
                  <a:schemeClr val="accent2"/>
                </a:solidFill>
              </a:rPr>
              <a:t>Use:1) as an organic synthetic intermediate, can also be used as dehydrogenation catalyst, preservative, acid neutralization agent and so on</a:t>
            </a:r>
            <a:endParaRPr lang="zh-CN" altLang="en-US" sz="900">
              <a:solidFill>
                <a:schemeClr val="accent2"/>
              </a:solidFill>
            </a:endParaRPr>
          </a:p>
          <a:p>
            <a:r>
              <a:rPr lang="zh-CN" altLang="en-US" sz="900">
                <a:solidFill>
                  <a:schemeClr val="accent2"/>
                </a:solidFill>
              </a:rPr>
              <a:t>2) for organic synthesis</a:t>
            </a:r>
            <a:endParaRPr lang="zh-CN" altLang="en-US" sz="900">
              <a:solidFill>
                <a:schemeClr val="accent2"/>
              </a:solidFill>
            </a:endParaRPr>
          </a:p>
          <a:p>
            <a:r>
              <a:rPr lang="zh-CN" altLang="en-US" sz="900">
                <a:solidFill>
                  <a:schemeClr val="accent2"/>
                </a:solidFill>
              </a:rPr>
              <a:t>3) organic synthetic intermediates, which are used to make new jays for the production of new jays, corrosion agents, acid neutralizing agents, and electron microscopies to be covered with accelerators.</a:t>
            </a:r>
            <a:endParaRPr lang="zh-CN" altLang="en-US" sz="900">
              <a:solidFill>
                <a:schemeClr val="accent2"/>
              </a:solidFill>
            </a:endParaRPr>
          </a:p>
          <a:p>
            <a:r>
              <a:rPr lang="zh-CN" altLang="en-US" sz="900">
                <a:solidFill>
                  <a:schemeClr val="accent2"/>
                </a:solidFill>
              </a:rPr>
              <a:t>4) this product is organic synthetic intermediates such as synthetic quature-ammonium salt, etc., and also used for dehydrogenation catalysts, preservatives, neutralization agents, etc</a:t>
            </a:r>
            <a:endParaRPr lang="zh-CN" altLang="en-US" sz="900">
              <a:solidFill>
                <a:schemeClr val="accent2"/>
              </a:solidFill>
            </a:endParaRPr>
          </a:p>
          <a:p>
            <a:r>
              <a:rPr lang="zh-CN" altLang="en-US" sz="900">
                <a:solidFill>
                  <a:schemeClr val="accent2"/>
                </a:solidFill>
              </a:rPr>
              <a:t>5) 18-methyl nornorone, the intermediates of trienolone, the synthesis of the d-ring in the steroid compound</a:t>
            </a:r>
            <a:endParaRPr lang="zh-CN" altLang="en-US" sz="900">
              <a:solidFill>
                <a:schemeClr val="accent2"/>
              </a:solidFill>
            </a:endParaRPr>
          </a:p>
          <a:p>
            <a:r>
              <a:rPr lang="zh-CN" altLang="en-US" sz="900">
                <a:solidFill>
                  <a:schemeClr val="accent2"/>
                </a:solidFill>
              </a:rPr>
              <a:t>6) organic synthesis intermediates, catalysts; Corrosion inhibitor; Acid neutralizing agent; The electron microscope section is covered with accelerator and protein sequence analysis.</a:t>
            </a:r>
            <a:endParaRPr lang="zh-CN" altLang="en-US" sz="9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506470" y="123825"/>
            <a:ext cx="5454650"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4-(N-Ethyl-N-benzyl)amino-benzo aldehyde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CAS:67676-47-5   </a:t>
            </a:r>
            <a:endParaRPr lang="zh-CN" alt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2767851" y="53217"/>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8171815" y="12319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4" name="图片 3"/>
          <p:cNvPicPr>
            <a:picLocks noChangeAspect="1"/>
          </p:cNvPicPr>
          <p:nvPr>
            <p:custDataLst>
              <p:tags r:id="rId7"/>
            </p:custDataLst>
          </p:nvPr>
        </p:nvPicPr>
        <p:blipFill>
          <a:blip r:embed="rId8"/>
          <a:stretch>
            <a:fillRect/>
          </a:stretch>
        </p:blipFill>
        <p:spPr>
          <a:xfrm>
            <a:off x="3275330" y="779145"/>
            <a:ext cx="5706110" cy="4218305"/>
          </a:xfrm>
          <a:prstGeom prst="rect">
            <a:avLst/>
          </a:prstGeom>
        </p:spPr>
      </p:pic>
      <p:sp>
        <p:nvSpPr>
          <p:cNvPr id="2" name="文本框 1"/>
          <p:cNvSpPr txBox="1"/>
          <p:nvPr/>
        </p:nvSpPr>
        <p:spPr>
          <a:xfrm>
            <a:off x="800100" y="2427605"/>
            <a:ext cx="1630045"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8028305" y="8001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646805" y="730250"/>
            <a:ext cx="4667250" cy="4064000"/>
          </a:xfrm>
          <a:prstGeom prst="rect">
            <a:avLst/>
          </a:prstGeom>
        </p:spPr>
      </p:pic>
      <p:sp>
        <p:nvSpPr>
          <p:cNvPr id="3" name="文本框 2"/>
          <p:cNvSpPr txBox="1"/>
          <p:nvPr/>
        </p:nvSpPr>
        <p:spPr>
          <a:xfrm>
            <a:off x="800100" y="2023110"/>
            <a:ext cx="1683385" cy="1814830"/>
          </a:xfrm>
          <a:prstGeom prst="rect">
            <a:avLst/>
          </a:prstGeom>
          <a:noFill/>
        </p:spPr>
        <p:txBody>
          <a:bodyPr wrap="square" rtlCol="0">
            <a:spAutoFit/>
          </a:bodyPr>
          <a:p>
            <a:r>
              <a:rPr lang="zh-CN" altLang="en-US" sz="1600">
                <a:solidFill>
                  <a:schemeClr val="accent2"/>
                </a:solidFill>
              </a:rPr>
              <a:t>Uses: Used in organic synthesis, as intermediate of acid blue 90, 91, 109 and other dyes</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325148" y="113160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515405" y="1275771"/>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Triethylenetetramine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：112-24-3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381375" y="771525"/>
            <a:ext cx="4886960" cy="4026535"/>
          </a:xfrm>
          <a:prstGeom prst="rect">
            <a:avLst/>
          </a:prstGeom>
        </p:spPr>
      </p:pic>
      <p:sp>
        <p:nvSpPr>
          <p:cNvPr id="2" name="文本框 1"/>
          <p:cNvSpPr txBox="1"/>
          <p:nvPr/>
        </p:nvSpPr>
        <p:spPr>
          <a:xfrm>
            <a:off x="715010" y="1742440"/>
            <a:ext cx="1996440" cy="3476625"/>
          </a:xfrm>
          <a:prstGeom prst="rect">
            <a:avLst/>
          </a:prstGeom>
          <a:noFill/>
        </p:spPr>
        <p:txBody>
          <a:bodyPr wrap="square" rtlCol="0">
            <a:spAutoFit/>
          </a:bodyPr>
          <a:p>
            <a:r>
              <a:rPr lang="zh-CN" altLang="en-US" sz="1000">
                <a:solidFill>
                  <a:schemeClr val="accent2"/>
                </a:solidFill>
              </a:rPr>
              <a:t>Usage: 1. Used as room temperature curing agent of epoxy resin;</a:t>
            </a:r>
            <a:endParaRPr lang="zh-CN" altLang="en-US" sz="1000">
              <a:solidFill>
                <a:schemeClr val="accent2"/>
              </a:solidFill>
            </a:endParaRPr>
          </a:p>
          <a:p>
            <a:r>
              <a:rPr lang="zh-CN" altLang="en-US" sz="1000">
                <a:solidFill>
                  <a:schemeClr val="accent2"/>
                </a:solidFill>
              </a:rPr>
              <a:t>2. Used as organic synthesis, dye intermediates and solvents;</a:t>
            </a:r>
            <a:endParaRPr lang="zh-CN" altLang="en-US" sz="1000">
              <a:solidFill>
                <a:schemeClr val="accent2"/>
              </a:solidFill>
            </a:endParaRPr>
          </a:p>
          <a:p>
            <a:r>
              <a:rPr lang="zh-CN" altLang="en-US" sz="1000">
                <a:solidFill>
                  <a:schemeClr val="accent2"/>
                </a:solidFill>
              </a:rPr>
              <a:t>3. Used in the manufacture of polyamide resins, ion exchange resins, surfactants, lubricating oil additives, gas purifier, etc.</a:t>
            </a:r>
            <a:endParaRPr lang="zh-CN" altLang="en-US" sz="1000">
              <a:solidFill>
                <a:schemeClr val="accent2"/>
              </a:solidFill>
            </a:endParaRPr>
          </a:p>
          <a:p>
            <a:r>
              <a:rPr lang="zh-CN" altLang="en-US" sz="1000">
                <a:solidFill>
                  <a:schemeClr val="accent2"/>
                </a:solidFill>
              </a:rPr>
              <a:t>4. Used as metal chelating agent, cyanide-free plating diffusion agent, rubber auxiliary agent, brightener, detergent, dispersant, etc.;</a:t>
            </a:r>
            <a:endParaRPr lang="zh-CN" altLang="en-US" sz="1000">
              <a:solidFill>
                <a:schemeClr val="accent2"/>
              </a:solidFill>
            </a:endParaRPr>
          </a:p>
          <a:p>
            <a:r>
              <a:rPr lang="zh-CN" altLang="en-US" sz="1000">
                <a:solidFill>
                  <a:schemeClr val="accent2"/>
                </a:solidFill>
              </a:rPr>
              <a:t>5. Used as complex reagent, dehydrating agent of alkaline gas, fabric finishing agent, ion exchange agent resin, polyamide resin synthesis raw material;</a:t>
            </a:r>
            <a:endParaRPr lang="zh-CN" altLang="en-US" sz="1000">
              <a:solidFill>
                <a:schemeClr val="accent2"/>
              </a:solidFill>
            </a:endParaRPr>
          </a:p>
          <a:p>
            <a:r>
              <a:rPr lang="zh-CN" altLang="en-US" sz="1000">
                <a:solidFill>
                  <a:schemeClr val="accent2"/>
                </a:solidFill>
              </a:rPr>
              <a:t>6. Used as a vulcanizing agent for fluorine rubber.</a:t>
            </a:r>
            <a:endParaRPr lang="zh-CN" altLang="en-US" sz="10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1,3-Dichlorobenzene   MDCB</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CAS:541-73-1</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8075930" y="5143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nvPicPr>
        <p:blipFill>
          <a:blip r:embed="rId7"/>
          <a:stretch>
            <a:fillRect/>
          </a:stretch>
        </p:blipFill>
        <p:spPr>
          <a:xfrm>
            <a:off x="3779520" y="771525"/>
            <a:ext cx="5044440" cy="4268470"/>
          </a:xfrm>
          <a:prstGeom prst="rect">
            <a:avLst/>
          </a:prstGeom>
        </p:spPr>
      </p:pic>
      <p:sp>
        <p:nvSpPr>
          <p:cNvPr id="2" name="文本框 1"/>
          <p:cNvSpPr txBox="1"/>
          <p:nvPr/>
        </p:nvSpPr>
        <p:spPr>
          <a:xfrm>
            <a:off x="755015" y="2005330"/>
            <a:ext cx="2040890" cy="3138170"/>
          </a:xfrm>
          <a:prstGeom prst="rect">
            <a:avLst/>
          </a:prstGeom>
          <a:noFill/>
        </p:spPr>
        <p:txBody>
          <a:bodyPr wrap="square" rtlCol="0">
            <a:spAutoFit/>
          </a:bodyPr>
          <a:p>
            <a:r>
              <a:rPr lang="zh-CN" altLang="en-US" sz="900">
                <a:solidFill>
                  <a:schemeClr val="accent2"/>
                </a:solidFill>
              </a:rPr>
              <a:t>Application: 1. For organic synthesis. 2,4, ω-trichlorophenone was obtained by reaction of M-dichlorobenzene with chloroacetyl chloride in Friedel-Crafts, which was used as the intermediate of the broad-spectrum antifungal drug Miconazole. Chlorination in the presence of ferric chloride or aluminum-mercury mainly produces 1,2, 4-trichlorobenzene. In the presence of catalyst, m-chlorophenol and resorcinol were hydrolyzed at 550-850℃. Using copper oxide as catalyst, M-phenylenediamine was synthesized by reaction with concentrated ammonia water at 150-200℃ under pressure.</a:t>
            </a:r>
            <a:endParaRPr lang="zh-CN" altLang="en-US" sz="900">
              <a:solidFill>
                <a:schemeClr val="accent2"/>
              </a:solidFill>
            </a:endParaRPr>
          </a:p>
          <a:p>
            <a:r>
              <a:rPr lang="zh-CN" altLang="en-US" sz="900">
                <a:solidFill>
                  <a:schemeClr val="accent2"/>
                </a:solidFill>
              </a:rPr>
              <a:t>2. Used in dye manufacturing, organic synthesis intermediates, solvents.</a:t>
            </a:r>
            <a:endParaRPr lang="zh-CN" altLang="en-US" sz="9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0"/>
          <p:cNvSpPr>
            <a:spLocks noChangeArrowheads="1"/>
          </p:cNvSpPr>
          <p:nvPr/>
        </p:nvSpPr>
        <p:spPr bwMode="auto">
          <a:xfrm>
            <a:off x="3580130" y="1059815"/>
            <a:ext cx="5058410" cy="37249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a:t>
            </a:r>
            <a:r>
              <a:rPr lang="zh-CN" altLang="en-US" sz="1000" dirty="0">
                <a:solidFill>
                  <a:srgbClr val="C49166"/>
                </a:solidFill>
                <a:latin typeface="微软雅黑" panose="020B0503020204020204" pitchFamily="34" charset="-122"/>
                <a:ea typeface="微软雅黑" panose="020B0503020204020204" pitchFamily="34" charset="-122"/>
                <a:sym typeface="+mn-lt"/>
              </a:rPr>
              <a:t>MIT -IVY Industry</a:t>
            </a:r>
            <a:r>
              <a:rPr lang="zh-CN" altLang="en-US" sz="1000" dirty="0">
                <a:solidFill>
                  <a:srgbClr val="C49166"/>
                </a:solidFill>
                <a:latin typeface="微软雅黑" panose="020B0503020204020204" pitchFamily="34" charset="-122"/>
                <a:ea typeface="微软雅黑" panose="020B0503020204020204" pitchFamily="34" charset="-122"/>
                <a:sym typeface="+mn-lt"/>
              </a:rPr>
              <a:t> use advance</a:t>
            </a:r>
            <a:r>
              <a:rPr lang="en-US" altLang="zh-CN" sz="1000" dirty="0">
                <a:solidFill>
                  <a:srgbClr val="C49166"/>
                </a:solidFill>
                <a:latin typeface="微软雅黑" panose="020B0503020204020204" pitchFamily="34" charset="-122"/>
                <a:ea typeface="微软雅黑" panose="020B0503020204020204" pitchFamily="34" charset="-122"/>
                <a:sym typeface="+mn-lt"/>
              </a:rPr>
              <a:t> </a:t>
            </a:r>
            <a:r>
              <a:rPr lang="zh-CN" altLang="en-US" sz="1000" dirty="0">
                <a:solidFill>
                  <a:srgbClr val="C49166"/>
                </a:solidFill>
                <a:latin typeface="微软雅黑" panose="020B0503020204020204" pitchFamily="34" charset="-122"/>
                <a:ea typeface="微软雅黑" panose="020B0503020204020204" pitchFamily="34" charset="-122"/>
                <a:sym typeface="+mn-lt"/>
              </a:rPr>
              <a:t>d production technology and test methods to realize production, quality controlling to meet the standard. We have been approved by </a:t>
            </a:r>
            <a:r>
              <a:rPr lang="en-US" altLang="zh-CN" sz="1000" dirty="0">
                <a:solidFill>
                  <a:srgbClr val="C49166"/>
                </a:solidFill>
                <a:latin typeface="微软雅黑" panose="020B0503020204020204" pitchFamily="34" charset="-122"/>
                <a:ea typeface="微软雅黑" panose="020B0503020204020204" pitchFamily="34" charset="-122"/>
                <a:sym typeface="+mn-lt"/>
              </a:rPr>
              <a:t> REACH CETIFICATION ,</a:t>
            </a:r>
            <a:r>
              <a:rPr lang="zh-CN" altLang="en-US" sz="1000" dirty="0">
                <a:solidFill>
                  <a:srgbClr val="C49166"/>
                </a:solidFill>
                <a:latin typeface="微软雅黑" panose="020B0503020204020204" pitchFamily="34" charset="-122"/>
                <a:ea typeface="微软雅黑" panose="020B0503020204020204" pitchFamily="34" charset="-122"/>
                <a:sym typeface="+mn-lt"/>
              </a:rPr>
              <a:t>SGS, ISO9001, ISO140 01, GB/HS16949 and T28001.</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Technology is the first productive force. It uses science and technology to create a brand, constantly adapts and meets the diverse needs of the market and customers, in order to realize the highest value of the company. </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MIT -IVY Industry hold “Integrity as root, technology s foundation,quality superiority,and top service”to produce our goods in International standard,our main technology index all meet International standard. We always believe that technology is the first productive force to creat “first class “brand to make out company among the top in this line.</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So we also set up its own laboratory, hired excellent scientific and technical management personnel, give priority to the development of science and technology, and strive to be the best in the industry.</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p:txBody>
      </p:sp>
      <p:sp>
        <p:nvSpPr>
          <p:cNvPr id="19" name="矩形 18"/>
          <p:cNvSpPr/>
          <p:nvPr/>
        </p:nvSpPr>
        <p:spPr>
          <a:xfrm>
            <a:off x="2771943" y="372068"/>
            <a:ext cx="4968552" cy="446281"/>
          </a:xfrm>
          <a:prstGeom prst="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34" name="TextBox 33"/>
          <p:cNvSpPr txBox="1"/>
          <p:nvPr/>
        </p:nvSpPr>
        <p:spPr>
          <a:xfrm>
            <a:off x="4898291" y="450485"/>
            <a:ext cx="2012315" cy="368300"/>
          </a:xfrm>
          <a:prstGeom prst="rect">
            <a:avLst/>
          </a:prstGeom>
          <a:noFill/>
        </p:spPr>
        <p:txBody>
          <a:bodyPr wrap="none" rtlCol="0">
            <a:spAutoFit/>
            <a:scene3d>
              <a:camera prst="orthographicFront"/>
              <a:lightRig rig="threePt" dir="t"/>
            </a:scene3d>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effectLst>
                  <a:outerShdw blurRad="38100" dist="19050" dir="2700000" algn="tl" rotWithShape="0">
                    <a:schemeClr val="dk1">
                      <a:alpha val="40000"/>
                    </a:schemeClr>
                  </a:outerShdw>
                </a:effectLst>
                <a:latin typeface="Cambria" panose="02040503050406030204" charset="0"/>
                <a:cs typeface="Cambria" panose="02040503050406030204" charset="0"/>
              </a:rPr>
              <a:t>ABOUT FACTOURY</a:t>
            </a:r>
            <a:endParaRPr lang="en-US" altLang="zh-CN" sz="1800" dirty="0">
              <a:solidFill>
                <a:schemeClr val="tx1"/>
              </a:solidFill>
              <a:effectLst>
                <a:outerShdw blurRad="38100" dist="19050" dir="2700000" algn="tl" rotWithShape="0">
                  <a:schemeClr val="dk1">
                    <a:alpha val="40000"/>
                  </a:schemeClr>
                </a:outerShdw>
              </a:effectLst>
              <a:latin typeface="Cambria" panose="02040503050406030204" charset="0"/>
              <a:cs typeface="Cambria" panose="02040503050406030204" charset="0"/>
            </a:endParaRPr>
          </a:p>
        </p:txBody>
      </p:sp>
      <p:grpSp>
        <p:nvGrpSpPr>
          <p:cNvPr id="35" name="组合 34"/>
          <p:cNvGrpSpPr/>
          <p:nvPr/>
        </p:nvGrpSpPr>
        <p:grpSpPr>
          <a:xfrm>
            <a:off x="1772744" y="255558"/>
            <a:ext cx="623880" cy="680150"/>
            <a:chOff x="1249459" y="2668927"/>
            <a:chExt cx="1099775" cy="1198967"/>
          </a:xfrm>
        </p:grpSpPr>
        <p:sp>
          <p:nvSpPr>
            <p:cNvPr id="36"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16" name="图片 15" descr="1"/>
          <p:cNvPicPr>
            <a:picLocks noChangeAspect="1"/>
          </p:cNvPicPr>
          <p:nvPr/>
        </p:nvPicPr>
        <p:blipFill>
          <a:blip r:embed="rId2"/>
          <a:stretch>
            <a:fillRect/>
          </a:stretch>
        </p:blipFill>
        <p:spPr>
          <a:xfrm>
            <a:off x="323850" y="1203325"/>
            <a:ext cx="3256280" cy="3256280"/>
          </a:xfrm>
          <a:prstGeom prst="rect">
            <a:avLst/>
          </a:prstGeom>
        </p:spPr>
      </p:pic>
      <p:sp>
        <p:nvSpPr>
          <p:cNvPr id="7" name="Oval 8"/>
          <p:cNvSpPr>
            <a:spLocks noChangeArrowheads="1"/>
          </p:cNvSpPr>
          <p:nvPr>
            <p:custDataLst>
              <p:tags r:id="rId3"/>
            </p:custDataLst>
          </p:nvPr>
        </p:nvSpPr>
        <p:spPr bwMode="auto">
          <a:xfrm>
            <a:off x="8100060" y="10795"/>
            <a:ext cx="996950" cy="946150"/>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5"/>
            </p:custDataLst>
          </p:nvPr>
        </p:nvPicPr>
        <p:blipFill>
          <a:blip r:embed="rId6"/>
          <a:stretch>
            <a:fillRect/>
          </a:stretch>
        </p:blipFill>
        <p:spPr>
          <a:xfrm>
            <a:off x="8100060" y="123190"/>
            <a:ext cx="1068070" cy="793115"/>
          </a:xfrm>
          <a:prstGeom prst="rect">
            <a:avLst/>
          </a:prstGeom>
        </p:spPr>
      </p:pic>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 dur="500"/>
                                        <p:tgtEl>
                                          <p:spTgt spid="19"/>
                                        </p:tgtEl>
                                      </p:cBhvr>
                                    </p:animEffect>
                                  </p:childTnLst>
                                </p:cTn>
                              </p:par>
                            </p:childTnLst>
                          </p:cTn>
                        </p:par>
                        <p:par>
                          <p:cTn id="16" fill="hold">
                            <p:stCondLst>
                              <p:cond delay="1000"/>
                            </p:stCondLst>
                            <p:childTnLst>
                              <p:par>
                                <p:cTn id="17" presetID="56" presetClass="entr" presetSubtype="0" fill="hold" grpId="0" nodeType="afterEffect">
                                  <p:stCondLst>
                                    <p:cond delay="0"/>
                                  </p:stCondLst>
                                  <p:iterate type="lt">
                                    <p:tmPct val="15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125" autoRev="1" fill="hold">
                                          <p:stCondLst>
                                            <p:cond delay="0"/>
                                          </p:stCondLst>
                                        </p:cTn>
                                        <p:tgtEl>
                                          <p:spTgt spid="18"/>
                                        </p:tgtEl>
                                        <p:attrNameLst>
                                          <p:attrName>ppt_w</p:attrName>
                                        </p:attrNameLst>
                                      </p:cBhvr>
                                    </p:anim>
                                    <p:anim by="(#ppt_w*0.50)" calcmode="lin" valueType="num">
                                      <p:cBhvr>
                                        <p:cTn id="20" dur="125" decel="50000" autoRev="1" fill="hold">
                                          <p:stCondLst>
                                            <p:cond delay="0"/>
                                          </p:stCondLst>
                                        </p:cTn>
                                        <p:tgtEl>
                                          <p:spTgt spid="18"/>
                                        </p:tgtEl>
                                        <p:attrNameLst>
                                          <p:attrName>ppt_x</p:attrName>
                                        </p:attrNameLst>
                                      </p:cBhvr>
                                    </p:anim>
                                    <p:anim from="(-#ppt_h/2)" to="(#ppt_y)" calcmode="lin" valueType="num">
                                      <p:cBhvr>
                                        <p:cTn id="21" dur="250" fill="hold">
                                          <p:stCondLst>
                                            <p:cond delay="0"/>
                                          </p:stCondLst>
                                        </p:cTn>
                                        <p:tgtEl>
                                          <p:spTgt spid="18"/>
                                        </p:tgtEl>
                                        <p:attrNameLst>
                                          <p:attrName>ppt_y</p:attrName>
                                        </p:attrNameLst>
                                      </p:cBhvr>
                                    </p:anim>
                                    <p:animRot by="21600000">
                                      <p:cBhvr>
                                        <p:cTn id="22" dur="250" fill="hold">
                                          <p:stCondLst>
                                            <p:cond delay="0"/>
                                          </p:stCondLst>
                                        </p:cTn>
                                        <p:tgtEl>
                                          <p:spTgt spid="18"/>
                                        </p:tgtEl>
                                        <p:attrNameLst>
                                          <p:attrName>r</p:attrName>
                                        </p:attrNameLst>
                                      </p:cBhvr>
                                    </p:animRot>
                                  </p:childTnLst>
                                </p:cTn>
                              </p:par>
                              <p:par>
                                <p:cTn id="23" presetID="23" presetClass="entr" presetSubtype="28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646805" y="730250"/>
            <a:ext cx="4667250" cy="4064000"/>
          </a:xfrm>
          <a:prstGeom prst="rect">
            <a:avLst/>
          </a:prstGeom>
        </p:spPr>
      </p:pic>
      <p:sp>
        <p:nvSpPr>
          <p:cNvPr id="3" name="文本框 2"/>
          <p:cNvSpPr txBox="1"/>
          <p:nvPr/>
        </p:nvSpPr>
        <p:spPr>
          <a:xfrm>
            <a:off x="765810" y="2215515"/>
            <a:ext cx="1660525" cy="1814830"/>
          </a:xfrm>
          <a:prstGeom prst="rect">
            <a:avLst/>
          </a:prstGeom>
          <a:noFill/>
        </p:spPr>
        <p:txBody>
          <a:bodyPr wrap="square" rtlCol="0">
            <a:spAutoFit/>
          </a:bodyPr>
          <a:p>
            <a:r>
              <a:rPr lang="zh-CN" altLang="en-US" sz="1600">
                <a:solidFill>
                  <a:schemeClr val="accent2"/>
                </a:solidFill>
              </a:rPr>
              <a:t>Uses: Used in organic synthesis, as intermediate of acid blue 90, 91, 109 and other dyes</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506470" y="123825"/>
            <a:ext cx="5454650"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4-(N-Ethyl-N-benzyl)amino-benzo aldehyde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CAS:67676-47-5   </a:t>
            </a:r>
            <a:endParaRPr lang="zh-CN" altLang="en-US"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2767851" y="53217"/>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8171815" y="12319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4" name="图片 3"/>
          <p:cNvPicPr>
            <a:picLocks noChangeAspect="1"/>
          </p:cNvPicPr>
          <p:nvPr>
            <p:custDataLst>
              <p:tags r:id="rId7"/>
            </p:custDataLst>
          </p:nvPr>
        </p:nvPicPr>
        <p:blipFill>
          <a:blip r:embed="rId8"/>
          <a:stretch>
            <a:fillRect/>
          </a:stretch>
        </p:blipFill>
        <p:spPr>
          <a:xfrm>
            <a:off x="3275330" y="779145"/>
            <a:ext cx="5706110" cy="4218305"/>
          </a:xfrm>
          <a:prstGeom prst="rect">
            <a:avLst/>
          </a:prstGeom>
        </p:spPr>
      </p:pic>
      <p:sp>
        <p:nvSpPr>
          <p:cNvPr id="2" name="文本框 1"/>
          <p:cNvSpPr txBox="1"/>
          <p:nvPr/>
        </p:nvSpPr>
        <p:spPr>
          <a:xfrm>
            <a:off x="814070" y="2427605"/>
            <a:ext cx="1645285"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Trifluoromethanesulfonic acid   TFSA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CAS:1493-13-6</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7955915" y="6540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nvPicPr>
        <p:blipFill>
          <a:blip r:embed="rId7"/>
          <a:stretch>
            <a:fillRect/>
          </a:stretch>
        </p:blipFill>
        <p:spPr>
          <a:xfrm>
            <a:off x="3851910" y="699135"/>
            <a:ext cx="5021580" cy="4409440"/>
          </a:xfrm>
          <a:prstGeom prst="rect">
            <a:avLst/>
          </a:prstGeom>
        </p:spPr>
      </p:pic>
      <p:sp>
        <p:nvSpPr>
          <p:cNvPr id="2" name="文本框 1"/>
          <p:cNvSpPr txBox="1"/>
          <p:nvPr/>
        </p:nvSpPr>
        <p:spPr>
          <a:xfrm>
            <a:off x="753745" y="1936750"/>
            <a:ext cx="1957070" cy="3276600"/>
          </a:xfrm>
          <a:prstGeom prst="rect">
            <a:avLst/>
          </a:prstGeom>
          <a:noFill/>
        </p:spPr>
        <p:txBody>
          <a:bodyPr wrap="square" rtlCol="0">
            <a:spAutoFit/>
          </a:bodyPr>
          <a:p>
            <a:r>
              <a:rPr lang="zh-CN" altLang="en-US" sz="900">
                <a:solidFill>
                  <a:schemeClr val="accent2"/>
                </a:solidFill>
              </a:rPr>
              <a:t>Use: 1. It is widely used, and it is one of the strongest organic acids known to us. It is a versatile synthesis tool. With strong corrosion, hygroscopicity, widely used in pharmaceutical, chemical and other industries. Such as nucleosides, antibiotics, steroids, proteins, carbohydrate, vitamin synthesis, silicone rubber modification and so on.</a:t>
            </a:r>
            <a:endParaRPr lang="zh-CN" altLang="en-US" sz="900">
              <a:solidFill>
                <a:schemeClr val="accent2"/>
              </a:solidFill>
            </a:endParaRPr>
          </a:p>
          <a:p>
            <a:r>
              <a:rPr lang="zh-CN" altLang="en-US" sz="900">
                <a:solidFill>
                  <a:schemeClr val="accent2"/>
                </a:solidFill>
              </a:rPr>
              <a:t>2.Trifluoromethanesulfonic acid is a strong organic acid commonly used in the laboratory, which can be used to prepare trifluoromethanesulfonic anhydride and a variety of</a:t>
            </a:r>
            <a:r>
              <a:rPr lang="en-US" altLang="zh-CN" sz="900">
                <a:solidFill>
                  <a:schemeClr val="accent2"/>
                </a:solidFill>
              </a:rPr>
              <a:t> </a:t>
            </a:r>
            <a:r>
              <a:rPr lang="zh-CN" altLang="en-US" sz="900">
                <a:solidFill>
                  <a:schemeClr val="accent2"/>
                </a:solidFill>
              </a:rPr>
              <a:t>trifluoromethanesulfonic acid derivatives, trifluoromethanesulfonic acid is also an effective catalyst for oligomerization and polymerization of alkenes and ethers.</a:t>
            </a:r>
            <a:endParaRPr lang="zh-CN" altLang="en-US" sz="9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SODIUM SULFATE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CAS:7757-82-6</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91865" y="771525"/>
            <a:ext cx="4812665" cy="4197985"/>
          </a:xfrm>
          <a:prstGeom prst="rect">
            <a:avLst/>
          </a:prstGeom>
        </p:spPr>
      </p:pic>
      <p:sp>
        <p:nvSpPr>
          <p:cNvPr id="3" name="文本框 2"/>
          <p:cNvSpPr txBox="1"/>
          <p:nvPr/>
        </p:nvSpPr>
        <p:spPr>
          <a:xfrm>
            <a:off x="830580" y="2053590"/>
            <a:ext cx="1652905" cy="2799715"/>
          </a:xfrm>
          <a:prstGeom prst="rect">
            <a:avLst/>
          </a:prstGeom>
          <a:noFill/>
        </p:spPr>
        <p:txBody>
          <a:bodyPr wrap="square" rtlCol="0">
            <a:spAutoFit/>
          </a:bodyPr>
          <a:p>
            <a:r>
              <a:rPr lang="zh-CN" altLang="en-US" sz="1600">
                <a:solidFill>
                  <a:schemeClr val="accent2"/>
                </a:solidFill>
              </a:rPr>
              <a:t>Uses: This product is used as medicine salting agent, flocculant, also used in paper, glass, printing and dyeing, synthetic fiber, leather and other industries</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2,3-Dichlorotoluene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a:t>
            </a:r>
            <a:r>
              <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32768-54-0</a:t>
            </a:r>
            <a:endParaRPr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8075930" y="8001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931285" y="1158240"/>
            <a:ext cx="4898390" cy="3727450"/>
          </a:xfrm>
          <a:prstGeom prst="rect">
            <a:avLst/>
          </a:prstGeom>
        </p:spPr>
      </p:pic>
      <p:sp>
        <p:nvSpPr>
          <p:cNvPr id="2" name="文本框 1"/>
          <p:cNvSpPr txBox="1"/>
          <p:nvPr/>
        </p:nvSpPr>
        <p:spPr>
          <a:xfrm>
            <a:off x="755015" y="2492375"/>
            <a:ext cx="1691005" cy="1076325"/>
          </a:xfrm>
          <a:prstGeom prst="rect">
            <a:avLst/>
          </a:prstGeom>
          <a:noFill/>
        </p:spPr>
        <p:txBody>
          <a:bodyPr wrap="square" rtlCol="0">
            <a:spAutoFit/>
          </a:bodyPr>
          <a:p>
            <a:r>
              <a:rPr lang="zh-CN" altLang="en-US" sz="1600">
                <a:solidFill>
                  <a:schemeClr val="accent2"/>
                </a:solidFill>
                <a:sym typeface="+mn-ea"/>
              </a:rPr>
              <a:t>Uses: dye intermediate, pharmaceutical intermediate</a:t>
            </a:r>
            <a:endParaRPr lang="zh-CN" altLang="en-US" sz="1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23" presetClass="entr" presetSubtype="288" fill="hold" grpId="0" nodeType="withEffect">
                                  <p:stCondLst>
                                    <p:cond delay="2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strVal val="4/3*#ppt_w"/>
                                          </p:val>
                                        </p:tav>
                                        <p:tav tm="100000">
                                          <p:val>
                                            <p:strVal val="#ppt_w"/>
                                          </p:val>
                                        </p:tav>
                                      </p:tavLst>
                                    </p:anim>
                                    <p:anim calcmode="lin" valueType="num">
                                      <p:cBhvr>
                                        <p:cTn id="21" dur="500" fill="hold"/>
                                        <p:tgtEl>
                                          <p:spTgt spid="32"/>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20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23" presetClass="entr" presetSubtype="288" fill="hold" grpId="0" nodeType="withEffect">
                                  <p:stCondLst>
                                    <p:cond delay="4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strVal val="4/3*#ppt_w"/>
                                          </p:val>
                                        </p:tav>
                                        <p:tav tm="100000">
                                          <p:val>
                                            <p:strVal val="#ppt_w"/>
                                          </p:val>
                                        </p:tav>
                                      </p:tavLst>
                                    </p:anim>
                                    <p:anim calcmode="lin" valueType="num">
                                      <p:cBhvr>
                                        <p:cTn id="28" dur="500" fill="hold"/>
                                        <p:tgtEl>
                                          <p:spTgt spid="30"/>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23" presetClass="entr" presetSubtype="288"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strVal val="4/3*#ppt_w"/>
                                          </p:val>
                                        </p:tav>
                                        <p:tav tm="100000">
                                          <p:val>
                                            <p:strVal val="#ppt_w"/>
                                          </p:val>
                                        </p:tav>
                                      </p:tavLst>
                                    </p:anim>
                                    <p:anim calcmode="lin" valueType="num">
                                      <p:cBhvr>
                                        <p:cTn id="35" dur="500" fill="hold"/>
                                        <p:tgtEl>
                                          <p:spTgt spid="29"/>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6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3" presetClass="entr" presetSubtype="288" fill="hold" grpId="0" nodeType="withEffect">
                                  <p:stCondLst>
                                    <p:cond delay="80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3*#ppt_w"/>
                                          </p:val>
                                        </p:tav>
                                        <p:tav tm="100000">
                                          <p:val>
                                            <p:strVal val="#ppt_w"/>
                                          </p:val>
                                        </p:tav>
                                      </p:tavLst>
                                    </p:anim>
                                    <p:anim calcmode="lin" valueType="num">
                                      <p:cBhvr>
                                        <p:cTn id="42" dur="500" fill="hold"/>
                                        <p:tgtEl>
                                          <p:spTgt spid="31"/>
                                        </p:tgtEl>
                                        <p:attrNameLst>
                                          <p:attrName>ppt_h</p:attrName>
                                        </p:attrNameLst>
                                      </p:cBhvr>
                                      <p:tavLst>
                                        <p:tav tm="0">
                                          <p:val>
                                            <p:strVal val="4/3*#ppt_h"/>
                                          </p:val>
                                        </p:tav>
                                        <p:tav tm="100000">
                                          <p:val>
                                            <p:strVal val="#ppt_h"/>
                                          </p:val>
                                        </p:tav>
                                      </p:tavLst>
                                    </p:anim>
                                  </p:childTnLst>
                                </p:cTn>
                              </p:par>
                              <p:par>
                                <p:cTn id="43" presetID="10" presetClass="entr" presetSubtype="0" fill="hold" grpId="0" nodeType="withEffect">
                                  <p:stCondLst>
                                    <p:cond delay="8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23" presetClass="entr" presetSubtype="28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4/3*#ppt_w"/>
                                          </p:val>
                                        </p:tav>
                                        <p:tav tm="100000">
                                          <p:val>
                                            <p:strVal val="#ppt_w"/>
                                          </p:val>
                                        </p:tav>
                                      </p:tavLst>
                                    </p:anim>
                                    <p:anim calcmode="lin" valueType="num">
                                      <p:cBhvr>
                                        <p:cTn id="49" dur="500" fill="hold"/>
                                        <p:tgtEl>
                                          <p:spTgt spid="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strVal val="4/3*#ppt_w"/>
                                          </p:val>
                                        </p:tav>
                                        <p:tav tm="100000">
                                          <p:val>
                                            <p:strVal val="#ppt_w"/>
                                          </p:val>
                                        </p:tav>
                                      </p:tavLst>
                                    </p:anim>
                                    <p:anim calcmode="lin" valueType="num">
                                      <p:cBhvr>
                                        <p:cTn id="53"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2"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284808" y="325934"/>
            <a:ext cx="2598420" cy="345440"/>
          </a:xfrm>
          <a:prstGeom prst="rect">
            <a:avLst/>
          </a:prstGeom>
          <a:noFill/>
        </p:spPr>
        <p:txBody>
          <a:bodyPr wrap="none" lIns="68580" tIns="34290" rIns="68580" bIns="34290" rtlCol="0">
            <a:spAutoFit/>
          </a:bodyPr>
          <a:lstStyle/>
          <a:p>
            <a:pPr algn="l"/>
            <a:r>
              <a:rPr lang="zh-CN" altLang="en-US" dirty="0">
                <a:solidFill>
                  <a:schemeClr val="tx1"/>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Company Advantages</a:t>
            </a:r>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pic>
        <p:nvPicPr>
          <p:cNvPr id="115" name="Picture 2" descr="D:\desktop\66234.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3418" y="2443173"/>
            <a:ext cx="3701406" cy="2133098"/>
          </a:xfrm>
          <a:prstGeom prst="rect">
            <a:avLst/>
          </a:prstGeom>
          <a:noFill/>
          <a:extLst>
            <a:ext uri="{909E8E84-426E-40DD-AFC4-6F175D3DCCD1}">
              <a14:hiddenFill xmlns:a14="http://schemas.microsoft.com/office/drawing/2010/main">
                <a:solidFill>
                  <a:srgbClr val="FFFFFF"/>
                </a:solidFill>
              </a14:hiddenFill>
            </a:ext>
          </a:extLst>
        </p:spPr>
      </p:pic>
      <p:sp>
        <p:nvSpPr>
          <p:cNvPr id="116" name="Freeform 8"/>
          <p:cNvSpPr/>
          <p:nvPr/>
        </p:nvSpPr>
        <p:spPr bwMode="auto">
          <a:xfrm>
            <a:off x="7153438" y="1597980"/>
            <a:ext cx="1109461" cy="1181180"/>
          </a:xfrm>
          <a:custGeom>
            <a:avLst/>
            <a:gdLst>
              <a:gd name="T0" fmla="*/ 232 w 464"/>
              <a:gd name="T1" fmla="*/ 0 h 494"/>
              <a:gd name="T2" fmla="*/ 464 w 464"/>
              <a:gd name="T3" fmla="*/ 232 h 494"/>
              <a:gd name="T4" fmla="*/ 286 w 464"/>
              <a:gd name="T5" fmla="*/ 458 h 494"/>
              <a:gd name="T6" fmla="*/ 286 w 464"/>
              <a:gd name="T7" fmla="*/ 494 h 494"/>
              <a:gd name="T8" fmla="*/ 228 w 464"/>
              <a:gd name="T9" fmla="*/ 436 h 494"/>
              <a:gd name="T10" fmla="*/ 286 w 464"/>
              <a:gd name="T11" fmla="*/ 378 h 494"/>
              <a:gd name="T12" fmla="*/ 286 w 464"/>
              <a:gd name="T13" fmla="*/ 404 h 494"/>
              <a:gd name="T14" fmla="*/ 412 w 464"/>
              <a:gd name="T15" fmla="*/ 232 h 494"/>
              <a:gd name="T16" fmla="*/ 232 w 464"/>
              <a:gd name="T17" fmla="*/ 52 h 494"/>
              <a:gd name="T18" fmla="*/ 52 w 464"/>
              <a:gd name="T19" fmla="*/ 232 h 494"/>
              <a:gd name="T20" fmla="*/ 53 w 464"/>
              <a:gd name="T21" fmla="*/ 238 h 494"/>
              <a:gd name="T22" fmla="*/ 0 w 464"/>
              <a:gd name="T23" fmla="*/ 238 h 494"/>
              <a:gd name="T24" fmla="*/ 0 w 464"/>
              <a:gd name="T25" fmla="*/ 232 h 494"/>
              <a:gd name="T26" fmla="*/ 232 w 464"/>
              <a:gd name="T27"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4" h="494">
                <a:moveTo>
                  <a:pt x="232" y="0"/>
                </a:moveTo>
                <a:cubicBezTo>
                  <a:pt x="360" y="0"/>
                  <a:pt x="464" y="104"/>
                  <a:pt x="464" y="232"/>
                </a:cubicBezTo>
                <a:cubicBezTo>
                  <a:pt x="464" y="342"/>
                  <a:pt x="388" y="434"/>
                  <a:pt x="286" y="458"/>
                </a:cubicBezTo>
                <a:cubicBezTo>
                  <a:pt x="286" y="494"/>
                  <a:pt x="286" y="494"/>
                  <a:pt x="286" y="494"/>
                </a:cubicBezTo>
                <a:cubicBezTo>
                  <a:pt x="228" y="436"/>
                  <a:pt x="228" y="436"/>
                  <a:pt x="228" y="436"/>
                </a:cubicBezTo>
                <a:cubicBezTo>
                  <a:pt x="286" y="378"/>
                  <a:pt x="286" y="378"/>
                  <a:pt x="286" y="378"/>
                </a:cubicBezTo>
                <a:cubicBezTo>
                  <a:pt x="286" y="404"/>
                  <a:pt x="286" y="404"/>
                  <a:pt x="286" y="404"/>
                </a:cubicBezTo>
                <a:cubicBezTo>
                  <a:pt x="359" y="381"/>
                  <a:pt x="412" y="313"/>
                  <a:pt x="412" y="232"/>
                </a:cubicBezTo>
                <a:cubicBezTo>
                  <a:pt x="412" y="133"/>
                  <a:pt x="332" y="52"/>
                  <a:pt x="232" y="52"/>
                </a:cubicBezTo>
                <a:cubicBezTo>
                  <a:pt x="133" y="52"/>
                  <a:pt x="52" y="133"/>
                  <a:pt x="52" y="232"/>
                </a:cubicBezTo>
                <a:cubicBezTo>
                  <a:pt x="52" y="234"/>
                  <a:pt x="52" y="236"/>
                  <a:pt x="53" y="238"/>
                </a:cubicBezTo>
                <a:cubicBezTo>
                  <a:pt x="0" y="238"/>
                  <a:pt x="0" y="238"/>
                  <a:pt x="0" y="238"/>
                </a:cubicBezTo>
                <a:cubicBezTo>
                  <a:pt x="0" y="236"/>
                  <a:pt x="0" y="234"/>
                  <a:pt x="0" y="232"/>
                </a:cubicBezTo>
                <a:cubicBezTo>
                  <a:pt x="0" y="104"/>
                  <a:pt x="104" y="0"/>
                  <a:pt x="232" y="0"/>
                </a:cubicBezTo>
                <a:close/>
              </a:path>
            </a:pathLst>
          </a:cu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7" name="Oval 9"/>
          <p:cNvSpPr>
            <a:spLocks noChangeArrowheads="1"/>
          </p:cNvSpPr>
          <p:nvPr/>
        </p:nvSpPr>
        <p:spPr bwMode="auto">
          <a:xfrm>
            <a:off x="7506723" y="1952236"/>
            <a:ext cx="401876" cy="401824"/>
          </a:xfrm>
          <a:prstGeom prst="ellipse">
            <a:avLst/>
          </a:pr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8" name="Oval 10"/>
          <p:cNvSpPr>
            <a:spLocks noChangeArrowheads="1"/>
          </p:cNvSpPr>
          <p:nvPr/>
        </p:nvSpPr>
        <p:spPr bwMode="auto">
          <a:xfrm>
            <a:off x="7134202" y="2700213"/>
            <a:ext cx="401876" cy="401824"/>
          </a:xfrm>
          <a:prstGeom prst="ellipse">
            <a:avLst/>
          </a:prstGeom>
          <a:blipFill>
            <a:blip r:embed="rId3"/>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9" name="Oval 11"/>
          <p:cNvSpPr>
            <a:spLocks noChangeArrowheads="1"/>
          </p:cNvSpPr>
          <p:nvPr/>
        </p:nvSpPr>
        <p:spPr bwMode="auto">
          <a:xfrm>
            <a:off x="7525957" y="3444143"/>
            <a:ext cx="401876" cy="398787"/>
          </a:xfrm>
          <a:prstGeom prst="ellipse">
            <a:avLst/>
          </a:prstGeom>
          <a:blipFill>
            <a:blip r:embed="rId4"/>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20" name="Freeform 12"/>
          <p:cNvSpPr/>
          <p:nvPr/>
        </p:nvSpPr>
        <p:spPr bwMode="auto">
          <a:xfrm>
            <a:off x="6779905" y="2346974"/>
            <a:ext cx="949521" cy="1178143"/>
          </a:xfrm>
          <a:custGeom>
            <a:avLst/>
            <a:gdLst>
              <a:gd name="T0" fmla="*/ 232 w 397"/>
              <a:gd name="T1" fmla="*/ 0 h 493"/>
              <a:gd name="T2" fmla="*/ 397 w 397"/>
              <a:gd name="T3" fmla="*/ 69 h 493"/>
              <a:gd name="T4" fmla="*/ 360 w 397"/>
              <a:gd name="T5" fmla="*/ 105 h 493"/>
              <a:gd name="T6" fmla="*/ 232 w 397"/>
              <a:gd name="T7" fmla="*/ 52 h 493"/>
              <a:gd name="T8" fmla="*/ 52 w 397"/>
              <a:gd name="T9" fmla="*/ 232 h 493"/>
              <a:gd name="T10" fmla="*/ 193 w 397"/>
              <a:gd name="T11" fmla="*/ 407 h 493"/>
              <a:gd name="T12" fmla="*/ 193 w 397"/>
              <a:gd name="T13" fmla="*/ 378 h 493"/>
              <a:gd name="T14" fmla="*/ 250 w 397"/>
              <a:gd name="T15" fmla="*/ 435 h 493"/>
              <a:gd name="T16" fmla="*/ 193 w 397"/>
              <a:gd name="T17" fmla="*/ 493 h 493"/>
              <a:gd name="T18" fmla="*/ 193 w 397"/>
              <a:gd name="T19" fmla="*/ 460 h 493"/>
              <a:gd name="T20" fmla="*/ 0 w 397"/>
              <a:gd name="T21" fmla="*/ 232 h 493"/>
              <a:gd name="T22" fmla="*/ 232 w 397"/>
              <a:gd name="T23"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7" h="493">
                <a:moveTo>
                  <a:pt x="232" y="0"/>
                </a:moveTo>
                <a:cubicBezTo>
                  <a:pt x="297" y="0"/>
                  <a:pt x="355" y="26"/>
                  <a:pt x="397" y="69"/>
                </a:cubicBezTo>
                <a:cubicBezTo>
                  <a:pt x="360" y="105"/>
                  <a:pt x="360" y="105"/>
                  <a:pt x="360" y="105"/>
                </a:cubicBezTo>
                <a:cubicBezTo>
                  <a:pt x="328" y="72"/>
                  <a:pt x="282" y="52"/>
                  <a:pt x="232" y="52"/>
                </a:cubicBezTo>
                <a:cubicBezTo>
                  <a:pt x="133" y="52"/>
                  <a:pt x="52" y="132"/>
                  <a:pt x="52" y="232"/>
                </a:cubicBezTo>
                <a:cubicBezTo>
                  <a:pt x="52" y="318"/>
                  <a:pt x="112" y="389"/>
                  <a:pt x="193" y="407"/>
                </a:cubicBezTo>
                <a:cubicBezTo>
                  <a:pt x="193" y="378"/>
                  <a:pt x="193" y="378"/>
                  <a:pt x="193" y="378"/>
                </a:cubicBezTo>
                <a:cubicBezTo>
                  <a:pt x="250" y="435"/>
                  <a:pt x="250" y="435"/>
                  <a:pt x="250" y="435"/>
                </a:cubicBezTo>
                <a:cubicBezTo>
                  <a:pt x="193" y="493"/>
                  <a:pt x="193" y="493"/>
                  <a:pt x="193" y="493"/>
                </a:cubicBezTo>
                <a:cubicBezTo>
                  <a:pt x="193" y="460"/>
                  <a:pt x="193" y="460"/>
                  <a:pt x="193" y="460"/>
                </a:cubicBezTo>
                <a:cubicBezTo>
                  <a:pt x="83" y="442"/>
                  <a:pt x="0" y="346"/>
                  <a:pt x="0" y="232"/>
                </a:cubicBezTo>
                <a:cubicBezTo>
                  <a:pt x="0" y="104"/>
                  <a:pt x="104" y="0"/>
                  <a:pt x="232"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68580" tIns="34290" rIns="68580" bIns="34290" rtlCol="0" anchor="ctr"/>
          <a:lstStyle/>
          <a:p>
            <a:pPr algn="ctr"/>
            <a:endParaRPr lang="zh-CN" altLang="en-US" dirty="0">
              <a:solidFill>
                <a:srgbClr val="50301B"/>
              </a:solidFill>
              <a:latin typeface="微软雅黑" panose="020B0503020204020204" pitchFamily="34" charset="-122"/>
              <a:ea typeface="微软雅黑" panose="020B0503020204020204" pitchFamily="34" charset="-122"/>
            </a:endParaRPr>
          </a:p>
        </p:txBody>
      </p:sp>
      <p:sp>
        <p:nvSpPr>
          <p:cNvPr id="121" name="Freeform 13"/>
          <p:cNvSpPr/>
          <p:nvPr/>
        </p:nvSpPr>
        <p:spPr bwMode="auto">
          <a:xfrm>
            <a:off x="7172671" y="3087869"/>
            <a:ext cx="1109461" cy="1109317"/>
          </a:xfrm>
          <a:custGeom>
            <a:avLst/>
            <a:gdLst>
              <a:gd name="T0" fmla="*/ 232 w 464"/>
              <a:gd name="T1" fmla="*/ 0 h 464"/>
              <a:gd name="T2" fmla="*/ 464 w 464"/>
              <a:gd name="T3" fmla="*/ 232 h 464"/>
              <a:gd name="T4" fmla="*/ 232 w 464"/>
              <a:gd name="T5" fmla="*/ 464 h 464"/>
              <a:gd name="T6" fmla="*/ 0 w 464"/>
              <a:gd name="T7" fmla="*/ 238 h 464"/>
              <a:gd name="T8" fmla="*/ 52 w 464"/>
              <a:gd name="T9" fmla="*/ 238 h 464"/>
              <a:gd name="T10" fmla="*/ 232 w 464"/>
              <a:gd name="T11" fmla="*/ 412 h 464"/>
              <a:gd name="T12" fmla="*/ 412 w 464"/>
              <a:gd name="T13" fmla="*/ 232 h 464"/>
              <a:gd name="T14" fmla="*/ 232 w 464"/>
              <a:gd name="T15" fmla="*/ 52 h 464"/>
              <a:gd name="T16" fmla="*/ 104 w 464"/>
              <a:gd name="T17" fmla="*/ 106 h 464"/>
              <a:gd name="T18" fmla="*/ 67 w 464"/>
              <a:gd name="T19" fmla="*/ 69 h 464"/>
              <a:gd name="T20" fmla="*/ 232 w 464"/>
              <a:gd name="T21"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4" h="464">
                <a:moveTo>
                  <a:pt x="232" y="0"/>
                </a:moveTo>
                <a:cubicBezTo>
                  <a:pt x="360" y="0"/>
                  <a:pt x="464" y="104"/>
                  <a:pt x="464" y="232"/>
                </a:cubicBezTo>
                <a:cubicBezTo>
                  <a:pt x="464" y="361"/>
                  <a:pt x="360" y="464"/>
                  <a:pt x="232" y="464"/>
                </a:cubicBezTo>
                <a:cubicBezTo>
                  <a:pt x="106" y="464"/>
                  <a:pt x="3" y="363"/>
                  <a:pt x="0" y="238"/>
                </a:cubicBezTo>
                <a:cubicBezTo>
                  <a:pt x="52" y="238"/>
                  <a:pt x="52" y="238"/>
                  <a:pt x="52" y="238"/>
                </a:cubicBezTo>
                <a:cubicBezTo>
                  <a:pt x="55" y="335"/>
                  <a:pt x="135" y="412"/>
                  <a:pt x="232" y="412"/>
                </a:cubicBezTo>
                <a:cubicBezTo>
                  <a:pt x="331" y="412"/>
                  <a:pt x="412" y="332"/>
                  <a:pt x="412" y="232"/>
                </a:cubicBezTo>
                <a:cubicBezTo>
                  <a:pt x="412" y="133"/>
                  <a:pt x="331" y="52"/>
                  <a:pt x="232" y="52"/>
                </a:cubicBezTo>
                <a:cubicBezTo>
                  <a:pt x="182" y="52"/>
                  <a:pt x="137" y="73"/>
                  <a:pt x="104" y="106"/>
                </a:cubicBezTo>
                <a:cubicBezTo>
                  <a:pt x="67" y="69"/>
                  <a:pt x="67" y="69"/>
                  <a:pt x="67" y="69"/>
                </a:cubicBezTo>
                <a:cubicBezTo>
                  <a:pt x="109" y="27"/>
                  <a:pt x="168" y="0"/>
                  <a:pt x="232" y="0"/>
                </a:cubicBezTo>
                <a:close/>
              </a:path>
            </a:pathLst>
          </a:cu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24" name="TextBox 123"/>
          <p:cNvSpPr txBox="1"/>
          <p:nvPr/>
        </p:nvSpPr>
        <p:spPr>
          <a:xfrm>
            <a:off x="4311293" y="2763925"/>
            <a:ext cx="2322560" cy="547370"/>
          </a:xfrm>
          <a:prstGeom prst="rect">
            <a:avLst/>
          </a:prstGeom>
          <a:noFill/>
        </p:spPr>
        <p:txBody>
          <a:bodyPr wrap="square" lIns="68580" tIns="34290" rIns="68580" bIns="34290" rtlCol="0">
            <a:sp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3. Factory locates in national new material industrial park where guarantees safe and standard production enviroment</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4618990" y="3552825"/>
            <a:ext cx="2439035" cy="695960"/>
          </a:xfrm>
          <a:prstGeom prst="rect">
            <a:avLst/>
          </a:prstGeom>
          <a:noFill/>
        </p:spPr>
        <p:txBody>
          <a:bodyPr wrap="square" lIns="68580" tIns="34290" rIns="68580" bIns="34290" rtlCol="0">
            <a:no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4. More than </a:t>
            </a:r>
            <a:r>
              <a:rPr lang="en-US" altLang="zh-CN" sz="800" dirty="0">
                <a:solidFill>
                  <a:srgbClr val="C49166"/>
                </a:solidFill>
                <a:latin typeface="微软雅黑" panose="020B0503020204020204" pitchFamily="34" charset="-122"/>
                <a:ea typeface="微软雅黑" panose="020B0503020204020204" pitchFamily="34" charset="-122"/>
              </a:rPr>
              <a:t>23</a:t>
            </a:r>
            <a:r>
              <a:rPr lang="zh-CN" altLang="en-US" sz="800" dirty="0">
                <a:solidFill>
                  <a:srgbClr val="C49166"/>
                </a:solidFill>
                <a:latin typeface="微软雅黑" panose="020B0503020204020204" pitchFamily="34" charset="-122"/>
                <a:ea typeface="微软雅黑" panose="020B0503020204020204" pitchFamily="34" charset="-122"/>
              </a:rPr>
              <a:t> years chemcial production and exporting experience, and good relationship with Customs and ship agents, which guarantee fast and safe export.</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129" name="Freeform 29"/>
          <p:cNvSpPr>
            <a:spLocks noEditPoints="1"/>
          </p:cNvSpPr>
          <p:nvPr/>
        </p:nvSpPr>
        <p:spPr bwMode="auto">
          <a:xfrm>
            <a:off x="7621772" y="3538430"/>
            <a:ext cx="210242" cy="210213"/>
          </a:xfrm>
          <a:custGeom>
            <a:avLst/>
            <a:gdLst>
              <a:gd name="T0" fmla="*/ 44 w 128"/>
              <a:gd name="T1" fmla="*/ 89 h 128"/>
              <a:gd name="T2" fmla="*/ 28 w 128"/>
              <a:gd name="T3" fmla="*/ 117 h 128"/>
              <a:gd name="T4" fmla="*/ 0 w 128"/>
              <a:gd name="T5" fmla="*/ 64 h 128"/>
              <a:gd name="T6" fmla="*/ 60 w 128"/>
              <a:gd name="T7" fmla="*/ 0 h 128"/>
              <a:gd name="T8" fmla="*/ 60 w 128"/>
              <a:gd name="T9" fmla="*/ 32 h 128"/>
              <a:gd name="T10" fmla="*/ 32 w 128"/>
              <a:gd name="T11" fmla="*/ 64 h 128"/>
              <a:gd name="T12" fmla="*/ 44 w 128"/>
              <a:gd name="T13" fmla="*/ 89 h 128"/>
              <a:gd name="T14" fmla="*/ 89 w 128"/>
              <a:gd name="T15" fmla="*/ 45 h 128"/>
              <a:gd name="T16" fmla="*/ 117 w 128"/>
              <a:gd name="T17" fmla="*/ 29 h 128"/>
              <a:gd name="T18" fmla="*/ 68 w 128"/>
              <a:gd name="T19" fmla="*/ 0 h 128"/>
              <a:gd name="T20" fmla="*/ 68 w 128"/>
              <a:gd name="T21" fmla="*/ 32 h 128"/>
              <a:gd name="T22" fmla="*/ 89 w 128"/>
              <a:gd name="T23" fmla="*/ 45 h 128"/>
              <a:gd name="T24" fmla="*/ 121 w 128"/>
              <a:gd name="T25" fmla="*/ 36 h 128"/>
              <a:gd name="T26" fmla="*/ 93 w 128"/>
              <a:gd name="T27" fmla="*/ 52 h 128"/>
              <a:gd name="T28" fmla="*/ 96 w 128"/>
              <a:gd name="T29" fmla="*/ 64 h 128"/>
              <a:gd name="T30" fmla="*/ 64 w 128"/>
              <a:gd name="T31" fmla="*/ 96 h 128"/>
              <a:gd name="T32" fmla="*/ 51 w 128"/>
              <a:gd name="T33" fmla="*/ 93 h 128"/>
              <a:gd name="T34" fmla="*/ 35 w 128"/>
              <a:gd name="T35" fmla="*/ 121 h 128"/>
              <a:gd name="T36" fmla="*/ 64 w 128"/>
              <a:gd name="T37" fmla="*/ 128 h 128"/>
              <a:gd name="T38" fmla="*/ 128 w 128"/>
              <a:gd name="T39" fmla="*/ 64 h 128"/>
              <a:gd name="T40" fmla="*/ 121 w 128"/>
              <a:gd name="T41" fmla="*/ 3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8">
                <a:moveTo>
                  <a:pt x="44" y="89"/>
                </a:moveTo>
                <a:cubicBezTo>
                  <a:pt x="28" y="117"/>
                  <a:pt x="28" y="117"/>
                  <a:pt x="28" y="117"/>
                </a:cubicBezTo>
                <a:cubicBezTo>
                  <a:pt x="11" y="106"/>
                  <a:pt x="0" y="86"/>
                  <a:pt x="0" y="64"/>
                </a:cubicBezTo>
                <a:cubicBezTo>
                  <a:pt x="0" y="30"/>
                  <a:pt x="26" y="2"/>
                  <a:pt x="60" y="0"/>
                </a:cubicBezTo>
                <a:cubicBezTo>
                  <a:pt x="60" y="32"/>
                  <a:pt x="60" y="32"/>
                  <a:pt x="60" y="32"/>
                </a:cubicBezTo>
                <a:cubicBezTo>
                  <a:pt x="44" y="34"/>
                  <a:pt x="32" y="48"/>
                  <a:pt x="32" y="64"/>
                </a:cubicBezTo>
                <a:cubicBezTo>
                  <a:pt x="32" y="74"/>
                  <a:pt x="37" y="83"/>
                  <a:pt x="44" y="89"/>
                </a:cubicBezTo>
                <a:close/>
                <a:moveTo>
                  <a:pt x="89" y="45"/>
                </a:moveTo>
                <a:cubicBezTo>
                  <a:pt x="117" y="29"/>
                  <a:pt x="117" y="29"/>
                  <a:pt x="117" y="29"/>
                </a:cubicBezTo>
                <a:cubicBezTo>
                  <a:pt x="106" y="12"/>
                  <a:pt x="88" y="1"/>
                  <a:pt x="68" y="0"/>
                </a:cubicBezTo>
                <a:cubicBezTo>
                  <a:pt x="68" y="32"/>
                  <a:pt x="68" y="32"/>
                  <a:pt x="68" y="32"/>
                </a:cubicBezTo>
                <a:cubicBezTo>
                  <a:pt x="76" y="33"/>
                  <a:pt x="84" y="38"/>
                  <a:pt x="89" y="45"/>
                </a:cubicBezTo>
                <a:moveTo>
                  <a:pt x="121" y="36"/>
                </a:moveTo>
                <a:cubicBezTo>
                  <a:pt x="93" y="52"/>
                  <a:pt x="93" y="52"/>
                  <a:pt x="93" y="52"/>
                </a:cubicBezTo>
                <a:cubicBezTo>
                  <a:pt x="95" y="55"/>
                  <a:pt x="96" y="60"/>
                  <a:pt x="96" y="64"/>
                </a:cubicBezTo>
                <a:cubicBezTo>
                  <a:pt x="96" y="82"/>
                  <a:pt x="81" y="96"/>
                  <a:pt x="64" y="96"/>
                </a:cubicBezTo>
                <a:cubicBezTo>
                  <a:pt x="59" y="96"/>
                  <a:pt x="55" y="95"/>
                  <a:pt x="51" y="93"/>
                </a:cubicBezTo>
                <a:cubicBezTo>
                  <a:pt x="35" y="121"/>
                  <a:pt x="35" y="121"/>
                  <a:pt x="35" y="121"/>
                </a:cubicBezTo>
                <a:cubicBezTo>
                  <a:pt x="44" y="126"/>
                  <a:pt x="53" y="128"/>
                  <a:pt x="64" y="128"/>
                </a:cubicBezTo>
                <a:cubicBezTo>
                  <a:pt x="99" y="128"/>
                  <a:pt x="128" y="99"/>
                  <a:pt x="128" y="64"/>
                </a:cubicBezTo>
                <a:cubicBezTo>
                  <a:pt x="128" y="54"/>
                  <a:pt x="125" y="44"/>
                  <a:pt x="121" y="36"/>
                </a:cubicBezTo>
                <a:close/>
              </a:path>
            </a:pathLst>
          </a:custGeom>
          <a:solidFill>
            <a:srgbClr val="50301B"/>
          </a:solidFill>
          <a:ln>
            <a:noFill/>
          </a:ln>
        </p:spPr>
        <p:txBody>
          <a:bodyPr vert="horz" wrap="square" lIns="68580" tIns="34290" rIns="68580" bIns="34290" numCol="1" anchor="t" anchorCtr="0" compatLnSpc="1"/>
          <a:lstStyle/>
          <a:p>
            <a:endParaRPr lang="zh-CN" altLang="en-US"/>
          </a:p>
        </p:txBody>
      </p:sp>
      <p:grpSp>
        <p:nvGrpSpPr>
          <p:cNvPr id="130" name="组合 129"/>
          <p:cNvGrpSpPr/>
          <p:nvPr/>
        </p:nvGrpSpPr>
        <p:grpSpPr>
          <a:xfrm>
            <a:off x="7235591" y="2823166"/>
            <a:ext cx="199101" cy="155918"/>
            <a:chOff x="7952673" y="3423504"/>
            <a:chExt cx="230132" cy="180243"/>
          </a:xfrm>
          <a:solidFill>
            <a:srgbClr val="C49166"/>
          </a:solidFill>
        </p:grpSpPr>
        <p:sp>
          <p:nvSpPr>
            <p:cNvPr id="131" name="Freeform 59"/>
            <p:cNvSpPr/>
            <p:nvPr/>
          </p:nvSpPr>
          <p:spPr bwMode="auto">
            <a:xfrm>
              <a:off x="7952673" y="3423504"/>
              <a:ext cx="230132" cy="68396"/>
            </a:xfrm>
            <a:custGeom>
              <a:avLst/>
              <a:gdLst>
                <a:gd name="T0" fmla="*/ 55 w 121"/>
                <a:gd name="T1" fmla="*/ 2 h 36"/>
                <a:gd name="T2" fmla="*/ 119 w 121"/>
                <a:gd name="T3" fmla="*/ 25 h 36"/>
                <a:gd name="T4" fmla="*/ 119 w 121"/>
                <a:gd name="T5" fmla="*/ 34 h 36"/>
                <a:gd name="T6" fmla="*/ 110 w 121"/>
                <a:gd name="T7" fmla="*/ 34 h 36"/>
                <a:gd name="T8" fmla="*/ 56 w 121"/>
                <a:gd name="T9" fmla="*/ 14 h 36"/>
                <a:gd name="T10" fmla="*/ 11 w 121"/>
                <a:gd name="T11" fmla="*/ 34 h 36"/>
                <a:gd name="T12" fmla="*/ 7 w 121"/>
                <a:gd name="T13" fmla="*/ 36 h 36"/>
                <a:gd name="T14" fmla="*/ 1 w 121"/>
                <a:gd name="T15" fmla="*/ 28 h 36"/>
                <a:gd name="T16" fmla="*/ 3 w 121"/>
                <a:gd name="T17" fmla="*/ 25 h 36"/>
                <a:gd name="T18" fmla="*/ 55 w 121"/>
                <a:gd name="T1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36">
                  <a:moveTo>
                    <a:pt x="55" y="2"/>
                  </a:moveTo>
                  <a:cubicBezTo>
                    <a:pt x="78" y="0"/>
                    <a:pt x="102" y="9"/>
                    <a:pt x="119" y="25"/>
                  </a:cubicBezTo>
                  <a:cubicBezTo>
                    <a:pt x="121" y="28"/>
                    <a:pt x="121" y="32"/>
                    <a:pt x="119" y="34"/>
                  </a:cubicBezTo>
                  <a:cubicBezTo>
                    <a:pt x="116" y="36"/>
                    <a:pt x="112" y="36"/>
                    <a:pt x="110" y="34"/>
                  </a:cubicBezTo>
                  <a:cubicBezTo>
                    <a:pt x="96" y="20"/>
                    <a:pt x="76" y="13"/>
                    <a:pt x="56" y="14"/>
                  </a:cubicBezTo>
                  <a:cubicBezTo>
                    <a:pt x="39" y="15"/>
                    <a:pt x="23" y="22"/>
                    <a:pt x="11" y="34"/>
                  </a:cubicBezTo>
                  <a:cubicBezTo>
                    <a:pt x="10" y="35"/>
                    <a:pt x="9" y="36"/>
                    <a:pt x="7" y="36"/>
                  </a:cubicBezTo>
                  <a:cubicBezTo>
                    <a:pt x="3" y="36"/>
                    <a:pt x="0" y="32"/>
                    <a:pt x="1" y="28"/>
                  </a:cubicBezTo>
                  <a:cubicBezTo>
                    <a:pt x="1" y="27"/>
                    <a:pt x="2" y="26"/>
                    <a:pt x="3" y="25"/>
                  </a:cubicBezTo>
                  <a:cubicBezTo>
                    <a:pt x="17" y="11"/>
                    <a:pt x="36" y="3"/>
                    <a:pt x="55" y="2"/>
                  </a:cubicBezTo>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2" name="Freeform 60"/>
            <p:cNvSpPr/>
            <p:nvPr/>
          </p:nvSpPr>
          <p:spPr bwMode="auto">
            <a:xfrm>
              <a:off x="7981641" y="3466956"/>
              <a:ext cx="173002" cy="57131"/>
            </a:xfrm>
            <a:custGeom>
              <a:avLst/>
              <a:gdLst>
                <a:gd name="T0" fmla="*/ 39 w 91"/>
                <a:gd name="T1" fmla="*/ 2 h 30"/>
                <a:gd name="T2" fmla="*/ 89 w 91"/>
                <a:gd name="T3" fmla="*/ 19 h 30"/>
                <a:gd name="T4" fmla="*/ 88 w 91"/>
                <a:gd name="T5" fmla="*/ 27 h 30"/>
                <a:gd name="T6" fmla="*/ 80 w 91"/>
                <a:gd name="T7" fmla="*/ 28 h 30"/>
                <a:gd name="T8" fmla="*/ 49 w 91"/>
                <a:gd name="T9" fmla="*/ 14 h 30"/>
                <a:gd name="T10" fmla="*/ 11 w 91"/>
                <a:gd name="T11" fmla="*/ 28 h 30"/>
                <a:gd name="T12" fmla="*/ 3 w 91"/>
                <a:gd name="T13" fmla="*/ 27 h 30"/>
                <a:gd name="T14" fmla="*/ 3 w 91"/>
                <a:gd name="T15" fmla="*/ 19 h 30"/>
                <a:gd name="T16" fmla="*/ 39 w 9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0">
                  <a:moveTo>
                    <a:pt x="39" y="2"/>
                  </a:moveTo>
                  <a:cubicBezTo>
                    <a:pt x="57" y="0"/>
                    <a:pt x="76" y="6"/>
                    <a:pt x="89" y="19"/>
                  </a:cubicBezTo>
                  <a:cubicBezTo>
                    <a:pt x="91" y="22"/>
                    <a:pt x="90" y="25"/>
                    <a:pt x="88" y="27"/>
                  </a:cubicBezTo>
                  <a:cubicBezTo>
                    <a:pt x="86" y="30"/>
                    <a:pt x="82" y="30"/>
                    <a:pt x="80" y="28"/>
                  </a:cubicBezTo>
                  <a:cubicBezTo>
                    <a:pt x="72" y="20"/>
                    <a:pt x="61" y="15"/>
                    <a:pt x="49" y="14"/>
                  </a:cubicBezTo>
                  <a:cubicBezTo>
                    <a:pt x="35" y="13"/>
                    <a:pt x="21" y="18"/>
                    <a:pt x="11" y="28"/>
                  </a:cubicBezTo>
                  <a:cubicBezTo>
                    <a:pt x="9" y="30"/>
                    <a:pt x="5" y="30"/>
                    <a:pt x="3" y="27"/>
                  </a:cubicBezTo>
                  <a:cubicBezTo>
                    <a:pt x="1" y="25"/>
                    <a:pt x="0" y="21"/>
                    <a:pt x="3" y="19"/>
                  </a:cubicBezTo>
                  <a:cubicBezTo>
                    <a:pt x="12" y="9"/>
                    <a:pt x="26" y="3"/>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3" name="Freeform 61"/>
            <p:cNvSpPr/>
            <p:nvPr/>
          </p:nvSpPr>
          <p:spPr bwMode="auto">
            <a:xfrm>
              <a:off x="8009804" y="3510407"/>
              <a:ext cx="114261" cy="45866"/>
            </a:xfrm>
            <a:custGeom>
              <a:avLst/>
              <a:gdLst>
                <a:gd name="T0" fmla="*/ 27 w 60"/>
                <a:gd name="T1" fmla="*/ 1 h 24"/>
                <a:gd name="T2" fmla="*/ 58 w 60"/>
                <a:gd name="T3" fmla="*/ 13 h 24"/>
                <a:gd name="T4" fmla="*/ 58 w 60"/>
                <a:gd name="T5" fmla="*/ 21 h 24"/>
                <a:gd name="T6" fmla="*/ 49 w 60"/>
                <a:gd name="T7" fmla="*/ 21 h 24"/>
                <a:gd name="T8" fmla="*/ 32 w 60"/>
                <a:gd name="T9" fmla="*/ 14 h 24"/>
                <a:gd name="T10" fmla="*/ 12 w 60"/>
                <a:gd name="T11" fmla="*/ 21 h 24"/>
                <a:gd name="T12" fmla="*/ 7 w 60"/>
                <a:gd name="T13" fmla="*/ 23 h 24"/>
                <a:gd name="T14" fmla="*/ 3 w 60"/>
                <a:gd name="T15" fmla="*/ 13 h 24"/>
                <a:gd name="T16" fmla="*/ 27 w 60"/>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
                  <a:moveTo>
                    <a:pt x="27" y="1"/>
                  </a:moveTo>
                  <a:cubicBezTo>
                    <a:pt x="38" y="0"/>
                    <a:pt x="50" y="5"/>
                    <a:pt x="58" y="13"/>
                  </a:cubicBezTo>
                  <a:cubicBezTo>
                    <a:pt x="60" y="15"/>
                    <a:pt x="60" y="19"/>
                    <a:pt x="58" y="21"/>
                  </a:cubicBezTo>
                  <a:cubicBezTo>
                    <a:pt x="55" y="24"/>
                    <a:pt x="51" y="24"/>
                    <a:pt x="49" y="21"/>
                  </a:cubicBezTo>
                  <a:cubicBezTo>
                    <a:pt x="45" y="17"/>
                    <a:pt x="38" y="14"/>
                    <a:pt x="32" y="14"/>
                  </a:cubicBezTo>
                  <a:cubicBezTo>
                    <a:pt x="25" y="13"/>
                    <a:pt x="18" y="16"/>
                    <a:pt x="12" y="21"/>
                  </a:cubicBezTo>
                  <a:cubicBezTo>
                    <a:pt x="11" y="22"/>
                    <a:pt x="9" y="23"/>
                    <a:pt x="7" y="23"/>
                  </a:cubicBezTo>
                  <a:cubicBezTo>
                    <a:pt x="3" y="23"/>
                    <a:pt x="0" y="17"/>
                    <a:pt x="3" y="13"/>
                  </a:cubicBezTo>
                  <a:cubicBezTo>
                    <a:pt x="9" y="7"/>
                    <a:pt x="18"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4" name="Freeform 62"/>
            <p:cNvSpPr/>
            <p:nvPr/>
          </p:nvSpPr>
          <p:spPr bwMode="auto">
            <a:xfrm>
              <a:off x="8041991" y="3550640"/>
              <a:ext cx="51498" cy="53107"/>
            </a:xfrm>
            <a:custGeom>
              <a:avLst/>
              <a:gdLst>
                <a:gd name="T0" fmla="*/ 12 w 27"/>
                <a:gd name="T1" fmla="*/ 2 h 28"/>
                <a:gd name="T2" fmla="*/ 27 w 27"/>
                <a:gd name="T3" fmla="*/ 14 h 28"/>
                <a:gd name="T4" fmla="*/ 14 w 27"/>
                <a:gd name="T5" fmla="*/ 28 h 28"/>
                <a:gd name="T6" fmla="*/ 0 w 27"/>
                <a:gd name="T7" fmla="*/ 16 h 28"/>
                <a:gd name="T8" fmla="*/ 12 w 27"/>
                <a:gd name="T9" fmla="*/ 2 h 28"/>
              </a:gdLst>
              <a:ahLst/>
              <a:cxnLst>
                <a:cxn ang="0">
                  <a:pos x="T0" y="T1"/>
                </a:cxn>
                <a:cxn ang="0">
                  <a:pos x="T2" y="T3"/>
                </a:cxn>
                <a:cxn ang="0">
                  <a:pos x="T4" y="T5"/>
                </a:cxn>
                <a:cxn ang="0">
                  <a:pos x="T6" y="T7"/>
                </a:cxn>
                <a:cxn ang="0">
                  <a:pos x="T8" y="T9"/>
                </a:cxn>
              </a:cxnLst>
              <a:rect l="0" t="0" r="r" b="b"/>
              <a:pathLst>
                <a:path w="27" h="28">
                  <a:moveTo>
                    <a:pt x="12" y="2"/>
                  </a:moveTo>
                  <a:cubicBezTo>
                    <a:pt x="19" y="0"/>
                    <a:pt x="26" y="6"/>
                    <a:pt x="27" y="14"/>
                  </a:cubicBezTo>
                  <a:cubicBezTo>
                    <a:pt x="27" y="21"/>
                    <a:pt x="21" y="28"/>
                    <a:pt x="14" y="28"/>
                  </a:cubicBezTo>
                  <a:cubicBezTo>
                    <a:pt x="7" y="28"/>
                    <a:pt x="1" y="23"/>
                    <a:pt x="0" y="16"/>
                  </a:cubicBezTo>
                  <a:cubicBezTo>
                    <a:pt x="0" y="9"/>
                    <a:pt x="5"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grpSp>
      <p:sp>
        <p:nvSpPr>
          <p:cNvPr id="135" name="Freeform 86"/>
          <p:cNvSpPr>
            <a:spLocks noEditPoints="1"/>
          </p:cNvSpPr>
          <p:nvPr/>
        </p:nvSpPr>
        <p:spPr bwMode="auto">
          <a:xfrm>
            <a:off x="7616218" y="2061715"/>
            <a:ext cx="182883" cy="182859"/>
          </a:xfrm>
          <a:custGeom>
            <a:avLst/>
            <a:gdLst>
              <a:gd name="T0" fmla="*/ 120 w 128"/>
              <a:gd name="T1" fmla="*/ 0 h 128"/>
              <a:gd name="T2" fmla="*/ 8 w 128"/>
              <a:gd name="T3" fmla="*/ 0 h 128"/>
              <a:gd name="T4" fmla="*/ 0 w 128"/>
              <a:gd name="T5" fmla="*/ 8 h 128"/>
              <a:gd name="T6" fmla="*/ 0 w 128"/>
              <a:gd name="T7" fmla="*/ 92 h 128"/>
              <a:gd name="T8" fmla="*/ 8 w 128"/>
              <a:gd name="T9" fmla="*/ 100 h 128"/>
              <a:gd name="T10" fmla="*/ 120 w 128"/>
              <a:gd name="T11" fmla="*/ 100 h 128"/>
              <a:gd name="T12" fmla="*/ 128 w 128"/>
              <a:gd name="T13" fmla="*/ 92 h 128"/>
              <a:gd name="T14" fmla="*/ 128 w 128"/>
              <a:gd name="T15" fmla="*/ 8 h 128"/>
              <a:gd name="T16" fmla="*/ 120 w 128"/>
              <a:gd name="T17" fmla="*/ 0 h 128"/>
              <a:gd name="T18" fmla="*/ 120 w 128"/>
              <a:gd name="T19" fmla="*/ 72 h 128"/>
              <a:gd name="T20" fmla="*/ 112 w 128"/>
              <a:gd name="T21" fmla="*/ 80 h 128"/>
              <a:gd name="T22" fmla="*/ 16 w 128"/>
              <a:gd name="T23" fmla="*/ 80 h 128"/>
              <a:gd name="T24" fmla="*/ 8 w 128"/>
              <a:gd name="T25" fmla="*/ 72 h 128"/>
              <a:gd name="T26" fmla="*/ 8 w 128"/>
              <a:gd name="T27" fmla="*/ 16 h 128"/>
              <a:gd name="T28" fmla="*/ 16 w 128"/>
              <a:gd name="T29" fmla="*/ 8 h 128"/>
              <a:gd name="T30" fmla="*/ 112 w 128"/>
              <a:gd name="T31" fmla="*/ 8 h 128"/>
              <a:gd name="T32" fmla="*/ 120 w 128"/>
              <a:gd name="T33" fmla="*/ 16 h 128"/>
              <a:gd name="T34" fmla="*/ 120 w 128"/>
              <a:gd name="T35" fmla="*/ 72 h 128"/>
              <a:gd name="T36" fmla="*/ 72 w 128"/>
              <a:gd name="T37" fmla="*/ 104 h 128"/>
              <a:gd name="T38" fmla="*/ 76 w 128"/>
              <a:gd name="T39" fmla="*/ 108 h 128"/>
              <a:gd name="T40" fmla="*/ 76 w 128"/>
              <a:gd name="T41" fmla="*/ 112 h 128"/>
              <a:gd name="T42" fmla="*/ 79 w 128"/>
              <a:gd name="T43" fmla="*/ 118 h 128"/>
              <a:gd name="T44" fmla="*/ 89 w 128"/>
              <a:gd name="T45" fmla="*/ 126 h 128"/>
              <a:gd name="T46" fmla="*/ 88 w 128"/>
              <a:gd name="T47" fmla="*/ 128 h 128"/>
              <a:gd name="T48" fmla="*/ 40 w 128"/>
              <a:gd name="T49" fmla="*/ 128 h 128"/>
              <a:gd name="T50" fmla="*/ 39 w 128"/>
              <a:gd name="T51" fmla="*/ 126 h 128"/>
              <a:gd name="T52" fmla="*/ 49 w 128"/>
              <a:gd name="T53" fmla="*/ 118 h 128"/>
              <a:gd name="T54" fmla="*/ 52 w 128"/>
              <a:gd name="T55" fmla="*/ 112 h 128"/>
              <a:gd name="T56" fmla="*/ 52 w 128"/>
              <a:gd name="T57" fmla="*/ 108 h 128"/>
              <a:gd name="T58" fmla="*/ 56 w 128"/>
              <a:gd name="T59" fmla="*/ 104 h 128"/>
              <a:gd name="T60" fmla="*/ 72 w 128"/>
              <a:gd name="T61"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8">
                <a:moveTo>
                  <a:pt x="120" y="0"/>
                </a:moveTo>
                <a:cubicBezTo>
                  <a:pt x="8" y="0"/>
                  <a:pt x="8" y="0"/>
                  <a:pt x="8" y="0"/>
                </a:cubicBezTo>
                <a:cubicBezTo>
                  <a:pt x="4" y="0"/>
                  <a:pt x="0" y="4"/>
                  <a:pt x="0" y="8"/>
                </a:cubicBezTo>
                <a:cubicBezTo>
                  <a:pt x="0" y="92"/>
                  <a:pt x="0" y="92"/>
                  <a:pt x="0" y="92"/>
                </a:cubicBezTo>
                <a:cubicBezTo>
                  <a:pt x="0" y="96"/>
                  <a:pt x="4" y="100"/>
                  <a:pt x="8" y="100"/>
                </a:cubicBezTo>
                <a:cubicBezTo>
                  <a:pt x="120" y="100"/>
                  <a:pt x="120" y="100"/>
                  <a:pt x="120" y="100"/>
                </a:cubicBezTo>
                <a:cubicBezTo>
                  <a:pt x="124" y="100"/>
                  <a:pt x="128" y="96"/>
                  <a:pt x="128" y="92"/>
                </a:cubicBezTo>
                <a:cubicBezTo>
                  <a:pt x="128" y="8"/>
                  <a:pt x="128" y="8"/>
                  <a:pt x="128" y="8"/>
                </a:cubicBezTo>
                <a:cubicBezTo>
                  <a:pt x="128" y="4"/>
                  <a:pt x="124" y="0"/>
                  <a:pt x="120" y="0"/>
                </a:cubicBezTo>
                <a:moveTo>
                  <a:pt x="120" y="72"/>
                </a:moveTo>
                <a:cubicBezTo>
                  <a:pt x="120" y="76"/>
                  <a:pt x="116" y="80"/>
                  <a:pt x="112" y="80"/>
                </a:cubicBezTo>
                <a:cubicBezTo>
                  <a:pt x="16" y="80"/>
                  <a:pt x="16" y="80"/>
                  <a:pt x="16" y="80"/>
                </a:cubicBezTo>
                <a:cubicBezTo>
                  <a:pt x="12" y="80"/>
                  <a:pt x="8" y="76"/>
                  <a:pt x="8" y="72"/>
                </a:cubicBezTo>
                <a:cubicBezTo>
                  <a:pt x="8" y="16"/>
                  <a:pt x="8" y="16"/>
                  <a:pt x="8" y="16"/>
                </a:cubicBezTo>
                <a:cubicBezTo>
                  <a:pt x="8" y="12"/>
                  <a:pt x="12" y="8"/>
                  <a:pt x="16" y="8"/>
                </a:cubicBezTo>
                <a:cubicBezTo>
                  <a:pt x="112" y="8"/>
                  <a:pt x="112" y="8"/>
                  <a:pt x="112" y="8"/>
                </a:cubicBezTo>
                <a:cubicBezTo>
                  <a:pt x="116" y="8"/>
                  <a:pt x="120" y="12"/>
                  <a:pt x="120" y="16"/>
                </a:cubicBezTo>
                <a:lnTo>
                  <a:pt x="120" y="72"/>
                </a:lnTo>
                <a:close/>
                <a:moveTo>
                  <a:pt x="72" y="104"/>
                </a:moveTo>
                <a:cubicBezTo>
                  <a:pt x="74" y="104"/>
                  <a:pt x="76" y="106"/>
                  <a:pt x="76" y="108"/>
                </a:cubicBezTo>
                <a:cubicBezTo>
                  <a:pt x="76" y="112"/>
                  <a:pt x="76" y="112"/>
                  <a:pt x="76" y="112"/>
                </a:cubicBezTo>
                <a:cubicBezTo>
                  <a:pt x="76" y="114"/>
                  <a:pt x="77" y="117"/>
                  <a:pt x="79" y="118"/>
                </a:cubicBezTo>
                <a:cubicBezTo>
                  <a:pt x="89" y="126"/>
                  <a:pt x="89" y="126"/>
                  <a:pt x="89" y="126"/>
                </a:cubicBezTo>
                <a:cubicBezTo>
                  <a:pt x="91" y="127"/>
                  <a:pt x="90" y="128"/>
                  <a:pt x="88" y="128"/>
                </a:cubicBezTo>
                <a:cubicBezTo>
                  <a:pt x="40" y="128"/>
                  <a:pt x="40" y="128"/>
                  <a:pt x="40" y="128"/>
                </a:cubicBezTo>
                <a:cubicBezTo>
                  <a:pt x="38" y="128"/>
                  <a:pt x="37" y="127"/>
                  <a:pt x="39" y="126"/>
                </a:cubicBezTo>
                <a:cubicBezTo>
                  <a:pt x="49" y="118"/>
                  <a:pt x="49" y="118"/>
                  <a:pt x="49" y="118"/>
                </a:cubicBezTo>
                <a:cubicBezTo>
                  <a:pt x="51" y="117"/>
                  <a:pt x="52" y="114"/>
                  <a:pt x="52" y="112"/>
                </a:cubicBezTo>
                <a:cubicBezTo>
                  <a:pt x="52" y="108"/>
                  <a:pt x="52" y="108"/>
                  <a:pt x="52" y="108"/>
                </a:cubicBezTo>
                <a:cubicBezTo>
                  <a:pt x="52" y="106"/>
                  <a:pt x="54" y="104"/>
                  <a:pt x="56" y="104"/>
                </a:cubicBezTo>
                <a:lnTo>
                  <a:pt x="72" y="104"/>
                </a:ln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grpSp>
        <p:nvGrpSpPr>
          <p:cNvPr id="28" name="组合 27"/>
          <p:cNvGrpSpPr>
            <a:grpSpLocks noChangeAspect="1"/>
          </p:cNvGrpSpPr>
          <p:nvPr/>
        </p:nvGrpSpPr>
        <p:grpSpPr>
          <a:xfrm>
            <a:off x="3635896" y="146562"/>
            <a:ext cx="622800" cy="678972"/>
            <a:chOff x="4161788" y="-1335297"/>
            <a:chExt cx="1677546" cy="1828848"/>
          </a:xfrm>
        </p:grpSpPr>
        <p:sp>
          <p:nvSpPr>
            <p:cNvPr id="29"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0"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3" name="TextBox 123"/>
          <p:cNvSpPr txBox="1"/>
          <p:nvPr>
            <p:custDataLst>
              <p:tags r:id="rId5"/>
            </p:custDataLst>
          </p:nvPr>
        </p:nvSpPr>
        <p:spPr>
          <a:xfrm>
            <a:off x="4514215" y="1260475"/>
            <a:ext cx="2843530" cy="473075"/>
          </a:xfrm>
          <a:prstGeom prst="rect">
            <a:avLst/>
          </a:prstGeom>
          <a:noFill/>
        </p:spPr>
        <p:txBody>
          <a:bodyPr wrap="square" lIns="68580" tIns="34290" rIns="68580" bIns="34290" rtlCol="0">
            <a:noAutofit/>
          </a:bodyPr>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1. Goverment support guarantees good company credibility and finance safe，</a:t>
            </a:r>
            <a:r>
              <a:rPr lang="en-US" altLang="zh-CN" sz="800" dirty="0">
                <a:solidFill>
                  <a:srgbClr val="C49166"/>
                </a:solidFill>
                <a:latin typeface="微软雅黑" panose="020B0503020204020204" pitchFamily="34" charset="-122"/>
                <a:ea typeface="微软雅黑" panose="020B0503020204020204" pitchFamily="34" charset="-122"/>
              </a:rPr>
              <a:t>so we can do DA 60 DAYS </a:t>
            </a:r>
            <a:endParaRPr lang="en-US" altLang="zh-CN" sz="800" dirty="0">
              <a:solidFill>
                <a:srgbClr val="C49166"/>
              </a:solidFill>
              <a:latin typeface="微软雅黑" panose="020B0503020204020204" pitchFamily="34" charset="-122"/>
              <a:ea typeface="微软雅黑" panose="020B0503020204020204" pitchFamily="34" charset="-122"/>
            </a:endParaRPr>
          </a:p>
        </p:txBody>
      </p:sp>
      <p:sp>
        <p:nvSpPr>
          <p:cNvPr id="4" name="TextBox 123"/>
          <p:cNvSpPr txBox="1"/>
          <p:nvPr>
            <p:custDataLst>
              <p:tags r:id="rId6"/>
            </p:custDataLst>
          </p:nvPr>
        </p:nvSpPr>
        <p:spPr>
          <a:xfrm>
            <a:off x="4476750" y="1903730"/>
            <a:ext cx="2303145" cy="539750"/>
          </a:xfrm>
          <a:prstGeom prst="rect">
            <a:avLst/>
          </a:prstGeom>
          <a:noFill/>
        </p:spPr>
        <p:txBody>
          <a:bodyPr wrap="square" lIns="68580" tIns="34290" rIns="68580" bIns="34290" rtlCol="0">
            <a:no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2. </a:t>
            </a:r>
            <a:r>
              <a:rPr lang="en-US" altLang="zh-CN" sz="800" dirty="0">
                <a:solidFill>
                  <a:srgbClr val="C49166"/>
                </a:solidFill>
                <a:latin typeface="微软雅黑" panose="020B0503020204020204" pitchFamily="34" charset="-122"/>
                <a:ea typeface="微软雅黑" panose="020B0503020204020204" pitchFamily="34" charset="-122"/>
              </a:rPr>
              <a:t>MIT-IVY</a:t>
            </a:r>
            <a:r>
              <a:rPr lang="zh-CN" altLang="en-US" sz="800" dirty="0">
                <a:solidFill>
                  <a:srgbClr val="C49166"/>
                </a:solidFill>
                <a:latin typeface="微软雅黑" panose="020B0503020204020204" pitchFamily="34" charset="-122"/>
                <a:ea typeface="微软雅黑" panose="020B0503020204020204" pitchFamily="34" charset="-122"/>
              </a:rPr>
              <a:t> is confident at the quality of the products, and would like to supply free sample to our customers</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5" name="TextBox 125"/>
          <p:cNvSpPr txBox="1"/>
          <p:nvPr>
            <p:custDataLst>
              <p:tags r:id="rId7"/>
            </p:custDataLst>
          </p:nvPr>
        </p:nvSpPr>
        <p:spPr>
          <a:xfrm>
            <a:off x="827405" y="1131570"/>
            <a:ext cx="2393315" cy="695960"/>
          </a:xfrm>
          <a:prstGeom prst="rect">
            <a:avLst/>
          </a:prstGeom>
          <a:noFill/>
        </p:spPr>
        <p:txBody>
          <a:bodyPr wrap="square" lIns="68580" tIns="34290" rIns="68580" bIns="34290" rtlCol="0">
            <a:noAutofit/>
          </a:bodyPr>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5. Professional R&amp;D technology team and equipment which keep products quality better and better..</a:t>
            </a:r>
            <a:endParaRPr lang="zh-CN" altLang="en-US" sz="800" dirty="0">
              <a:solidFill>
                <a:srgbClr val="C49166"/>
              </a:solidFill>
              <a:latin typeface="微软雅黑" panose="020B0503020204020204" pitchFamily="34" charset="-122"/>
              <a:ea typeface="微软雅黑" panose="020B0503020204020204" pitchFamily="34" charset="-122"/>
            </a:endParaRPr>
          </a:p>
        </p:txBody>
      </p:sp>
      <p:pic>
        <p:nvPicPr>
          <p:cNvPr id="2" name="图片 1" descr="微信图片_2020091515593111"/>
          <p:cNvPicPr>
            <a:picLocks noChangeAspect="1"/>
          </p:cNvPicPr>
          <p:nvPr/>
        </p:nvPicPr>
        <p:blipFill>
          <a:blip r:embed="rId8"/>
          <a:stretch>
            <a:fillRect/>
          </a:stretch>
        </p:blipFill>
        <p:spPr>
          <a:xfrm>
            <a:off x="859155" y="2570480"/>
            <a:ext cx="2773045" cy="1878330"/>
          </a:xfrm>
          <a:prstGeom prst="rect">
            <a:avLst/>
          </a:prstGeom>
        </p:spPr>
      </p:pic>
      <p:sp>
        <p:nvSpPr>
          <p:cNvPr id="7" name="TextBox 125"/>
          <p:cNvSpPr txBox="1"/>
          <p:nvPr>
            <p:custDataLst>
              <p:tags r:id="rId9"/>
            </p:custDataLst>
          </p:nvPr>
        </p:nvSpPr>
        <p:spPr>
          <a:xfrm>
            <a:off x="971550" y="1707515"/>
            <a:ext cx="2318385" cy="499745"/>
          </a:xfrm>
          <a:prstGeom prst="rect">
            <a:avLst/>
          </a:prstGeom>
          <a:noFill/>
        </p:spPr>
        <p:txBody>
          <a:bodyPr wrap="square" lIns="68580" tIns="34290" rIns="68580" bIns="34290" rtlCol="0">
            <a:noAutofit/>
          </a:bodyPr>
          <a:p>
            <a:pPr algn="r">
              <a:lnSpc>
                <a:spcPct val="130000"/>
              </a:lnSpc>
            </a:pPr>
            <a:r>
              <a:rPr lang="en-US" altLang="zh-CN" sz="800" dirty="0">
                <a:solidFill>
                  <a:srgbClr val="C49166"/>
                </a:solidFill>
                <a:latin typeface="微软雅黑" panose="020B0503020204020204" pitchFamily="34" charset="-122"/>
                <a:ea typeface="微软雅黑" panose="020B0503020204020204" pitchFamily="34" charset="-122"/>
              </a:rPr>
              <a:t>6</a:t>
            </a:r>
            <a:r>
              <a:rPr lang="zh-CN" altLang="en-US" sz="800" dirty="0">
                <a:solidFill>
                  <a:srgbClr val="C49166"/>
                </a:solidFill>
                <a:latin typeface="微软雅黑" panose="020B0503020204020204" pitchFamily="34" charset="-122"/>
                <a:ea typeface="微软雅黑" panose="020B0503020204020204" pitchFamily="34" charset="-122"/>
              </a:rPr>
              <a:t>. Timely after-service resolves your worry for internation trade</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fill="hold"/>
                                        <p:tgtEl>
                                          <p:spTgt spid="115"/>
                                        </p:tgtEl>
                                        <p:attrNameLst>
                                          <p:attrName>ppt_x</p:attrName>
                                        </p:attrNameLst>
                                      </p:cBhvr>
                                      <p:tavLst>
                                        <p:tav tm="0">
                                          <p:val>
                                            <p:strVal val="0-#ppt_w/2"/>
                                          </p:val>
                                        </p:tav>
                                        <p:tav tm="100000">
                                          <p:val>
                                            <p:strVal val="#ppt_x"/>
                                          </p:val>
                                        </p:tav>
                                      </p:tavLst>
                                    </p:anim>
                                    <p:anim calcmode="lin" valueType="num">
                                      <p:cBhvr additive="base">
                                        <p:cTn id="13" dur="500" fill="hold"/>
                                        <p:tgtEl>
                                          <p:spTgt spid="1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p:cTn id="17" dur="500" fill="hold"/>
                                        <p:tgtEl>
                                          <p:spTgt spid="116"/>
                                        </p:tgtEl>
                                        <p:attrNameLst>
                                          <p:attrName>ppt_w</p:attrName>
                                        </p:attrNameLst>
                                      </p:cBhvr>
                                      <p:tavLst>
                                        <p:tav tm="0">
                                          <p:val>
                                            <p:fltVal val="0"/>
                                          </p:val>
                                        </p:tav>
                                        <p:tav tm="100000">
                                          <p:val>
                                            <p:strVal val="#ppt_w"/>
                                          </p:val>
                                        </p:tav>
                                      </p:tavLst>
                                    </p:anim>
                                    <p:anim calcmode="lin" valueType="num">
                                      <p:cBhvr>
                                        <p:cTn id="18" dur="500" fill="hold"/>
                                        <p:tgtEl>
                                          <p:spTgt spid="116"/>
                                        </p:tgtEl>
                                        <p:attrNameLst>
                                          <p:attrName>ppt_h</p:attrName>
                                        </p:attrNameLst>
                                      </p:cBhvr>
                                      <p:tavLst>
                                        <p:tav tm="0">
                                          <p:val>
                                            <p:fltVal val="0"/>
                                          </p:val>
                                        </p:tav>
                                        <p:tav tm="100000">
                                          <p:val>
                                            <p:strVal val="#ppt_h"/>
                                          </p:val>
                                        </p:tav>
                                      </p:tavLst>
                                    </p:anim>
                                    <p:anim calcmode="lin" valueType="num">
                                      <p:cBhvr>
                                        <p:cTn id="19" dur="500" fill="hold"/>
                                        <p:tgtEl>
                                          <p:spTgt spid="116"/>
                                        </p:tgtEl>
                                        <p:attrNameLst>
                                          <p:attrName>style.rotation</p:attrName>
                                        </p:attrNameLst>
                                      </p:cBhvr>
                                      <p:tavLst>
                                        <p:tav tm="0">
                                          <p:val>
                                            <p:fltVal val="360"/>
                                          </p:val>
                                        </p:tav>
                                        <p:tav tm="100000">
                                          <p:val>
                                            <p:fltVal val="0"/>
                                          </p:val>
                                        </p:tav>
                                      </p:tavLst>
                                    </p:anim>
                                    <p:animEffect transition="in" filter="fade">
                                      <p:cBhvr>
                                        <p:cTn id="20" dur="500"/>
                                        <p:tgtEl>
                                          <p:spTgt spid="1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fade">
                                      <p:cBhvr>
                                        <p:cTn id="23" dur="500"/>
                                        <p:tgtEl>
                                          <p:spTgt spid="1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500"/>
                                        <p:tgtEl>
                                          <p:spTgt spid="135"/>
                                        </p:tgtEl>
                                      </p:cBhvr>
                                    </p:animEffect>
                                  </p:childTnLst>
                                </p:cTn>
                              </p:par>
                            </p:childTnLst>
                          </p:cTn>
                        </p:par>
                        <p:par>
                          <p:cTn id="27" fill="hold">
                            <p:stCondLst>
                              <p:cond delay="1500"/>
                            </p:stCondLst>
                            <p:childTnLst>
                              <p:par>
                                <p:cTn id="28" presetID="49" presetClass="entr" presetSubtype="0" decel="100000" fill="hold" grpId="0" nodeType="afterEffect">
                                  <p:stCondLst>
                                    <p:cond delay="0"/>
                                  </p:stCondLst>
                                  <p:childTnLst>
                                    <p:set>
                                      <p:cBhvr>
                                        <p:cTn id="29" dur="1" fill="hold">
                                          <p:stCondLst>
                                            <p:cond delay="0"/>
                                          </p:stCondLst>
                                        </p:cTn>
                                        <p:tgtEl>
                                          <p:spTgt spid="120"/>
                                        </p:tgtEl>
                                        <p:attrNameLst>
                                          <p:attrName>style.visibility</p:attrName>
                                        </p:attrNameLst>
                                      </p:cBhvr>
                                      <p:to>
                                        <p:strVal val="visible"/>
                                      </p:to>
                                    </p:set>
                                    <p:anim calcmode="lin" valueType="num">
                                      <p:cBhvr>
                                        <p:cTn id="30" dur="500" fill="hold"/>
                                        <p:tgtEl>
                                          <p:spTgt spid="120"/>
                                        </p:tgtEl>
                                        <p:attrNameLst>
                                          <p:attrName>ppt_w</p:attrName>
                                        </p:attrNameLst>
                                      </p:cBhvr>
                                      <p:tavLst>
                                        <p:tav tm="0">
                                          <p:val>
                                            <p:fltVal val="0"/>
                                          </p:val>
                                        </p:tav>
                                        <p:tav tm="100000">
                                          <p:val>
                                            <p:strVal val="#ppt_w"/>
                                          </p:val>
                                        </p:tav>
                                      </p:tavLst>
                                    </p:anim>
                                    <p:anim calcmode="lin" valueType="num">
                                      <p:cBhvr>
                                        <p:cTn id="31" dur="500" fill="hold"/>
                                        <p:tgtEl>
                                          <p:spTgt spid="120"/>
                                        </p:tgtEl>
                                        <p:attrNameLst>
                                          <p:attrName>ppt_h</p:attrName>
                                        </p:attrNameLst>
                                      </p:cBhvr>
                                      <p:tavLst>
                                        <p:tav tm="0">
                                          <p:val>
                                            <p:fltVal val="0"/>
                                          </p:val>
                                        </p:tav>
                                        <p:tav tm="100000">
                                          <p:val>
                                            <p:strVal val="#ppt_h"/>
                                          </p:val>
                                        </p:tav>
                                      </p:tavLst>
                                    </p:anim>
                                    <p:anim calcmode="lin" valueType="num">
                                      <p:cBhvr>
                                        <p:cTn id="32" dur="500" fill="hold"/>
                                        <p:tgtEl>
                                          <p:spTgt spid="120"/>
                                        </p:tgtEl>
                                        <p:attrNameLst>
                                          <p:attrName>style.rotation</p:attrName>
                                        </p:attrNameLst>
                                      </p:cBhvr>
                                      <p:tavLst>
                                        <p:tav tm="0">
                                          <p:val>
                                            <p:fltVal val="360"/>
                                          </p:val>
                                        </p:tav>
                                        <p:tav tm="100000">
                                          <p:val>
                                            <p:fltVal val="0"/>
                                          </p:val>
                                        </p:tav>
                                      </p:tavLst>
                                    </p:anim>
                                    <p:animEffect transition="in" filter="fade">
                                      <p:cBhvr>
                                        <p:cTn id="33" dur="500"/>
                                        <p:tgtEl>
                                          <p:spTgt spid="1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fade">
                                      <p:cBhvr>
                                        <p:cTn id="36" dur="500"/>
                                        <p:tgtEl>
                                          <p:spTgt spid="118"/>
                                        </p:tgtEl>
                                      </p:cBhvr>
                                    </p:animEffect>
                                  </p:childTnLst>
                                </p:cTn>
                              </p:par>
                              <p:par>
                                <p:cTn id="37" presetID="10" presetClass="entr" presetSubtype="0" fill="hold"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500"/>
                                        <p:tgtEl>
                                          <p:spTgt spid="130"/>
                                        </p:tgtEl>
                                      </p:cBhvr>
                                    </p:animEffect>
                                  </p:childTnLst>
                                </p:cTn>
                              </p:par>
                              <p:par>
                                <p:cTn id="40" presetID="2" presetClass="entr" presetSubtype="2" decel="100000"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additive="base">
                                        <p:cTn id="42" dur="500" fill="hold"/>
                                        <p:tgtEl>
                                          <p:spTgt spid="124"/>
                                        </p:tgtEl>
                                        <p:attrNameLst>
                                          <p:attrName>ppt_x</p:attrName>
                                        </p:attrNameLst>
                                      </p:cBhvr>
                                      <p:tavLst>
                                        <p:tav tm="0">
                                          <p:val>
                                            <p:strVal val="1+#ppt_w/2"/>
                                          </p:val>
                                        </p:tav>
                                        <p:tav tm="100000">
                                          <p:val>
                                            <p:strVal val="#ppt_x"/>
                                          </p:val>
                                        </p:tav>
                                      </p:tavLst>
                                    </p:anim>
                                    <p:anim calcmode="lin" valueType="num">
                                      <p:cBhvr additive="base">
                                        <p:cTn id="43" dur="500" fill="hold"/>
                                        <p:tgtEl>
                                          <p:spTgt spid="124"/>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49" presetClass="entr" presetSubtype="0" decel="100000" fill="hold" grpId="0"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500" fill="hold"/>
                                        <p:tgtEl>
                                          <p:spTgt spid="121"/>
                                        </p:tgtEl>
                                        <p:attrNameLst>
                                          <p:attrName>ppt_w</p:attrName>
                                        </p:attrNameLst>
                                      </p:cBhvr>
                                      <p:tavLst>
                                        <p:tav tm="0">
                                          <p:val>
                                            <p:fltVal val="0"/>
                                          </p:val>
                                        </p:tav>
                                        <p:tav tm="100000">
                                          <p:val>
                                            <p:strVal val="#ppt_w"/>
                                          </p:val>
                                        </p:tav>
                                      </p:tavLst>
                                    </p:anim>
                                    <p:anim calcmode="lin" valueType="num">
                                      <p:cBhvr>
                                        <p:cTn id="48" dur="500" fill="hold"/>
                                        <p:tgtEl>
                                          <p:spTgt spid="121"/>
                                        </p:tgtEl>
                                        <p:attrNameLst>
                                          <p:attrName>ppt_h</p:attrName>
                                        </p:attrNameLst>
                                      </p:cBhvr>
                                      <p:tavLst>
                                        <p:tav tm="0">
                                          <p:val>
                                            <p:fltVal val="0"/>
                                          </p:val>
                                        </p:tav>
                                        <p:tav tm="100000">
                                          <p:val>
                                            <p:strVal val="#ppt_h"/>
                                          </p:val>
                                        </p:tav>
                                      </p:tavLst>
                                    </p:anim>
                                    <p:anim calcmode="lin" valueType="num">
                                      <p:cBhvr>
                                        <p:cTn id="49" dur="500" fill="hold"/>
                                        <p:tgtEl>
                                          <p:spTgt spid="121"/>
                                        </p:tgtEl>
                                        <p:attrNameLst>
                                          <p:attrName>style.rotation</p:attrName>
                                        </p:attrNameLst>
                                      </p:cBhvr>
                                      <p:tavLst>
                                        <p:tav tm="0">
                                          <p:val>
                                            <p:fltVal val="360"/>
                                          </p:val>
                                        </p:tav>
                                        <p:tav tm="100000">
                                          <p:val>
                                            <p:fltVal val="0"/>
                                          </p:val>
                                        </p:tav>
                                      </p:tavLst>
                                    </p:anim>
                                    <p:animEffect transition="in" filter="fade">
                                      <p:cBhvr>
                                        <p:cTn id="50" dur="500"/>
                                        <p:tgtEl>
                                          <p:spTgt spid="1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fade">
                                      <p:cBhvr>
                                        <p:cTn id="53" dur="500"/>
                                        <p:tgtEl>
                                          <p:spTgt spid="1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fade">
                                      <p:cBhvr>
                                        <p:cTn id="56" dur="500"/>
                                        <p:tgtEl>
                                          <p:spTgt spid="129"/>
                                        </p:tgtEl>
                                      </p:cBhvr>
                                    </p:animEffect>
                                  </p:childTnLst>
                                </p:cTn>
                              </p:par>
                              <p:par>
                                <p:cTn id="57" presetID="2" presetClass="entr" presetSubtype="2" decel="10000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 calcmode="lin" valueType="num">
                                      <p:cBhvr additive="base">
                                        <p:cTn id="59" dur="500" fill="hold"/>
                                        <p:tgtEl>
                                          <p:spTgt spid="126"/>
                                        </p:tgtEl>
                                        <p:attrNameLst>
                                          <p:attrName>ppt_x</p:attrName>
                                        </p:attrNameLst>
                                      </p:cBhvr>
                                      <p:tavLst>
                                        <p:tav tm="0">
                                          <p:val>
                                            <p:strVal val="1+#ppt_w/2"/>
                                          </p:val>
                                        </p:tav>
                                        <p:tav tm="100000">
                                          <p:val>
                                            <p:strVal val="#ppt_x"/>
                                          </p:val>
                                        </p:tav>
                                      </p:tavLst>
                                    </p:anim>
                                    <p:anim calcmode="lin" valueType="num">
                                      <p:cBhvr additive="base">
                                        <p:cTn id="60" dur="500" fill="hold"/>
                                        <p:tgtEl>
                                          <p:spTgt spid="126"/>
                                        </p:tgtEl>
                                        <p:attrNameLst>
                                          <p:attrName>ppt_y</p:attrName>
                                        </p:attrNameLst>
                                      </p:cBhvr>
                                      <p:tavLst>
                                        <p:tav tm="0">
                                          <p:val>
                                            <p:strVal val="#ppt_y"/>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1+#ppt_w/2"/>
                                          </p:val>
                                        </p:tav>
                                        <p:tav tm="100000">
                                          <p:val>
                                            <p:strVal val="#ppt_x"/>
                                          </p:val>
                                        </p:tav>
                                      </p:tavLst>
                                    </p:anim>
                                    <p:anim calcmode="lin" valueType="num">
                                      <p:cBhvr additive="base">
                                        <p:cTn id="69" dur="500" fill="hold"/>
                                        <p:tgtEl>
                                          <p:spTgt spid="3"/>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additive="base">
                                        <p:cTn id="72" dur="500" fill="hold"/>
                                        <p:tgtEl>
                                          <p:spTgt spid="4"/>
                                        </p:tgtEl>
                                        <p:attrNameLst>
                                          <p:attrName>ppt_x</p:attrName>
                                        </p:attrNameLst>
                                      </p:cBhvr>
                                      <p:tavLst>
                                        <p:tav tm="0">
                                          <p:val>
                                            <p:strVal val="1+#ppt_w/2"/>
                                          </p:val>
                                        </p:tav>
                                        <p:tav tm="100000">
                                          <p:val>
                                            <p:strVal val="#ppt_x"/>
                                          </p:val>
                                        </p:tav>
                                      </p:tavLst>
                                    </p:anim>
                                    <p:anim calcmode="lin" valueType="num">
                                      <p:cBhvr additive="base">
                                        <p:cTn id="73" dur="500" fill="hold"/>
                                        <p:tgtEl>
                                          <p:spTgt spid="4"/>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1+#ppt_w/2"/>
                                          </p:val>
                                        </p:tav>
                                        <p:tav tm="100000">
                                          <p:val>
                                            <p:strVal val="#ppt_x"/>
                                          </p:val>
                                        </p:tav>
                                      </p:tavLst>
                                    </p:anim>
                                    <p:anim calcmode="lin" valueType="num">
                                      <p:cBhvr additive="base">
                                        <p:cTn id="77" dur="500" fill="hold"/>
                                        <p:tgtEl>
                                          <p:spTgt spid="5"/>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additive="base">
                                        <p:cTn id="80" dur="500" fill="hold"/>
                                        <p:tgtEl>
                                          <p:spTgt spid="7"/>
                                        </p:tgtEl>
                                        <p:attrNameLst>
                                          <p:attrName>ppt_x</p:attrName>
                                        </p:attrNameLst>
                                      </p:cBhvr>
                                      <p:tavLst>
                                        <p:tav tm="0">
                                          <p:val>
                                            <p:strVal val="1+#ppt_w/2"/>
                                          </p:val>
                                        </p:tav>
                                        <p:tav tm="100000">
                                          <p:val>
                                            <p:strVal val="#ppt_x"/>
                                          </p:val>
                                        </p:tav>
                                      </p:tavLst>
                                    </p:anim>
                                    <p:anim calcmode="lin" valueType="num">
                                      <p:cBhvr additive="base">
                                        <p:cTn id="8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6" grpId="0" bldLvl="0" animBg="1"/>
      <p:bldP spid="117" grpId="0" bldLvl="0" animBg="1"/>
      <p:bldP spid="118" grpId="0" bldLvl="0" animBg="1"/>
      <p:bldP spid="119" grpId="0" bldLvl="0" animBg="1"/>
      <p:bldP spid="120" grpId="0" bldLvl="0" animBg="1"/>
      <p:bldP spid="121" grpId="0" bldLvl="0" animBg="1"/>
      <p:bldP spid="124" grpId="0"/>
      <p:bldP spid="126" grpId="0"/>
      <p:bldP spid="129" grpId="0" bldLvl="0" animBg="1"/>
      <p:bldP spid="135" grpId="0" bldLvl="0" animBg="1"/>
      <p:bldP spid="3" grpId="0"/>
      <p:bldP spid="4" grpId="0"/>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10"/>
          <p:cNvSpPr>
            <a:spLocks noChangeAspect="1"/>
          </p:cNvSpPr>
          <p:nvPr>
            <p:custDataLst>
              <p:tags r:id="rId1"/>
            </p:custDataLst>
          </p:nvPr>
        </p:nvSpPr>
        <p:spPr>
          <a:xfrm>
            <a:off x="7380603" y="-48"/>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5" name="Freeform 42"/>
          <p:cNvSpPr/>
          <p:nvPr>
            <p:custDataLst>
              <p:tags r:id="rId3"/>
            </p:custDataLst>
          </p:nvPr>
        </p:nvSpPr>
        <p:spPr>
          <a:xfrm>
            <a:off x="6511862" y="-9"/>
            <a:ext cx="2229833" cy="1796528"/>
          </a:xfrm>
          <a:custGeom>
            <a:avLst/>
            <a:gdLst>
              <a:gd name="connsiteX0" fmla="*/ 2070603 w 2982195"/>
              <a:gd name="connsiteY0" fmla="*/ 0 h 2402690"/>
              <a:gd name="connsiteX1" fmla="*/ 2982195 w 2982195"/>
              <a:gd name="connsiteY1" fmla="*/ 911592 h 2402690"/>
              <a:gd name="connsiteX2" fmla="*/ 1491098 w 2982195"/>
              <a:gd name="connsiteY2" fmla="*/ 2402690 h 2402690"/>
              <a:gd name="connsiteX3" fmla="*/ 1491098 w 2982195"/>
              <a:gd name="connsiteY3" fmla="*/ 2402690 h 2402690"/>
              <a:gd name="connsiteX4" fmla="*/ 0 w 2982195"/>
              <a:gd name="connsiteY4" fmla="*/ 911593 h 2402690"/>
              <a:gd name="connsiteX5" fmla="*/ 911592 w 2982195"/>
              <a:gd name="connsiteY5" fmla="*/ 0 h 2402690"/>
              <a:gd name="connsiteX6" fmla="*/ 1085714 w 2982195"/>
              <a:gd name="connsiteY6" fmla="*/ 0 h 2402690"/>
              <a:gd name="connsiteX7" fmla="*/ 174121 w 2982195"/>
              <a:gd name="connsiteY7" fmla="*/ 911592 h 2402690"/>
              <a:gd name="connsiteX8" fmla="*/ 1491098 w 2982195"/>
              <a:gd name="connsiteY8" fmla="*/ 2228567 h 2402690"/>
              <a:gd name="connsiteX9" fmla="*/ 2808072 w 2982195"/>
              <a:gd name="connsiteY9" fmla="*/ 911593 h 2402690"/>
              <a:gd name="connsiteX10" fmla="*/ 1896480 w 2982195"/>
              <a:gd name="connsiteY10" fmla="*/ 0 h 24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2195" h="2402690">
                <a:moveTo>
                  <a:pt x="2070603" y="0"/>
                </a:moveTo>
                <a:lnTo>
                  <a:pt x="2982195" y="911592"/>
                </a:lnTo>
                <a:lnTo>
                  <a:pt x="1491098" y="2402690"/>
                </a:lnTo>
                <a:lnTo>
                  <a:pt x="1491098" y="2402690"/>
                </a:lnTo>
                <a:lnTo>
                  <a:pt x="0" y="911593"/>
                </a:lnTo>
                <a:lnTo>
                  <a:pt x="911592" y="0"/>
                </a:lnTo>
                <a:lnTo>
                  <a:pt x="1085714" y="0"/>
                </a:lnTo>
                <a:lnTo>
                  <a:pt x="174121" y="911592"/>
                </a:lnTo>
                <a:lnTo>
                  <a:pt x="1491098" y="2228567"/>
                </a:lnTo>
                <a:lnTo>
                  <a:pt x="2808072" y="911593"/>
                </a:lnTo>
                <a:lnTo>
                  <a:pt x="1896480" y="0"/>
                </a:lnTo>
                <a:close/>
              </a:path>
            </a:pathLst>
          </a:custGeom>
          <a:solidFill>
            <a:schemeClr val="lt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endParaRPr>
          </a:p>
        </p:txBody>
      </p:sp>
      <p:sp>
        <p:nvSpPr>
          <p:cNvPr id="16" name="Freeform 35"/>
          <p:cNvSpPr/>
          <p:nvPr>
            <p:custDataLst>
              <p:tags r:id="rId4"/>
            </p:custDataLst>
          </p:nvPr>
        </p:nvSpPr>
        <p:spPr>
          <a:xfrm>
            <a:off x="4500110" y="1347200"/>
            <a:ext cx="4375611" cy="3878224"/>
          </a:xfrm>
          <a:custGeom>
            <a:avLst/>
            <a:gdLst>
              <a:gd name="connsiteX0" fmla="*/ 2925988 w 5851974"/>
              <a:gd name="connsiteY0" fmla="*/ 0 h 5186765"/>
              <a:gd name="connsiteX1" fmla="*/ 5851974 w 5851974"/>
              <a:gd name="connsiteY1" fmla="*/ 2925987 h 5186765"/>
              <a:gd name="connsiteX2" fmla="*/ 5851974 w 5851974"/>
              <a:gd name="connsiteY2" fmla="*/ 2925989 h 5186765"/>
              <a:gd name="connsiteX3" fmla="*/ 3591199 w 5851974"/>
              <a:gd name="connsiteY3" fmla="*/ 5186764 h 5186765"/>
              <a:gd name="connsiteX4" fmla="*/ 3433939 w 5851974"/>
              <a:gd name="connsiteY4" fmla="*/ 5186765 h 5186765"/>
              <a:gd name="connsiteX5" fmla="*/ 5694716 w 5851974"/>
              <a:gd name="connsiteY5" fmla="*/ 2925988 h 5186765"/>
              <a:gd name="connsiteX6" fmla="*/ 2925988 w 5851974"/>
              <a:gd name="connsiteY6" fmla="*/ 157260 h 5186765"/>
              <a:gd name="connsiteX7" fmla="*/ 157258 w 5851974"/>
              <a:gd name="connsiteY7" fmla="*/ 2925988 h 5186765"/>
              <a:gd name="connsiteX8" fmla="*/ 2418035 w 5851974"/>
              <a:gd name="connsiteY8" fmla="*/ 5186765 h 5186765"/>
              <a:gd name="connsiteX9" fmla="*/ 2260777 w 5851974"/>
              <a:gd name="connsiteY9" fmla="*/ 5186765 h 5186765"/>
              <a:gd name="connsiteX10" fmla="*/ 0 w 5851974"/>
              <a:gd name="connsiteY10" fmla="*/ 2925989 h 518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974" h="5186765">
                <a:moveTo>
                  <a:pt x="2925988" y="0"/>
                </a:moveTo>
                <a:lnTo>
                  <a:pt x="5851974" y="2925987"/>
                </a:lnTo>
                <a:lnTo>
                  <a:pt x="5851974" y="2925989"/>
                </a:lnTo>
                <a:lnTo>
                  <a:pt x="3591199" y="5186764"/>
                </a:lnTo>
                <a:lnTo>
                  <a:pt x="3433939" y="5186765"/>
                </a:lnTo>
                <a:lnTo>
                  <a:pt x="5694716" y="2925988"/>
                </a:lnTo>
                <a:lnTo>
                  <a:pt x="2925988" y="157260"/>
                </a:lnTo>
                <a:lnTo>
                  <a:pt x="157258" y="2925988"/>
                </a:lnTo>
                <a:lnTo>
                  <a:pt x="2418035" y="5186765"/>
                </a:lnTo>
                <a:lnTo>
                  <a:pt x="2260777" y="5186765"/>
                </a:lnTo>
                <a:lnTo>
                  <a:pt x="0" y="2925989"/>
                </a:lnTo>
                <a:close/>
              </a:path>
            </a:pathLst>
          </a:custGeom>
          <a:solidFill>
            <a:schemeClr val="lt1">
              <a:lumMod val="85000"/>
              <a:alpha val="40000"/>
            </a:schemeClr>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endParaRPr>
          </a:p>
        </p:txBody>
      </p:sp>
      <p:pic>
        <p:nvPicPr>
          <p:cNvPr id="19" name="图片 18"/>
          <p:cNvPicPr>
            <a:picLocks noChangeAspect="1"/>
          </p:cNvPicPr>
          <p:nvPr>
            <p:custDataLst>
              <p:tags r:id="rId5"/>
            </p:custDataLst>
          </p:nvPr>
        </p:nvPicPr>
        <p:blipFill>
          <a:blip r:embed="rId6"/>
          <a:srcRect/>
          <a:stretch>
            <a:fillRect/>
          </a:stretch>
        </p:blipFill>
        <p:spPr>
          <a:xfrm>
            <a:off x="5216773" y="2089697"/>
            <a:ext cx="2109643" cy="2109644"/>
          </a:xfrm>
          <a:custGeom>
            <a:avLst/>
            <a:gdLst>
              <a:gd name="connsiteX0" fmla="*/ 1410726 w 2821452"/>
              <a:gd name="connsiteY0" fmla="*/ 0 h 2821453"/>
              <a:gd name="connsiteX1" fmla="*/ 2821452 w 2821452"/>
              <a:gd name="connsiteY1" fmla="*/ 1410726 h 2821453"/>
              <a:gd name="connsiteX2" fmla="*/ 1410726 w 2821452"/>
              <a:gd name="connsiteY2" fmla="*/ 2821453 h 2821453"/>
              <a:gd name="connsiteX3" fmla="*/ 0 w 2821452"/>
              <a:gd name="connsiteY3" fmla="*/ 1410726 h 2821453"/>
            </a:gdLst>
            <a:ahLst/>
            <a:cxnLst>
              <a:cxn ang="0">
                <a:pos x="connsiteX0" y="connsiteY0"/>
              </a:cxn>
              <a:cxn ang="0">
                <a:pos x="connsiteX1" y="connsiteY1"/>
              </a:cxn>
              <a:cxn ang="0">
                <a:pos x="connsiteX2" y="connsiteY2"/>
              </a:cxn>
              <a:cxn ang="0">
                <a:pos x="connsiteX3" y="connsiteY3"/>
              </a:cxn>
            </a:cxnLst>
            <a:rect l="l" t="t" r="r" b="b"/>
            <a:pathLst>
              <a:path w="2821452" h="2821453">
                <a:moveTo>
                  <a:pt x="1410726" y="0"/>
                </a:moveTo>
                <a:lnTo>
                  <a:pt x="2821452" y="1410726"/>
                </a:lnTo>
                <a:lnTo>
                  <a:pt x="1410726" y="2821453"/>
                </a:lnTo>
                <a:lnTo>
                  <a:pt x="0" y="1410726"/>
                </a:lnTo>
                <a:close/>
              </a:path>
            </a:pathLst>
          </a:custGeom>
        </p:spPr>
      </p:pic>
      <p:pic>
        <p:nvPicPr>
          <p:cNvPr id="20" name="图片 19"/>
          <p:cNvPicPr>
            <a:picLocks noChangeAspect="1"/>
          </p:cNvPicPr>
          <p:nvPr>
            <p:custDataLst>
              <p:tags r:id="rId7"/>
            </p:custDataLst>
          </p:nvPr>
        </p:nvPicPr>
        <p:blipFill>
          <a:blip r:embed="rId8"/>
          <a:srcRect/>
          <a:stretch>
            <a:fillRect/>
          </a:stretch>
        </p:blipFill>
        <p:spPr>
          <a:xfrm>
            <a:off x="6660681" y="339963"/>
            <a:ext cx="2637053" cy="2637053"/>
          </a:xfrm>
          <a:custGeom>
            <a:avLst/>
            <a:gdLst>
              <a:gd name="connsiteX0" fmla="*/ 1763408 w 3526815"/>
              <a:gd name="connsiteY0" fmla="*/ 0 h 3526814"/>
              <a:gd name="connsiteX1" fmla="*/ 3526815 w 3526815"/>
              <a:gd name="connsiteY1" fmla="*/ 1763407 h 3526814"/>
              <a:gd name="connsiteX2" fmla="*/ 1763407 w 3526815"/>
              <a:gd name="connsiteY2" fmla="*/ 3526814 h 3526814"/>
              <a:gd name="connsiteX3" fmla="*/ 1763406 w 3526815"/>
              <a:gd name="connsiteY3" fmla="*/ 3526814 h 3526814"/>
              <a:gd name="connsiteX4" fmla="*/ 0 w 3526815"/>
              <a:gd name="connsiteY4" fmla="*/ 1763408 h 352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815" h="3526814">
                <a:moveTo>
                  <a:pt x="1763408" y="0"/>
                </a:moveTo>
                <a:lnTo>
                  <a:pt x="3526815" y="1763407"/>
                </a:lnTo>
                <a:lnTo>
                  <a:pt x="1763407" y="3526814"/>
                </a:lnTo>
                <a:lnTo>
                  <a:pt x="1763406" y="3526814"/>
                </a:lnTo>
                <a:lnTo>
                  <a:pt x="0" y="1763408"/>
                </a:lnTo>
                <a:close/>
              </a:path>
            </a:pathLst>
          </a:custGeom>
        </p:spPr>
      </p:pic>
      <p:sp>
        <p:nvSpPr>
          <p:cNvPr id="13" name="文本框 12"/>
          <p:cNvSpPr txBox="1"/>
          <p:nvPr>
            <p:custDataLst>
              <p:tags r:id="rId9"/>
            </p:custDataLst>
          </p:nvPr>
        </p:nvSpPr>
        <p:spPr>
          <a:xfrm>
            <a:off x="1475744" y="483157"/>
            <a:ext cx="3343294" cy="413384"/>
          </a:xfrm>
          <a:prstGeom prst="rect">
            <a:avLst/>
          </a:prstGeom>
          <a:noFill/>
        </p:spPr>
        <p:txBody>
          <a:bodyPr wrap="square" lIns="47625" tIns="19050" rIns="47625" bIns="19050" rtlCol="0" anchor="t" anchorCtr="0">
            <a:normAutofit fontScale="80000"/>
          </a:bodyPr>
          <a:p>
            <a:pPr marL="0" indent="0" algn="l">
              <a:lnSpc>
                <a:spcPct val="110000"/>
              </a:lnSpc>
              <a:spcBef>
                <a:spcPts val="0"/>
              </a:spcBef>
              <a:spcAft>
                <a:spcPts val="0"/>
              </a:spcAft>
              <a:buSzPct val="100000"/>
              <a:buNone/>
            </a:pPr>
            <a:r>
              <a:rPr lang="zh-CN" altLang="en-US" sz="2800" b="1" spc="120" dirty="0">
                <a:solidFill>
                  <a:srgbClr val="C49166"/>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Our service</a:t>
            </a:r>
            <a:endParaRPr lang="zh-CN" altLang="en-US" sz="2800" b="1" spc="120" dirty="0">
              <a:solidFill>
                <a:srgbClr val="C49166"/>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endParaRPr>
          </a:p>
        </p:txBody>
      </p:sp>
      <p:sp>
        <p:nvSpPr>
          <p:cNvPr id="14" name="Title 6"/>
          <p:cNvSpPr txBox="1"/>
          <p:nvPr>
            <p:custDataLst>
              <p:tags r:id="rId10"/>
            </p:custDataLst>
          </p:nvPr>
        </p:nvSpPr>
        <p:spPr>
          <a:xfrm>
            <a:off x="411480" y="1264920"/>
            <a:ext cx="5166995" cy="3421380"/>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 Certificate Of Analysis (COA)</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2. Material Safety Data Sheet (MSDS)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3. Route of synthesis (ROS)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4. Method of Aanlysis (MOA)</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5. Nuclear Magnetic Resonance (NMR)</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6. Any inquiries will be replied within 12 hours.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7. Dedication to quality, supply &amp; service.</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8. Strictly on selecting raw materials.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9. Reasonable &amp; competitive price, fast lead time.</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10. Faster delivery:Sample order in stock and one week  for bulk production.</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11. We have strong cooperation with DHL, TNT, UPS, FEDEX, EMS. Or you also can choose your own shipping forwarder.</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10"/>
          <p:cNvSpPr/>
          <p:nvPr>
            <p:custDataLst>
              <p:tags r:id="rId11"/>
            </p:custDataLst>
          </p:nvPr>
        </p:nvSpPr>
        <p:spPr>
          <a:xfrm>
            <a:off x="35681" y="123346"/>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solidFill>
                <a:schemeClr val="tx1"/>
              </a:solidFill>
              <a:latin typeface="+mn-ea"/>
            </a:endParaRPr>
          </a:p>
        </p:txBody>
      </p:sp>
      <p:pic>
        <p:nvPicPr>
          <p:cNvPr id="12" name="图片 11" descr="中青logo"/>
          <p:cNvPicPr>
            <a:picLocks noChangeAspect="1"/>
          </p:cNvPicPr>
          <p:nvPr>
            <p:custDataLst>
              <p:tags r:id="rId13"/>
            </p:custDataLst>
          </p:nvPr>
        </p:nvPicPr>
        <p:blipFill>
          <a:blip r:embed="rId14"/>
          <a:stretch>
            <a:fillRect/>
          </a:stretch>
        </p:blipFill>
        <p:spPr>
          <a:xfrm>
            <a:off x="-108585" y="194945"/>
            <a:ext cx="1164590" cy="864870"/>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2" name="图片 1"/>
          <p:cNvPicPr>
            <a:picLocks noChangeAspect="1"/>
          </p:cNvPicPr>
          <p:nvPr/>
        </p:nvPicPr>
        <p:blipFill>
          <a:blip r:embed="rId1">
            <a:alphaModFix amt="65000"/>
          </a:blip>
          <a:stretch>
            <a:fillRect/>
          </a:stretch>
        </p:blipFill>
        <p:spPr>
          <a:xfrm>
            <a:off x="755015" y="941070"/>
            <a:ext cx="3938905" cy="4202430"/>
          </a:xfrm>
          <a:prstGeom prst="rect">
            <a:avLst/>
          </a:prstGeom>
        </p:spPr>
      </p:pic>
      <p:pic>
        <p:nvPicPr>
          <p:cNvPr id="3" name="图片 2"/>
          <p:cNvPicPr>
            <a:picLocks noChangeAspect="1"/>
          </p:cNvPicPr>
          <p:nvPr/>
        </p:nvPicPr>
        <p:blipFill>
          <a:blip r:embed="rId2">
            <a:alphaModFix amt="63000"/>
          </a:blip>
          <a:stretch>
            <a:fillRect/>
          </a:stretch>
        </p:blipFill>
        <p:spPr>
          <a:xfrm>
            <a:off x="4859655" y="966470"/>
            <a:ext cx="3915410" cy="4177030"/>
          </a:xfrm>
          <a:prstGeom prst="rect">
            <a:avLst/>
          </a:prstGeom>
        </p:spPr>
      </p:pic>
      <p:sp>
        <p:nvSpPr>
          <p:cNvPr id="36" name="Freeform 8"/>
          <p:cNvSpPr/>
          <p:nvPr>
            <p:custDataLst>
              <p:tags r:id="rId3"/>
            </p:custDataLst>
          </p:nvPr>
        </p:nvSpPr>
        <p:spPr bwMode="auto">
          <a:xfrm>
            <a:off x="7586980" y="-20320"/>
            <a:ext cx="1510665" cy="1096010"/>
          </a:xfrm>
          <a:custGeom>
            <a:avLst/>
            <a:gdLst>
              <a:gd name="T0" fmla="*/ 66 w 132"/>
              <a:gd name="T1" fmla="*/ 0 h 132"/>
              <a:gd name="T2" fmla="*/ 0 w 132"/>
              <a:gd name="T3" fmla="*/ 66 h 132"/>
              <a:gd name="T4" fmla="*/ 0 w 132"/>
              <a:gd name="T5" fmla="*/ 66 h 132"/>
              <a:gd name="T6" fmla="*/ 0 w 132"/>
              <a:gd name="T7" fmla="*/ 66 h 132"/>
              <a:gd name="T8" fmla="*/ 0 w 132"/>
              <a:gd name="T9" fmla="*/ 132 h 132"/>
              <a:gd name="T10" fmla="*/ 65 w 132"/>
              <a:gd name="T11" fmla="*/ 132 h 132"/>
              <a:gd name="T12" fmla="*/ 65 w 132"/>
              <a:gd name="T13" fmla="*/ 132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0"/>
                </a:moveTo>
                <a:cubicBezTo>
                  <a:pt x="30" y="0"/>
                  <a:pt x="0" y="29"/>
                  <a:pt x="0" y="66"/>
                </a:cubicBezTo>
                <a:cubicBezTo>
                  <a:pt x="0" y="66"/>
                  <a:pt x="0" y="66"/>
                  <a:pt x="0" y="66"/>
                </a:cubicBezTo>
                <a:cubicBezTo>
                  <a:pt x="0" y="66"/>
                  <a:pt x="0" y="66"/>
                  <a:pt x="0" y="66"/>
                </a:cubicBezTo>
                <a:cubicBezTo>
                  <a:pt x="0" y="132"/>
                  <a:pt x="0" y="132"/>
                  <a:pt x="0" y="132"/>
                </a:cubicBezTo>
                <a:cubicBezTo>
                  <a:pt x="65" y="132"/>
                  <a:pt x="65" y="132"/>
                  <a:pt x="65" y="132"/>
                </a:cubicBezTo>
                <a:cubicBezTo>
                  <a:pt x="65" y="132"/>
                  <a:pt x="65" y="132"/>
                  <a:pt x="65" y="132"/>
                </a:cubicBezTo>
                <a:cubicBezTo>
                  <a:pt x="65" y="132"/>
                  <a:pt x="66" y="132"/>
                  <a:pt x="66" y="132"/>
                </a:cubicBezTo>
                <a:cubicBezTo>
                  <a:pt x="103" y="132"/>
                  <a:pt x="132" y="103"/>
                  <a:pt x="132" y="66"/>
                </a:cubicBezTo>
                <a:cubicBezTo>
                  <a:pt x="132" y="30"/>
                  <a:pt x="103" y="0"/>
                  <a:pt x="66"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en-US" altLang="zh-CN" sz="1600" dirty="0">
                <a:solidFill>
                  <a:schemeClr val="tx1">
                    <a:lumMod val="85000"/>
                    <a:lumOff val="15000"/>
                  </a:schemeClr>
                </a:solidFill>
                <a:latin typeface="Cambria" panose="02040503050406030204" charset="0"/>
                <a:cs typeface="Cambria" panose="02040503050406030204" charset="0"/>
              </a:rPr>
              <a:t>BEST CHOICE</a:t>
            </a:r>
            <a:endParaRPr lang="en-US" altLang="zh-CN" sz="1600" dirty="0">
              <a:solidFill>
                <a:schemeClr val="tx1">
                  <a:lumMod val="85000"/>
                  <a:lumOff val="15000"/>
                </a:schemeClr>
              </a:solidFill>
              <a:latin typeface="Cambria" panose="02040503050406030204" charset="0"/>
              <a:cs typeface="Cambria" panose="02040503050406030204" charset="0"/>
            </a:endParaRPr>
          </a:p>
        </p:txBody>
      </p:sp>
      <p:sp>
        <p:nvSpPr>
          <p:cNvPr id="37" name="Freeform 9"/>
          <p:cNvSpPr/>
          <p:nvPr>
            <p:custDataLst>
              <p:tags r:id="rId5"/>
            </p:custDataLst>
          </p:nvPr>
        </p:nvSpPr>
        <p:spPr bwMode="auto">
          <a:xfrm>
            <a:off x="6940550" y="195580"/>
            <a:ext cx="646430" cy="646430"/>
          </a:xfrm>
          <a:custGeom>
            <a:avLst/>
            <a:gdLst>
              <a:gd name="T0" fmla="*/ 39 w 78"/>
              <a:gd name="T1" fmla="*/ 78 h 78"/>
              <a:gd name="T2" fmla="*/ 0 w 78"/>
              <a:gd name="T3" fmla="*/ 39 h 78"/>
              <a:gd name="T4" fmla="*/ 0 w 78"/>
              <a:gd name="T5" fmla="*/ 39 h 78"/>
              <a:gd name="T6" fmla="*/ 0 w 78"/>
              <a:gd name="T7" fmla="*/ 39 h 78"/>
              <a:gd name="T8" fmla="*/ 0 w 78"/>
              <a:gd name="T9" fmla="*/ 0 h 78"/>
              <a:gd name="T10" fmla="*/ 38 w 78"/>
              <a:gd name="T11" fmla="*/ 0 h 78"/>
              <a:gd name="T12" fmla="*/ 38 w 78"/>
              <a:gd name="T13" fmla="*/ 0 h 78"/>
              <a:gd name="T14" fmla="*/ 39 w 78"/>
              <a:gd name="T15" fmla="*/ 0 h 78"/>
              <a:gd name="T16" fmla="*/ 78 w 78"/>
              <a:gd name="T17" fmla="*/ 39 h 78"/>
              <a:gd name="T18" fmla="*/ 39 w 78"/>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78"/>
                </a:moveTo>
                <a:cubicBezTo>
                  <a:pt x="18" y="78"/>
                  <a:pt x="0" y="60"/>
                  <a:pt x="0" y="39"/>
                </a:cubicBezTo>
                <a:cubicBezTo>
                  <a:pt x="0" y="39"/>
                  <a:pt x="0" y="39"/>
                  <a:pt x="0" y="39"/>
                </a:cubicBezTo>
                <a:cubicBezTo>
                  <a:pt x="0" y="39"/>
                  <a:pt x="0" y="39"/>
                  <a:pt x="0" y="39"/>
                </a:cubicBezTo>
                <a:cubicBezTo>
                  <a:pt x="0" y="0"/>
                  <a:pt x="0" y="0"/>
                  <a:pt x="0" y="0"/>
                </a:cubicBezTo>
                <a:cubicBezTo>
                  <a:pt x="38" y="0"/>
                  <a:pt x="38" y="0"/>
                  <a:pt x="38" y="0"/>
                </a:cubicBezTo>
                <a:cubicBezTo>
                  <a:pt x="38" y="0"/>
                  <a:pt x="38" y="0"/>
                  <a:pt x="38" y="0"/>
                </a:cubicBezTo>
                <a:cubicBezTo>
                  <a:pt x="39" y="0"/>
                  <a:pt x="39" y="0"/>
                  <a:pt x="39" y="0"/>
                </a:cubicBezTo>
                <a:cubicBezTo>
                  <a:pt x="61" y="0"/>
                  <a:pt x="78" y="17"/>
                  <a:pt x="78" y="39"/>
                </a:cubicBezTo>
                <a:cubicBezTo>
                  <a:pt x="78" y="60"/>
                  <a:pt x="61" y="78"/>
                  <a:pt x="39" y="78"/>
                </a:cubicBezTo>
                <a:close/>
              </a:path>
            </a:pathLst>
          </a:custGeom>
          <a:blipFill>
            <a:blip r:embed="rId6"/>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1200" dirty="0">
              <a:solidFill>
                <a:srgbClr val="50301B"/>
              </a:solidFill>
              <a:latin typeface="HelveticaNeueLT Pro 55 Roman" pitchFamily="34" charset="0"/>
            </a:endParaRPr>
          </a:p>
        </p:txBody>
      </p:sp>
      <p:grpSp>
        <p:nvGrpSpPr>
          <p:cNvPr id="27" name="组合 26"/>
          <p:cNvGrpSpPr>
            <a:grpSpLocks noChangeAspect="1"/>
          </p:cNvGrpSpPr>
          <p:nvPr/>
        </p:nvGrpSpPr>
        <p:grpSpPr>
          <a:xfrm>
            <a:off x="2051571" y="123067"/>
            <a:ext cx="622800" cy="678972"/>
            <a:chOff x="4161788" y="-1335297"/>
            <a:chExt cx="1677546" cy="1828848"/>
          </a:xfrm>
        </p:grpSpPr>
        <p:sp>
          <p:nvSpPr>
            <p:cNvPr id="4" name="矩形 10"/>
            <p:cNvSpPr>
              <a:spLocks noChangeAspect="1"/>
            </p:cNvSpPr>
            <p:nvPr>
              <p:custDataLst>
                <p:tags r:id="rId7"/>
              </p:custDataLst>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29" name="KSO_Shape"/>
            <p:cNvSpPr>
              <a:spLocks noChangeAspect="1"/>
            </p:cNvSpPr>
            <p:nvPr>
              <p:custDataLst>
                <p:tags r:id="rId8"/>
              </p:custDataLst>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4"/>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grpSp>
      <p:sp>
        <p:nvSpPr>
          <p:cNvPr id="26" name="矩形 25"/>
          <p:cNvSpPr/>
          <p:nvPr>
            <p:custDataLst>
              <p:tags r:id="rId9"/>
            </p:custDataLst>
          </p:nvPr>
        </p:nvSpPr>
        <p:spPr>
          <a:xfrm>
            <a:off x="2771775" y="253365"/>
            <a:ext cx="3909695" cy="382270"/>
          </a:xfrm>
          <a:prstGeom prst="rect">
            <a:avLst/>
          </a:pr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solidFill>
                  <a:schemeClr val="tx1">
                    <a:lumMod val="85000"/>
                    <a:lumOff val="15000"/>
                  </a:schemeClr>
                </a:solidFill>
                <a:latin typeface="Cambria" panose="02040503050406030204" charset="0"/>
                <a:cs typeface="Cambria" panose="02040503050406030204" charset="0"/>
                <a:sym typeface="+mn-ea"/>
              </a:rPr>
              <a:t>Strategic cooperation</a:t>
            </a:r>
            <a:endParaRPr lang="zh-CN" altLang="en-US" sz="1600">
              <a:solidFill>
                <a:srgbClr val="50301B"/>
              </a:solidFill>
              <a:latin typeface="HelveticaNeueLT Pro 55 Roman" pitchFamily="34" charset="0"/>
              <a:sym typeface="+mn-lt"/>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900"/>
                            </p:stCondLst>
                            <p:childTnLst>
                              <p:par>
                                <p:cTn id="10" presetID="2" presetClass="entr" presetSubtype="6"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1+#ppt_w/2"/>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childTnLst>
                          </p:cTn>
                        </p:par>
                        <p:par>
                          <p:cTn id="19" fill="hold">
                            <p:stCondLst>
                              <p:cond delay="1400"/>
                            </p:stCondLst>
                            <p:childTnLst>
                              <p:par>
                                <p:cTn id="20" presetID="29"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ppt_x</p:attrName>
                                        </p:attrNameLst>
                                      </p:cBhvr>
                                      <p:tavLst>
                                        <p:tav tm="0">
                                          <p:val>
                                            <p:strVal val="#ppt_x-.2"/>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26"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bwMode="auto">
          <a:xfrm>
            <a:off x="4230803" y="1419622"/>
            <a:ext cx="1440000" cy="1440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a:solidFill>
                <a:srgbClr val="50301B"/>
              </a:solidFill>
              <a:latin typeface="HelveticaNeueLT Pro 55 Roman" pitchFamily="34" charset="0"/>
            </a:endParaRPr>
          </a:p>
        </p:txBody>
      </p:sp>
      <p:sp>
        <p:nvSpPr>
          <p:cNvPr id="19" name="TextBox 18"/>
          <p:cNvSpPr txBox="1"/>
          <p:nvPr/>
        </p:nvSpPr>
        <p:spPr>
          <a:xfrm>
            <a:off x="4503450" y="1712705"/>
            <a:ext cx="894813" cy="946150"/>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工</a:t>
            </a:r>
            <a:endParaRPr lang="zh-CN" altLang="en-US" sz="5500" dirty="0">
              <a:solidFill>
                <a:sysClr val="windowText" lastClr="000000"/>
              </a:solidFill>
            </a:endParaRPr>
          </a:p>
        </p:txBody>
      </p:sp>
      <p:sp>
        <p:nvSpPr>
          <p:cNvPr id="21" name="椭圆 20"/>
          <p:cNvSpPr/>
          <p:nvPr/>
        </p:nvSpPr>
        <p:spPr bwMode="auto">
          <a:xfrm>
            <a:off x="5557153" y="1958493"/>
            <a:ext cx="1440000" cy="144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5" name="椭圆 14"/>
          <p:cNvSpPr/>
          <p:nvPr/>
        </p:nvSpPr>
        <p:spPr bwMode="auto">
          <a:xfrm>
            <a:off x="3335465" y="2351453"/>
            <a:ext cx="1440000" cy="144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6" name="TextBox 15"/>
          <p:cNvSpPr txBox="1"/>
          <p:nvPr/>
        </p:nvSpPr>
        <p:spPr>
          <a:xfrm>
            <a:off x="3608117" y="2644505"/>
            <a:ext cx="894813" cy="946150"/>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青</a:t>
            </a:r>
            <a:endParaRPr lang="zh-CN" altLang="en-US" sz="5500" dirty="0">
              <a:solidFill>
                <a:sysClr val="windowText" lastClr="000000"/>
              </a:solidFill>
            </a:endParaRPr>
          </a:p>
        </p:txBody>
      </p:sp>
      <p:sp>
        <p:nvSpPr>
          <p:cNvPr id="3" name="椭圆 2"/>
          <p:cNvSpPr/>
          <p:nvPr/>
        </p:nvSpPr>
        <p:spPr bwMode="auto">
          <a:xfrm>
            <a:off x="2219894" y="1635842"/>
            <a:ext cx="1440000" cy="1440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a:solidFill>
                <a:srgbClr val="50301B"/>
              </a:solidFill>
              <a:latin typeface="HelveticaNeueLT Pro 55 Roman" pitchFamily="34" charset="0"/>
            </a:endParaRPr>
          </a:p>
        </p:txBody>
      </p:sp>
      <p:sp>
        <p:nvSpPr>
          <p:cNvPr id="4" name="TextBox 3"/>
          <p:cNvSpPr txBox="1"/>
          <p:nvPr/>
        </p:nvSpPr>
        <p:spPr>
          <a:xfrm>
            <a:off x="2501511" y="1928887"/>
            <a:ext cx="894813" cy="946150"/>
          </a:xfrm>
          <a:prstGeom prst="rect">
            <a:avLst/>
          </a:prstGeom>
          <a:noFill/>
          <a:ln w="22225">
            <a:noFill/>
          </a:ln>
        </p:spPr>
        <p:txBody>
          <a:bodyPr wrap="square" lIns="101522" tIns="50759" rIns="101522" bIns="50759" rtlCol="0">
            <a:spAutoFit/>
          </a:bodyPr>
          <a:lstStyle/>
          <a:p>
            <a:pPr algn="ctr"/>
            <a:r>
              <a:rPr lang="zh-CN" altLang="en-US" sz="5500" b="1" dirty="0">
                <a:solidFill>
                  <a:sysClr val="windowText" lastClr="000000"/>
                </a:solidFill>
                <a:effectLst>
                  <a:innerShdw blurRad="50800" dist="63500" dir="18900000">
                    <a:prstClr val="black">
                      <a:alpha val="30000"/>
                    </a:prstClr>
                  </a:innerShdw>
                </a:effectLst>
                <a:latin typeface="Impact" panose="020B0806030902050204" pitchFamily="34" charset="0"/>
                <a:cs typeface="Aharoni" panose="02010803020104030203" pitchFamily="2" charset="-79"/>
              </a:rPr>
              <a:t>中</a:t>
            </a:r>
            <a:endParaRPr lang="zh-CN" altLang="en-US" sz="5000" b="1" dirty="0">
              <a:solidFill>
                <a:sysClr val="windowText" lastClr="000000"/>
              </a:solidFill>
              <a:effectLst>
                <a:innerShdw blurRad="50800" dist="63500" dir="18900000">
                  <a:prstClr val="black">
                    <a:alpha val="30000"/>
                  </a:prstClr>
                </a:innerShdw>
              </a:effectLst>
              <a:latin typeface="Impact" panose="020B0806030902050204" pitchFamily="34" charset="0"/>
              <a:cs typeface="Aharoni" panose="02010803020104030203" pitchFamily="2" charset="-79"/>
            </a:endParaRPr>
          </a:p>
        </p:txBody>
      </p:sp>
      <p:sp>
        <p:nvSpPr>
          <p:cNvPr id="23" name="MH_Other_4"/>
          <p:cNvSpPr/>
          <p:nvPr>
            <p:custDataLst>
              <p:tags r:id="rId3"/>
            </p:custDataLst>
          </p:nvPr>
        </p:nvSpPr>
        <p:spPr>
          <a:xfrm>
            <a:off x="6517528" y="3551487"/>
            <a:ext cx="432000" cy="432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4" name="MH_Other_4"/>
          <p:cNvSpPr/>
          <p:nvPr>
            <p:custDataLst>
              <p:tags r:id="rId4"/>
            </p:custDataLst>
          </p:nvPr>
        </p:nvSpPr>
        <p:spPr>
          <a:xfrm>
            <a:off x="2394255" y="3418413"/>
            <a:ext cx="269512" cy="266399"/>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5" name="MH_Other_4"/>
          <p:cNvSpPr/>
          <p:nvPr>
            <p:custDataLst>
              <p:tags r:id="rId5"/>
            </p:custDataLst>
          </p:nvPr>
        </p:nvSpPr>
        <p:spPr>
          <a:xfrm>
            <a:off x="7615243" y="1571064"/>
            <a:ext cx="576000" cy="576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6" name="MH_Other_4"/>
          <p:cNvSpPr/>
          <p:nvPr>
            <p:custDataLst>
              <p:tags r:id="rId6"/>
            </p:custDataLst>
          </p:nvPr>
        </p:nvSpPr>
        <p:spPr>
          <a:xfrm>
            <a:off x="702475" y="2495417"/>
            <a:ext cx="576000" cy="576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7" name="MH_Other_4"/>
          <p:cNvSpPr/>
          <p:nvPr>
            <p:custDataLst>
              <p:tags r:id="rId7"/>
            </p:custDataLst>
          </p:nvPr>
        </p:nvSpPr>
        <p:spPr>
          <a:xfrm>
            <a:off x="1422555" y="3172249"/>
            <a:ext cx="355390" cy="35128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28" name="MH_Other_4"/>
          <p:cNvSpPr/>
          <p:nvPr>
            <p:custDataLst>
              <p:tags r:id="rId8"/>
            </p:custDataLst>
          </p:nvPr>
        </p:nvSpPr>
        <p:spPr>
          <a:xfrm>
            <a:off x="6131800" y="1290930"/>
            <a:ext cx="288000" cy="288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29" name="MH_Other_4"/>
          <p:cNvSpPr/>
          <p:nvPr>
            <p:custDataLst>
              <p:tags r:id="rId9"/>
            </p:custDataLst>
          </p:nvPr>
        </p:nvSpPr>
        <p:spPr>
          <a:xfrm>
            <a:off x="2412202" y="1117008"/>
            <a:ext cx="351847" cy="347783"/>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30" name="MH_Other_4"/>
          <p:cNvSpPr/>
          <p:nvPr>
            <p:custDataLst>
              <p:tags r:id="rId10"/>
            </p:custDataLst>
          </p:nvPr>
        </p:nvSpPr>
        <p:spPr>
          <a:xfrm>
            <a:off x="5099198" y="3250451"/>
            <a:ext cx="234000" cy="231297"/>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31" name="MH_Other_4"/>
          <p:cNvSpPr/>
          <p:nvPr>
            <p:custDataLst>
              <p:tags r:id="rId11"/>
            </p:custDataLst>
          </p:nvPr>
        </p:nvSpPr>
        <p:spPr>
          <a:xfrm>
            <a:off x="7255043" y="3324842"/>
            <a:ext cx="360000" cy="36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2" name="MH_Other_4"/>
          <p:cNvSpPr/>
          <p:nvPr>
            <p:custDataLst>
              <p:tags r:id="rId12"/>
            </p:custDataLst>
          </p:nvPr>
        </p:nvSpPr>
        <p:spPr>
          <a:xfrm>
            <a:off x="1467159" y="1927496"/>
            <a:ext cx="324000" cy="324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3" name="MH_Other_4"/>
          <p:cNvSpPr/>
          <p:nvPr>
            <p:custDataLst>
              <p:tags r:id="rId13"/>
            </p:custDataLst>
          </p:nvPr>
        </p:nvSpPr>
        <p:spPr>
          <a:xfrm>
            <a:off x="3493764" y="1571064"/>
            <a:ext cx="288000" cy="288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4" name="MH_Other_4"/>
          <p:cNvSpPr/>
          <p:nvPr>
            <p:custDataLst>
              <p:tags r:id="rId14"/>
            </p:custDataLst>
          </p:nvPr>
        </p:nvSpPr>
        <p:spPr>
          <a:xfrm>
            <a:off x="5673938" y="3524459"/>
            <a:ext cx="200773" cy="200773"/>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5" name="MH_Other_4"/>
          <p:cNvSpPr/>
          <p:nvPr>
            <p:custDataLst>
              <p:tags r:id="rId15"/>
            </p:custDataLst>
          </p:nvPr>
        </p:nvSpPr>
        <p:spPr>
          <a:xfrm>
            <a:off x="5129909" y="1059618"/>
            <a:ext cx="216000" cy="216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6" name="MH_Other_4"/>
          <p:cNvSpPr/>
          <p:nvPr>
            <p:custDataLst>
              <p:tags r:id="rId16"/>
            </p:custDataLst>
          </p:nvPr>
        </p:nvSpPr>
        <p:spPr>
          <a:xfrm>
            <a:off x="3062934" y="3366062"/>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7" name="MH_Other_4"/>
          <p:cNvSpPr/>
          <p:nvPr>
            <p:custDataLst>
              <p:tags r:id="rId17"/>
            </p:custDataLst>
          </p:nvPr>
        </p:nvSpPr>
        <p:spPr>
          <a:xfrm>
            <a:off x="7363044" y="2495417"/>
            <a:ext cx="144000" cy="144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8" name="MH_Other_4"/>
          <p:cNvSpPr/>
          <p:nvPr>
            <p:custDataLst>
              <p:tags r:id="rId18"/>
            </p:custDataLst>
          </p:nvPr>
        </p:nvSpPr>
        <p:spPr>
          <a:xfrm>
            <a:off x="4521560" y="3713898"/>
            <a:ext cx="252000" cy="252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17" name="矩形 16" descr="7b0a2020202022776f7264617274223a20227b5c2269645c223a343532343831352c5c227469645c223a31333437377d220a7d0a"/>
          <p:cNvSpPr/>
          <p:nvPr>
            <p:custDataLst>
              <p:tags r:id="rId19"/>
            </p:custDataLst>
          </p:nvPr>
        </p:nvSpPr>
        <p:spPr>
          <a:xfrm>
            <a:off x="1658620" y="217170"/>
            <a:ext cx="7163435" cy="810895"/>
          </a:xfrm>
          <a:prstGeom prst="rect">
            <a:avLst/>
          </a:prstGeom>
        </p:spPr>
        <p:txBody>
          <a:bodyPr wrap="square">
            <a:noAutofit/>
          </a:bodyPr>
          <a:p>
            <a:pPr algn="ctr"/>
            <a:r>
              <a:rPr lang="en-US" altLang="zh-CN" sz="4000" b="1" dirty="0">
                <a:ln w="2458" cap="sq">
                  <a:solidFill>
                    <a:srgbClr val="F9FBFA"/>
                  </a:solidFill>
                  <a:miter/>
                </a:ln>
                <a:gradFill>
                  <a:gsLst>
                    <a:gs pos="0">
                      <a:srgbClr val="E0E8E8"/>
                    </a:gs>
                    <a:gs pos="98039">
                      <a:srgbClr val="AAB3BC"/>
                    </a:gs>
                    <a:gs pos="64000">
                      <a:srgbClr val="B8BAC1"/>
                    </a:gs>
                    <a:gs pos="59000">
                      <a:srgbClr val="DFE5E9"/>
                    </a:gs>
                  </a:gsLst>
                  <a:lin ang="5340000" scaled="1"/>
                </a:gradFill>
                <a:effectLst>
                  <a:outerShdw blurRad="22942" dist="25400" algn="l" rotWithShape="0">
                    <a:srgbClr val="131B0C"/>
                  </a:outerShdw>
                  <a:reflection blurRad="42606" stA="55000" endA="300" endPos="48000" dist="76200" dir="5400000" sy="-100000" algn="bl" rotWithShape="0"/>
                </a:effectLst>
                <a:latin typeface="汉仪综艺体简" panose="02010600000101010101" charset="-122"/>
                <a:ea typeface="汉仪综艺体简" panose="02010600000101010101" charset="-122"/>
                <a:cs typeface="+mn-ea"/>
                <a:sym typeface="Arial" panose="020B0604020202020204" pitchFamily="34" charset="0"/>
              </a:rPr>
              <a:t>MIT-IVY INDUSTRY</a:t>
            </a:r>
            <a:r>
              <a:rPr lang="en-US" altLang="zh-CN" sz="3600" b="1" dirty="0">
                <a:ln w="13462">
                  <a:solidFill>
                    <a:schemeClr val="bg1"/>
                  </a:solidFill>
                  <a:prstDash val="solid"/>
                </a:ln>
                <a:solidFill>
                  <a:schemeClr val="tx1">
                    <a:lumMod val="85000"/>
                    <a:lumOff val="15000"/>
                  </a:schemeClr>
                </a:solidFill>
                <a:effectLst>
                  <a:glow rad="63500">
                    <a:schemeClr val="accent4">
                      <a:satMod val="175000"/>
                      <a:alpha val="40000"/>
                    </a:schemeClr>
                  </a:glow>
                  <a:outerShdw dist="38100" dir="2700000" algn="bl" rotWithShape="0">
                    <a:schemeClr val="accent5"/>
                  </a:outerShdw>
                </a:effectLst>
                <a:latin typeface="Calibri Light" panose="020F0302020204030204" charset="0"/>
                <a:ea typeface="宋体" panose="02010600030101010101" pitchFamily="2" charset="-122"/>
                <a:cs typeface="+mn-ea"/>
                <a:sym typeface="Arial" panose="020B0604020202020204" pitchFamily="34" charset="0"/>
              </a:rPr>
              <a:t> </a:t>
            </a:r>
            <a:endParaRPr lang="en-US" altLang="zh-CN" sz="3600" b="1" dirty="0">
              <a:ln w="13462">
                <a:solidFill>
                  <a:schemeClr val="bg1"/>
                </a:solidFill>
                <a:prstDash val="solid"/>
              </a:ln>
              <a:solidFill>
                <a:schemeClr val="tx1">
                  <a:lumMod val="85000"/>
                  <a:lumOff val="15000"/>
                </a:schemeClr>
              </a:solidFill>
              <a:effectLst>
                <a:glow rad="63500">
                  <a:schemeClr val="accent4">
                    <a:satMod val="175000"/>
                    <a:alpha val="40000"/>
                  </a:schemeClr>
                </a:glow>
                <a:outerShdw dist="38100" dir="2700000" algn="bl" rotWithShape="0">
                  <a:schemeClr val="accent5"/>
                </a:outerShdw>
              </a:effectLst>
              <a:latin typeface="Calibri Light" panose="020F0302020204030204" charset="0"/>
              <a:ea typeface="宋体" panose="02010600030101010101" pitchFamily="2" charset="-122"/>
              <a:cs typeface="+mn-ea"/>
              <a:sym typeface="Arial" panose="020B0604020202020204" pitchFamily="34" charset="0"/>
            </a:endParaRPr>
          </a:p>
        </p:txBody>
      </p:sp>
      <p:sp>
        <p:nvSpPr>
          <p:cNvPr id="22" name="TextBox 21"/>
          <p:cNvSpPr txBox="1"/>
          <p:nvPr/>
        </p:nvSpPr>
        <p:spPr>
          <a:xfrm>
            <a:off x="5932675" y="2226182"/>
            <a:ext cx="894813" cy="946150"/>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业</a:t>
            </a:r>
            <a:endParaRPr lang="zh-CN" altLang="en-US" sz="5500" dirty="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14:presetBounceEnd="50000">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1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50000">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1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14:presetBounceEnd="50000">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14:bounceEnd="50000">
                                          <p:cBhvr additive="base">
                                            <p:cTn id="19"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20" dur="1500" fill="hold"/>
                                            <p:tgtEl>
                                              <p:spTgt spid="21"/>
                                            </p:tgtEl>
                                            <p:attrNameLst>
                                              <p:attrName>ppt_y</p:attrName>
                                            </p:attrNameLst>
                                          </p:cBhvr>
                                          <p:tavLst>
                                            <p:tav tm="0">
                                              <p:val>
                                                <p:strVal val="0-#ppt_h/2"/>
                                              </p:val>
                                            </p:tav>
                                            <p:tav tm="100000">
                                              <p:val>
                                                <p:strVal val="#ppt_y"/>
                                              </p:val>
                                            </p:tav>
                                          </p:tavLst>
                                        </p:anim>
                                      </p:childTnLst>
                                    </p:cTn>
                                  </p:par>
                                  <p:par>
                                    <p:cTn id="21" presetID="31" presetClass="entr" presetSubtype="0" fill="hold" grpId="0" nodeType="withEffect">
                                      <p:stCondLst>
                                        <p:cond delay="2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grpId="0" nodeType="withEffect">
                                      <p:stCondLst>
                                        <p:cond delay="3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par>
                                    <p:cTn id="33" presetID="31" presetClass="entr" presetSubtype="0" fill="hold" grpId="0" nodeType="withEffect">
                                      <p:stCondLst>
                                        <p:cond delay="3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400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accel="50000" decel="50000" autoRev="1" fill="hold" grpId="1" nodeType="withEffect">
                                      <p:stCondLst>
                                        <p:cond delay="2000"/>
                                      </p:stCondLst>
                                      <p:childTnLst>
                                        <p:animMotion origin="layout" path="M 2.22222E-6 2.34949E-6 L 0.22847 -0.12597 " pathEditMode="relative" rAng="0" ptsTypes="AA">
                                          <p:cBhvr>
                                            <p:cTn id="49" dur="500" fill="hold"/>
                                            <p:tgtEl>
                                              <p:spTgt spid="26"/>
                                            </p:tgtEl>
                                            <p:attrNameLst>
                                              <p:attrName>ppt_x</p:attrName>
                                              <p:attrName>ppt_y</p:attrName>
                                            </p:attrNameLst>
                                          </p:cBhvr>
                                          <p:rCtr x="11424" y="-6298"/>
                                        </p:animMotion>
                                      </p:childTnLst>
                                    </p:cTn>
                                  </p:par>
                                  <p:par>
                                    <p:cTn id="50" presetID="10" presetClass="entr" presetSubtype="0" fill="hold" grpId="0" nodeType="withEffect">
                                      <p:stCondLst>
                                        <p:cond delay="26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accel="50000" decel="50000" autoRev="1" fill="hold" grpId="1" nodeType="withEffect">
                                      <p:stCondLst>
                                        <p:cond delay="2150"/>
                                      </p:stCondLst>
                                      <p:childTnLst>
                                        <p:animMotion origin="layout" path="M -2.22222E-6 -7.44057E-7 L 0.17778 -0.23279 " pathEditMode="relative" rAng="0" ptsTypes="AA">
                                          <p:cBhvr>
                                            <p:cTn id="54" dur="500" fill="hold"/>
                                            <p:tgtEl>
                                              <p:spTgt spid="27"/>
                                            </p:tgtEl>
                                            <p:attrNameLst>
                                              <p:attrName>ppt_x</p:attrName>
                                              <p:attrName>ppt_y</p:attrName>
                                            </p:attrNameLst>
                                          </p:cBhvr>
                                          <p:rCtr x="8889" y="-11639"/>
                                        </p:animMotion>
                                      </p:childTnLst>
                                    </p:cTn>
                                  </p:par>
                                  <p:par>
                                    <p:cTn id="55" presetID="10" presetClass="entr" presetSubtype="0" fill="hold" grpId="0" nodeType="withEffect">
                                      <p:stCondLst>
                                        <p:cond delay="28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42" presetClass="path" presetSubtype="0" accel="50000" decel="50000" autoRev="1" fill="hold" grpId="1" nodeType="withEffect">
                                      <p:stCondLst>
                                        <p:cond delay="2300"/>
                                      </p:stCondLst>
                                      <p:childTnLst>
                                        <p:animMotion origin="layout" path="M -8.33333E-7 -4.20191E-6 L 0.10226 -0.05989 " pathEditMode="relative" rAng="0" ptsTypes="AA">
                                          <p:cBhvr>
                                            <p:cTn id="59" dur="500" fill="hold"/>
                                            <p:tgtEl>
                                              <p:spTgt spid="36"/>
                                            </p:tgtEl>
                                            <p:attrNameLst>
                                              <p:attrName>ppt_x</p:attrName>
                                              <p:attrName>ppt_y</p:attrName>
                                            </p:attrNameLst>
                                          </p:cBhvr>
                                          <p:rCtr x="5104" y="-2995"/>
                                        </p:animMotion>
                                      </p:childTnLst>
                                    </p:cTn>
                                  </p:par>
                                  <p:par>
                                    <p:cTn id="60" presetID="10" presetClass="entr" presetSubtype="0" fill="hold" grpId="0" nodeType="withEffect">
                                      <p:stCondLst>
                                        <p:cond delay="295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accel="50000" decel="50000" autoRev="1" fill="hold" grpId="1" nodeType="withEffect">
                                      <p:stCondLst>
                                        <p:cond delay="2450"/>
                                      </p:stCondLst>
                                      <p:childTnLst>
                                        <p:animMotion origin="layout" path="M -1.66667E-6 1.56221E-6 L 0.06024 -0.24637 " pathEditMode="relative" rAng="0" ptsTypes="AA">
                                          <p:cBhvr>
                                            <p:cTn id="64" dur="500" fill="hold"/>
                                            <p:tgtEl>
                                              <p:spTgt spid="24"/>
                                            </p:tgtEl>
                                            <p:attrNameLst>
                                              <p:attrName>ppt_x</p:attrName>
                                              <p:attrName>ppt_y</p:attrName>
                                            </p:attrNameLst>
                                          </p:cBhvr>
                                          <p:rCtr x="3003" y="-12319"/>
                                        </p:animMotion>
                                      </p:childTnLst>
                                    </p:cTn>
                                  </p:par>
                                  <p:par>
                                    <p:cTn id="65" presetID="10" presetClass="entr" presetSubtype="0" fill="hold" grpId="0" nodeType="withEffect">
                                      <p:stCondLst>
                                        <p:cond delay="3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42" presetClass="path" presetSubtype="0" accel="50000" decel="50000" autoRev="1" fill="hold" grpId="1" nodeType="withEffect">
                                      <p:stCondLst>
                                        <p:cond delay="2600"/>
                                      </p:stCondLst>
                                      <p:childTnLst>
                                        <p:animMotion origin="layout" path="M 4.16667E-6 5.77339E-7 L 0.04114 0.251 " pathEditMode="relative" rAng="0" ptsTypes="AA">
                                          <p:cBhvr>
                                            <p:cTn id="69" dur="500" fill="hold"/>
                                            <p:tgtEl>
                                              <p:spTgt spid="33"/>
                                            </p:tgtEl>
                                            <p:attrNameLst>
                                              <p:attrName>ppt_x</p:attrName>
                                              <p:attrName>ppt_y</p:attrName>
                                            </p:attrNameLst>
                                          </p:cBhvr>
                                          <p:rCtr x="2049" y="12535"/>
                                        </p:animMotion>
                                      </p:childTnLst>
                                    </p:cTn>
                                  </p:par>
                                  <p:par>
                                    <p:cTn id="70" presetID="10" presetClass="entr" presetSubtype="0" fill="hold" grpId="0" nodeType="withEffect">
                                      <p:stCondLst>
                                        <p:cond delay="32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accel="50000" decel="50000" autoRev="1" fill="hold" grpId="1" nodeType="withEffect">
                                      <p:stCondLst>
                                        <p:cond delay="2750"/>
                                      </p:stCondLst>
                                      <p:childTnLst>
                                        <p:animMotion origin="layout" path="M 2.5E-6 3.29423E-6 L -0.04531 -0.20439 " pathEditMode="relative" rAng="0" ptsTypes="AA">
                                          <p:cBhvr>
                                            <p:cTn id="74" dur="500" fill="hold"/>
                                            <p:tgtEl>
                                              <p:spTgt spid="23"/>
                                            </p:tgtEl>
                                            <p:attrNameLst>
                                              <p:attrName>ppt_x</p:attrName>
                                              <p:attrName>ppt_y</p:attrName>
                                            </p:attrNameLst>
                                          </p:cBhvr>
                                          <p:rCtr x="-2274" y="-10219"/>
                                        </p:animMotion>
                                      </p:childTnLst>
                                    </p:cTn>
                                  </p:par>
                                  <p:par>
                                    <p:cTn id="75" presetID="10" presetClass="entr" presetSubtype="0" fill="hold" grpId="0" nodeType="withEffect">
                                      <p:stCondLst>
                                        <p:cond delay="34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42" presetClass="path" presetSubtype="0" accel="50000" decel="50000" autoRev="1" fill="hold" grpId="1" nodeType="withEffect">
                                      <p:stCondLst>
                                        <p:cond delay="2900"/>
                                      </p:stCondLst>
                                      <p:childTnLst>
                                        <p:animMotion origin="layout" path="M 1.11111E-6 3.42698E-6 L 0.04566 0.17937 " pathEditMode="relative" rAng="0" ptsTypes="AA">
                                          <p:cBhvr>
                                            <p:cTn id="79" dur="500" fill="hold"/>
                                            <p:tgtEl>
                                              <p:spTgt spid="29"/>
                                            </p:tgtEl>
                                            <p:attrNameLst>
                                              <p:attrName>ppt_x</p:attrName>
                                              <p:attrName>ppt_y</p:attrName>
                                            </p:attrNameLst>
                                          </p:cBhvr>
                                          <p:rCtr x="2274" y="8953"/>
                                        </p:animMotion>
                                      </p:childTnLst>
                                    </p:cTn>
                                  </p:par>
                                  <p:par>
                                    <p:cTn id="80" presetID="10" presetClass="entr" presetSubtype="0" fill="hold" grpId="0" nodeType="withEffect">
                                      <p:stCondLst>
                                        <p:cond delay="35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accel="50000" decel="50000" autoRev="1" fill="hold" grpId="1" nodeType="withEffect">
                                      <p:stCondLst>
                                        <p:cond delay="3050"/>
                                      </p:stCondLst>
                                      <p:childTnLst>
                                        <p:animMotion origin="layout" path="M 2.22222E-6 -1.54369E-7 L 0.14271 0.05156 " pathEditMode="relative" rAng="0" ptsTypes="AA">
                                          <p:cBhvr>
                                            <p:cTn id="84" dur="500" fill="hold"/>
                                            <p:tgtEl>
                                              <p:spTgt spid="32"/>
                                            </p:tgtEl>
                                            <p:attrNameLst>
                                              <p:attrName>ppt_x</p:attrName>
                                              <p:attrName>ppt_y</p:attrName>
                                            </p:attrNameLst>
                                          </p:cBhvr>
                                          <p:rCtr x="7135" y="2563"/>
                                        </p:animMotion>
                                      </p:childTnLst>
                                    </p:cTn>
                                  </p:par>
                                  <p:par>
                                    <p:cTn id="85" presetID="10" presetClass="entr" presetSubtype="0" fill="hold" grpId="0" nodeType="withEffect">
                                      <p:stCondLst>
                                        <p:cond delay="370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42" presetClass="path" presetSubtype="0" accel="50000" decel="50000" autoRev="1" fill="hold" grpId="1" nodeType="withEffect">
                                      <p:stCondLst>
                                        <p:cond delay="3200"/>
                                      </p:stCondLst>
                                      <p:childTnLst>
                                        <p:animMotion origin="layout" path="M -3.61111E-6 4.94288E-6 L -0.12204 -0.16734 " pathEditMode="relative" rAng="0" ptsTypes="AA">
                                          <p:cBhvr>
                                            <p:cTn id="89" dur="500" fill="hold"/>
                                            <p:tgtEl>
                                              <p:spTgt spid="31"/>
                                            </p:tgtEl>
                                            <p:attrNameLst>
                                              <p:attrName>ppt_x</p:attrName>
                                              <p:attrName>ppt_y</p:attrName>
                                            </p:attrNameLst>
                                          </p:cBhvr>
                                          <p:rCtr x="-6111" y="-8367"/>
                                        </p:animMotion>
                                      </p:childTnLst>
                                    </p:cTn>
                                  </p:par>
                                  <p:par>
                                    <p:cTn id="90" presetID="10" presetClass="entr" presetSubtype="0" fill="hold" grpId="0" nodeType="withEffect">
                                      <p:stCondLst>
                                        <p:cond delay="385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42" presetClass="path" presetSubtype="0" accel="50000" decel="50000" autoRev="1" fill="hold" grpId="1" nodeType="withEffect">
                                      <p:stCondLst>
                                        <p:cond delay="3350"/>
                                      </p:stCondLst>
                                      <p:childTnLst>
                                        <p:animMotion origin="layout" path="M 4.16667E-6 -3.80364E-6 L -0.02344 0.18895 " pathEditMode="relative" rAng="0" ptsTypes="AA">
                                          <p:cBhvr>
                                            <p:cTn id="94" dur="500" fill="hold"/>
                                            <p:tgtEl>
                                              <p:spTgt spid="35"/>
                                            </p:tgtEl>
                                            <p:attrNameLst>
                                              <p:attrName>ppt_x</p:attrName>
                                              <p:attrName>ppt_y</p:attrName>
                                            </p:attrNameLst>
                                          </p:cBhvr>
                                          <p:rCtr x="-1181" y="9447"/>
                                        </p:animMotion>
                                      </p:childTnLst>
                                    </p:cTn>
                                  </p:par>
                                  <p:par>
                                    <p:cTn id="95" presetID="10" presetClass="entr" presetSubtype="0" fill="hold" grpId="0" nodeType="withEffect">
                                      <p:stCondLst>
                                        <p:cond delay="40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42" presetClass="path" presetSubtype="0" accel="50000" decel="50000" autoRev="1" fill="hold" grpId="1" nodeType="withEffect">
                                      <p:stCondLst>
                                        <p:cond delay="3500"/>
                                      </p:stCondLst>
                                      <p:childTnLst>
                                        <p:animMotion origin="layout" path="M -2.5E-6 1.38006E-6 L -0.06927 -0.1485 " pathEditMode="relative" rAng="0" ptsTypes="AA">
                                          <p:cBhvr>
                                            <p:cTn id="99" dur="500" fill="hold"/>
                                            <p:tgtEl>
                                              <p:spTgt spid="38"/>
                                            </p:tgtEl>
                                            <p:attrNameLst>
                                              <p:attrName>ppt_x</p:attrName>
                                              <p:attrName>ppt_y</p:attrName>
                                            </p:attrNameLst>
                                          </p:cBhvr>
                                          <p:rCtr x="-3472" y="-7441"/>
                                        </p:animMotion>
                                      </p:childTnLst>
                                    </p:cTn>
                                  </p:par>
                                  <p:par>
                                    <p:cTn id="100" presetID="10" presetClass="entr" presetSubtype="0" fill="hold" grpId="0" nodeType="withEffect">
                                      <p:stCondLst>
                                        <p:cond delay="415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42" presetClass="path" presetSubtype="0" accel="50000" decel="50000" autoRev="1" fill="hold" grpId="1" nodeType="withEffect">
                                      <p:stCondLst>
                                        <p:cond delay="3650"/>
                                      </p:stCondLst>
                                      <p:childTnLst>
                                        <p:animMotion origin="layout" path="M 3.05556E-6 2.34949E-6 L -0.24132 -0.12597 " pathEditMode="relative" rAng="0" ptsTypes="AA">
                                          <p:cBhvr>
                                            <p:cTn id="104" dur="500" fill="hold"/>
                                            <p:tgtEl>
                                              <p:spTgt spid="25"/>
                                            </p:tgtEl>
                                            <p:attrNameLst>
                                              <p:attrName>ppt_x</p:attrName>
                                              <p:attrName>ppt_y</p:attrName>
                                            </p:attrNameLst>
                                          </p:cBhvr>
                                          <p:rCtr x="-12066" y="-6298"/>
                                        </p:animMotion>
                                      </p:childTnLst>
                                    </p:cTn>
                                  </p:par>
                                  <p:par>
                                    <p:cTn id="105" presetID="10" presetClass="entr" presetSubtype="0" fill="hold" grpId="0" nodeType="withEffect">
                                      <p:stCondLst>
                                        <p:cond delay="430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42" presetClass="path" presetSubtype="0" accel="50000" decel="50000" autoRev="1" fill="hold" grpId="1" nodeType="withEffect">
                                      <p:stCondLst>
                                        <p:cond delay="3800"/>
                                      </p:stCondLst>
                                      <p:childTnLst>
                                        <p:animMotion origin="layout" path="M -3.61111E-6 -1.33374E-6 L -0.10625 0.00093 " pathEditMode="relative" rAng="0" ptsTypes="AA">
                                          <p:cBhvr>
                                            <p:cTn id="109" dur="500" fill="hold"/>
                                            <p:tgtEl>
                                              <p:spTgt spid="37"/>
                                            </p:tgtEl>
                                            <p:attrNameLst>
                                              <p:attrName>ppt_x</p:attrName>
                                              <p:attrName>ppt_y</p:attrName>
                                            </p:attrNameLst>
                                          </p:cBhvr>
                                          <p:rCtr x="-5313" y="31"/>
                                        </p:animMotion>
                                      </p:childTnLst>
                                    </p:cTn>
                                  </p:par>
                                  <p:par>
                                    <p:cTn id="110" presetID="10" presetClass="entr" presetSubtype="0" fill="hold" grpId="0" nodeType="withEffect">
                                      <p:stCondLst>
                                        <p:cond delay="445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42" presetClass="path" presetSubtype="0" accel="50000" decel="50000" autoRev="1" fill="hold" grpId="1" nodeType="withEffect">
                                      <p:stCondLst>
                                        <p:cond delay="3950"/>
                                      </p:stCondLst>
                                      <p:childTnLst>
                                        <p:animMotion origin="layout" path="M -1.66667E-6 -1.19173E-6 L -0.01354 -0.25224 " pathEditMode="relative" rAng="0" ptsTypes="AA">
                                          <p:cBhvr>
                                            <p:cTn id="114" dur="500" fill="hold"/>
                                            <p:tgtEl>
                                              <p:spTgt spid="30"/>
                                            </p:tgtEl>
                                            <p:attrNameLst>
                                              <p:attrName>ppt_x</p:attrName>
                                              <p:attrName>ppt_y</p:attrName>
                                            </p:attrNameLst>
                                          </p:cBhvr>
                                          <p:rCtr x="-677" y="-12627"/>
                                        </p:animMotion>
                                      </p:childTnLst>
                                    </p:cTn>
                                  </p:par>
                                  <p:par>
                                    <p:cTn id="115" presetID="10" presetClass="entr" presetSubtype="0" fill="hold" grpId="0" nodeType="withEffect">
                                      <p:stCondLst>
                                        <p:cond delay="460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42" presetClass="path" presetSubtype="0" accel="50000" decel="50000" autoRev="1" fill="hold" grpId="1" nodeType="withEffect">
                                      <p:stCondLst>
                                        <p:cond delay="4100"/>
                                      </p:stCondLst>
                                      <p:childTnLst>
                                        <p:animMotion origin="layout" path="M 3.61111E-6 -3.5196E-7 L 0.05955 -0.1766 " pathEditMode="relative" rAng="0" ptsTypes="AA">
                                          <p:cBhvr>
                                            <p:cTn id="119" dur="500" fill="hold"/>
                                            <p:tgtEl>
                                              <p:spTgt spid="34"/>
                                            </p:tgtEl>
                                            <p:attrNameLst>
                                              <p:attrName>ppt_x</p:attrName>
                                              <p:attrName>ppt_y</p:attrName>
                                            </p:attrNameLst>
                                          </p:cBhvr>
                                          <p:rCtr x="2969" y="-8830"/>
                                        </p:animMotion>
                                      </p:childTnLst>
                                    </p:cTn>
                                  </p:par>
                                  <p:par>
                                    <p:cTn id="120" presetID="10" presetClass="entr" presetSubtype="0" fill="hold" grpId="0" nodeType="withEffect">
                                      <p:stCondLst>
                                        <p:cond delay="475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42" presetClass="path" presetSubtype="0" accel="50000" decel="50000" autoRev="1" fill="hold" grpId="1" nodeType="withEffect">
                                      <p:stCondLst>
                                        <p:cond delay="4250"/>
                                      </p:stCondLst>
                                      <p:childTnLst>
                                        <p:animMotion origin="layout" path="M -3.88889E-6 -1.66409E-6 L -0.1368 0.12319 " pathEditMode="relative" rAng="0" ptsTypes="AA">
                                          <p:cBhvr>
                                            <p:cTn id="124" dur="500" fill="hold"/>
                                            <p:tgtEl>
                                              <p:spTgt spid="28"/>
                                            </p:tgtEl>
                                            <p:attrNameLst>
                                              <p:attrName>ppt_x</p:attrName>
                                              <p:attrName>ppt_y</p:attrName>
                                            </p:attrNameLst>
                                          </p:cBhvr>
                                          <p:rCtr x="-6840" y="6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15" grpId="0" animBg="1"/>
          <p:bldP spid="16" grpId="0"/>
          <p:bldP spid="3" grpId="0" animBg="1"/>
          <p:bldP spid="4"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1+#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0-#ppt_w/2"/>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1+#ppt_w/2"/>
                                              </p:val>
                                            </p:tav>
                                            <p:tav tm="100000">
                                              <p:val>
                                                <p:strVal val="#ppt_x"/>
                                              </p:val>
                                            </p:tav>
                                          </p:tavLst>
                                        </p:anim>
                                        <p:anim calcmode="lin" valueType="num">
                                          <p:cBhvr additive="base">
                                            <p:cTn id="20" dur="1500" fill="hold"/>
                                            <p:tgtEl>
                                              <p:spTgt spid="21"/>
                                            </p:tgtEl>
                                            <p:attrNameLst>
                                              <p:attrName>ppt_y</p:attrName>
                                            </p:attrNameLst>
                                          </p:cBhvr>
                                          <p:tavLst>
                                            <p:tav tm="0">
                                              <p:val>
                                                <p:strVal val="0-#ppt_h/2"/>
                                              </p:val>
                                            </p:tav>
                                            <p:tav tm="100000">
                                              <p:val>
                                                <p:strVal val="#ppt_y"/>
                                              </p:val>
                                            </p:tav>
                                          </p:tavLst>
                                        </p:anim>
                                      </p:childTnLst>
                                    </p:cTn>
                                  </p:par>
                                  <p:par>
                                    <p:cTn id="21" presetID="31" presetClass="entr" presetSubtype="0" fill="hold" grpId="0" nodeType="withEffect">
                                      <p:stCondLst>
                                        <p:cond delay="2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grpId="0" nodeType="withEffect">
                                      <p:stCondLst>
                                        <p:cond delay="3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par>
                                    <p:cTn id="33" presetID="31" presetClass="entr" presetSubtype="0" fill="hold" grpId="0" nodeType="withEffect">
                                      <p:stCondLst>
                                        <p:cond delay="3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400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accel="50000" decel="50000" autoRev="1" fill="hold" grpId="1" nodeType="withEffect">
                                      <p:stCondLst>
                                        <p:cond delay="2000"/>
                                      </p:stCondLst>
                                      <p:childTnLst>
                                        <p:animMotion origin="layout" path="M 2.22222E-6 2.34949E-6 L 0.22847 -0.12597 " pathEditMode="relative" rAng="0" ptsTypes="AA">
                                          <p:cBhvr>
                                            <p:cTn id="49" dur="500" fill="hold"/>
                                            <p:tgtEl>
                                              <p:spTgt spid="26"/>
                                            </p:tgtEl>
                                            <p:attrNameLst>
                                              <p:attrName>ppt_x</p:attrName>
                                              <p:attrName>ppt_y</p:attrName>
                                            </p:attrNameLst>
                                          </p:cBhvr>
                                          <p:rCtr x="11424" y="-6298"/>
                                        </p:animMotion>
                                      </p:childTnLst>
                                    </p:cTn>
                                  </p:par>
                                  <p:par>
                                    <p:cTn id="50" presetID="10" presetClass="entr" presetSubtype="0" fill="hold" grpId="0" nodeType="withEffect">
                                      <p:stCondLst>
                                        <p:cond delay="26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accel="50000" decel="50000" autoRev="1" fill="hold" grpId="1" nodeType="withEffect">
                                      <p:stCondLst>
                                        <p:cond delay="2150"/>
                                      </p:stCondLst>
                                      <p:childTnLst>
                                        <p:animMotion origin="layout" path="M -2.22222E-6 -7.44057E-7 L 0.17778 -0.23279 " pathEditMode="relative" rAng="0" ptsTypes="AA">
                                          <p:cBhvr>
                                            <p:cTn id="54" dur="500" fill="hold"/>
                                            <p:tgtEl>
                                              <p:spTgt spid="27"/>
                                            </p:tgtEl>
                                            <p:attrNameLst>
                                              <p:attrName>ppt_x</p:attrName>
                                              <p:attrName>ppt_y</p:attrName>
                                            </p:attrNameLst>
                                          </p:cBhvr>
                                          <p:rCtr x="8889" y="-11639"/>
                                        </p:animMotion>
                                      </p:childTnLst>
                                    </p:cTn>
                                  </p:par>
                                  <p:par>
                                    <p:cTn id="55" presetID="10" presetClass="entr" presetSubtype="0" fill="hold" grpId="0" nodeType="withEffect">
                                      <p:stCondLst>
                                        <p:cond delay="28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42" presetClass="path" presetSubtype="0" accel="50000" decel="50000" autoRev="1" fill="hold" grpId="1" nodeType="withEffect">
                                      <p:stCondLst>
                                        <p:cond delay="2300"/>
                                      </p:stCondLst>
                                      <p:childTnLst>
                                        <p:animMotion origin="layout" path="M -8.33333E-7 -4.20191E-6 L 0.10226 -0.05989 " pathEditMode="relative" rAng="0" ptsTypes="AA">
                                          <p:cBhvr>
                                            <p:cTn id="59" dur="500" fill="hold"/>
                                            <p:tgtEl>
                                              <p:spTgt spid="36"/>
                                            </p:tgtEl>
                                            <p:attrNameLst>
                                              <p:attrName>ppt_x</p:attrName>
                                              <p:attrName>ppt_y</p:attrName>
                                            </p:attrNameLst>
                                          </p:cBhvr>
                                          <p:rCtr x="5104" y="-2995"/>
                                        </p:animMotion>
                                      </p:childTnLst>
                                    </p:cTn>
                                  </p:par>
                                  <p:par>
                                    <p:cTn id="60" presetID="10" presetClass="entr" presetSubtype="0" fill="hold" grpId="0" nodeType="withEffect">
                                      <p:stCondLst>
                                        <p:cond delay="295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accel="50000" decel="50000" autoRev="1" fill="hold" grpId="1" nodeType="withEffect">
                                      <p:stCondLst>
                                        <p:cond delay="2450"/>
                                      </p:stCondLst>
                                      <p:childTnLst>
                                        <p:animMotion origin="layout" path="M -1.66667E-6 1.56221E-6 L 0.06024 -0.24637 " pathEditMode="relative" rAng="0" ptsTypes="AA">
                                          <p:cBhvr>
                                            <p:cTn id="64" dur="500" fill="hold"/>
                                            <p:tgtEl>
                                              <p:spTgt spid="24"/>
                                            </p:tgtEl>
                                            <p:attrNameLst>
                                              <p:attrName>ppt_x</p:attrName>
                                              <p:attrName>ppt_y</p:attrName>
                                            </p:attrNameLst>
                                          </p:cBhvr>
                                          <p:rCtr x="3003" y="-12319"/>
                                        </p:animMotion>
                                      </p:childTnLst>
                                    </p:cTn>
                                  </p:par>
                                  <p:par>
                                    <p:cTn id="65" presetID="10" presetClass="entr" presetSubtype="0" fill="hold" grpId="0" nodeType="withEffect">
                                      <p:stCondLst>
                                        <p:cond delay="3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42" presetClass="path" presetSubtype="0" accel="50000" decel="50000" autoRev="1" fill="hold" grpId="1" nodeType="withEffect">
                                      <p:stCondLst>
                                        <p:cond delay="2600"/>
                                      </p:stCondLst>
                                      <p:childTnLst>
                                        <p:animMotion origin="layout" path="M 4.16667E-6 5.77339E-7 L 0.04114 0.251 " pathEditMode="relative" rAng="0" ptsTypes="AA">
                                          <p:cBhvr>
                                            <p:cTn id="69" dur="500" fill="hold"/>
                                            <p:tgtEl>
                                              <p:spTgt spid="33"/>
                                            </p:tgtEl>
                                            <p:attrNameLst>
                                              <p:attrName>ppt_x</p:attrName>
                                              <p:attrName>ppt_y</p:attrName>
                                            </p:attrNameLst>
                                          </p:cBhvr>
                                          <p:rCtr x="2049" y="12535"/>
                                        </p:animMotion>
                                      </p:childTnLst>
                                    </p:cTn>
                                  </p:par>
                                  <p:par>
                                    <p:cTn id="70" presetID="10" presetClass="entr" presetSubtype="0" fill="hold" grpId="0" nodeType="withEffect">
                                      <p:stCondLst>
                                        <p:cond delay="32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accel="50000" decel="50000" autoRev="1" fill="hold" grpId="1" nodeType="withEffect">
                                      <p:stCondLst>
                                        <p:cond delay="2750"/>
                                      </p:stCondLst>
                                      <p:childTnLst>
                                        <p:animMotion origin="layout" path="M 2.5E-6 3.29423E-6 L -0.04531 -0.20439 " pathEditMode="relative" rAng="0" ptsTypes="AA">
                                          <p:cBhvr>
                                            <p:cTn id="74" dur="500" fill="hold"/>
                                            <p:tgtEl>
                                              <p:spTgt spid="23"/>
                                            </p:tgtEl>
                                            <p:attrNameLst>
                                              <p:attrName>ppt_x</p:attrName>
                                              <p:attrName>ppt_y</p:attrName>
                                            </p:attrNameLst>
                                          </p:cBhvr>
                                          <p:rCtr x="-2274" y="-10219"/>
                                        </p:animMotion>
                                      </p:childTnLst>
                                    </p:cTn>
                                  </p:par>
                                  <p:par>
                                    <p:cTn id="75" presetID="10" presetClass="entr" presetSubtype="0" fill="hold" grpId="0" nodeType="withEffect">
                                      <p:stCondLst>
                                        <p:cond delay="34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42" presetClass="path" presetSubtype="0" accel="50000" decel="50000" autoRev="1" fill="hold" grpId="1" nodeType="withEffect">
                                      <p:stCondLst>
                                        <p:cond delay="2900"/>
                                      </p:stCondLst>
                                      <p:childTnLst>
                                        <p:animMotion origin="layout" path="M 1.11111E-6 3.42698E-6 L 0.04566 0.17937 " pathEditMode="relative" rAng="0" ptsTypes="AA">
                                          <p:cBhvr>
                                            <p:cTn id="79" dur="500" fill="hold"/>
                                            <p:tgtEl>
                                              <p:spTgt spid="29"/>
                                            </p:tgtEl>
                                            <p:attrNameLst>
                                              <p:attrName>ppt_x</p:attrName>
                                              <p:attrName>ppt_y</p:attrName>
                                            </p:attrNameLst>
                                          </p:cBhvr>
                                          <p:rCtr x="2274" y="8953"/>
                                        </p:animMotion>
                                      </p:childTnLst>
                                    </p:cTn>
                                  </p:par>
                                  <p:par>
                                    <p:cTn id="80" presetID="10" presetClass="entr" presetSubtype="0" fill="hold" grpId="0" nodeType="withEffect">
                                      <p:stCondLst>
                                        <p:cond delay="35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accel="50000" decel="50000" autoRev="1" fill="hold" grpId="1" nodeType="withEffect">
                                      <p:stCondLst>
                                        <p:cond delay="3050"/>
                                      </p:stCondLst>
                                      <p:childTnLst>
                                        <p:animMotion origin="layout" path="M 2.22222E-6 -1.54369E-7 L 0.14271 0.05156 " pathEditMode="relative" rAng="0" ptsTypes="AA">
                                          <p:cBhvr>
                                            <p:cTn id="84" dur="500" fill="hold"/>
                                            <p:tgtEl>
                                              <p:spTgt spid="32"/>
                                            </p:tgtEl>
                                            <p:attrNameLst>
                                              <p:attrName>ppt_x</p:attrName>
                                              <p:attrName>ppt_y</p:attrName>
                                            </p:attrNameLst>
                                          </p:cBhvr>
                                          <p:rCtr x="7135" y="2563"/>
                                        </p:animMotion>
                                      </p:childTnLst>
                                    </p:cTn>
                                  </p:par>
                                  <p:par>
                                    <p:cTn id="85" presetID="10" presetClass="entr" presetSubtype="0" fill="hold" grpId="0" nodeType="withEffect">
                                      <p:stCondLst>
                                        <p:cond delay="370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42" presetClass="path" presetSubtype="0" accel="50000" decel="50000" autoRev="1" fill="hold" grpId="1" nodeType="withEffect">
                                      <p:stCondLst>
                                        <p:cond delay="3200"/>
                                      </p:stCondLst>
                                      <p:childTnLst>
                                        <p:animMotion origin="layout" path="M -3.61111E-6 4.94288E-6 L -0.12204 -0.16734 " pathEditMode="relative" rAng="0" ptsTypes="AA">
                                          <p:cBhvr>
                                            <p:cTn id="89" dur="500" fill="hold"/>
                                            <p:tgtEl>
                                              <p:spTgt spid="31"/>
                                            </p:tgtEl>
                                            <p:attrNameLst>
                                              <p:attrName>ppt_x</p:attrName>
                                              <p:attrName>ppt_y</p:attrName>
                                            </p:attrNameLst>
                                          </p:cBhvr>
                                          <p:rCtr x="-6111" y="-8367"/>
                                        </p:animMotion>
                                      </p:childTnLst>
                                    </p:cTn>
                                  </p:par>
                                  <p:par>
                                    <p:cTn id="90" presetID="10" presetClass="entr" presetSubtype="0" fill="hold" grpId="0" nodeType="withEffect">
                                      <p:stCondLst>
                                        <p:cond delay="385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42" presetClass="path" presetSubtype="0" accel="50000" decel="50000" autoRev="1" fill="hold" grpId="1" nodeType="withEffect">
                                      <p:stCondLst>
                                        <p:cond delay="3350"/>
                                      </p:stCondLst>
                                      <p:childTnLst>
                                        <p:animMotion origin="layout" path="M 4.16667E-6 -3.80364E-6 L -0.02344 0.18895 " pathEditMode="relative" rAng="0" ptsTypes="AA">
                                          <p:cBhvr>
                                            <p:cTn id="94" dur="500" fill="hold"/>
                                            <p:tgtEl>
                                              <p:spTgt spid="35"/>
                                            </p:tgtEl>
                                            <p:attrNameLst>
                                              <p:attrName>ppt_x</p:attrName>
                                              <p:attrName>ppt_y</p:attrName>
                                            </p:attrNameLst>
                                          </p:cBhvr>
                                          <p:rCtr x="-1181" y="9447"/>
                                        </p:animMotion>
                                      </p:childTnLst>
                                    </p:cTn>
                                  </p:par>
                                  <p:par>
                                    <p:cTn id="95" presetID="10" presetClass="entr" presetSubtype="0" fill="hold" grpId="0" nodeType="withEffect">
                                      <p:stCondLst>
                                        <p:cond delay="40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42" presetClass="path" presetSubtype="0" accel="50000" decel="50000" autoRev="1" fill="hold" grpId="1" nodeType="withEffect">
                                      <p:stCondLst>
                                        <p:cond delay="3500"/>
                                      </p:stCondLst>
                                      <p:childTnLst>
                                        <p:animMotion origin="layout" path="M -2.5E-6 1.38006E-6 L -0.06927 -0.1485 " pathEditMode="relative" rAng="0" ptsTypes="AA">
                                          <p:cBhvr>
                                            <p:cTn id="99" dur="500" fill="hold"/>
                                            <p:tgtEl>
                                              <p:spTgt spid="38"/>
                                            </p:tgtEl>
                                            <p:attrNameLst>
                                              <p:attrName>ppt_x</p:attrName>
                                              <p:attrName>ppt_y</p:attrName>
                                            </p:attrNameLst>
                                          </p:cBhvr>
                                          <p:rCtr x="-3472" y="-7441"/>
                                        </p:animMotion>
                                      </p:childTnLst>
                                    </p:cTn>
                                  </p:par>
                                  <p:par>
                                    <p:cTn id="100" presetID="10" presetClass="entr" presetSubtype="0" fill="hold" grpId="0" nodeType="withEffect">
                                      <p:stCondLst>
                                        <p:cond delay="415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42" presetClass="path" presetSubtype="0" accel="50000" decel="50000" autoRev="1" fill="hold" grpId="1" nodeType="withEffect">
                                      <p:stCondLst>
                                        <p:cond delay="3650"/>
                                      </p:stCondLst>
                                      <p:childTnLst>
                                        <p:animMotion origin="layout" path="M 3.05556E-6 2.34949E-6 L -0.24132 -0.12597 " pathEditMode="relative" rAng="0" ptsTypes="AA">
                                          <p:cBhvr>
                                            <p:cTn id="104" dur="500" fill="hold"/>
                                            <p:tgtEl>
                                              <p:spTgt spid="25"/>
                                            </p:tgtEl>
                                            <p:attrNameLst>
                                              <p:attrName>ppt_x</p:attrName>
                                              <p:attrName>ppt_y</p:attrName>
                                            </p:attrNameLst>
                                          </p:cBhvr>
                                          <p:rCtr x="-12066" y="-6298"/>
                                        </p:animMotion>
                                      </p:childTnLst>
                                    </p:cTn>
                                  </p:par>
                                  <p:par>
                                    <p:cTn id="105" presetID="10" presetClass="entr" presetSubtype="0" fill="hold" grpId="0" nodeType="withEffect">
                                      <p:stCondLst>
                                        <p:cond delay="430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42" presetClass="path" presetSubtype="0" accel="50000" decel="50000" autoRev="1" fill="hold" grpId="1" nodeType="withEffect">
                                      <p:stCondLst>
                                        <p:cond delay="3800"/>
                                      </p:stCondLst>
                                      <p:childTnLst>
                                        <p:animMotion origin="layout" path="M -3.61111E-6 -1.33374E-6 L -0.10625 0.00093 " pathEditMode="relative" rAng="0" ptsTypes="AA">
                                          <p:cBhvr>
                                            <p:cTn id="109" dur="500" fill="hold"/>
                                            <p:tgtEl>
                                              <p:spTgt spid="37"/>
                                            </p:tgtEl>
                                            <p:attrNameLst>
                                              <p:attrName>ppt_x</p:attrName>
                                              <p:attrName>ppt_y</p:attrName>
                                            </p:attrNameLst>
                                          </p:cBhvr>
                                          <p:rCtr x="-5313" y="31"/>
                                        </p:animMotion>
                                      </p:childTnLst>
                                    </p:cTn>
                                  </p:par>
                                  <p:par>
                                    <p:cTn id="110" presetID="10" presetClass="entr" presetSubtype="0" fill="hold" grpId="0" nodeType="withEffect">
                                      <p:stCondLst>
                                        <p:cond delay="445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42" presetClass="path" presetSubtype="0" accel="50000" decel="50000" autoRev="1" fill="hold" grpId="1" nodeType="withEffect">
                                      <p:stCondLst>
                                        <p:cond delay="3950"/>
                                      </p:stCondLst>
                                      <p:childTnLst>
                                        <p:animMotion origin="layout" path="M -1.66667E-6 -1.19173E-6 L -0.01354 -0.25224 " pathEditMode="relative" rAng="0" ptsTypes="AA">
                                          <p:cBhvr>
                                            <p:cTn id="114" dur="500" fill="hold"/>
                                            <p:tgtEl>
                                              <p:spTgt spid="30"/>
                                            </p:tgtEl>
                                            <p:attrNameLst>
                                              <p:attrName>ppt_x</p:attrName>
                                              <p:attrName>ppt_y</p:attrName>
                                            </p:attrNameLst>
                                          </p:cBhvr>
                                          <p:rCtr x="-677" y="-12627"/>
                                        </p:animMotion>
                                      </p:childTnLst>
                                    </p:cTn>
                                  </p:par>
                                  <p:par>
                                    <p:cTn id="115" presetID="10" presetClass="entr" presetSubtype="0" fill="hold" grpId="0" nodeType="withEffect">
                                      <p:stCondLst>
                                        <p:cond delay="460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42" presetClass="path" presetSubtype="0" accel="50000" decel="50000" autoRev="1" fill="hold" grpId="1" nodeType="withEffect">
                                      <p:stCondLst>
                                        <p:cond delay="4100"/>
                                      </p:stCondLst>
                                      <p:childTnLst>
                                        <p:animMotion origin="layout" path="M 3.61111E-6 -3.5196E-7 L 0.05955 -0.1766 " pathEditMode="relative" rAng="0" ptsTypes="AA">
                                          <p:cBhvr>
                                            <p:cTn id="119" dur="500" fill="hold"/>
                                            <p:tgtEl>
                                              <p:spTgt spid="34"/>
                                            </p:tgtEl>
                                            <p:attrNameLst>
                                              <p:attrName>ppt_x</p:attrName>
                                              <p:attrName>ppt_y</p:attrName>
                                            </p:attrNameLst>
                                          </p:cBhvr>
                                          <p:rCtr x="2969" y="-8830"/>
                                        </p:animMotion>
                                      </p:childTnLst>
                                    </p:cTn>
                                  </p:par>
                                  <p:par>
                                    <p:cTn id="120" presetID="10" presetClass="entr" presetSubtype="0" fill="hold" grpId="0" nodeType="withEffect">
                                      <p:stCondLst>
                                        <p:cond delay="475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42" presetClass="path" presetSubtype="0" accel="50000" decel="50000" autoRev="1" fill="hold" grpId="1" nodeType="withEffect">
                                      <p:stCondLst>
                                        <p:cond delay="4250"/>
                                      </p:stCondLst>
                                      <p:childTnLst>
                                        <p:animMotion origin="layout" path="M -3.88889E-6 -1.66409E-6 L -0.1368 0.12319 " pathEditMode="relative" rAng="0" ptsTypes="AA">
                                          <p:cBhvr>
                                            <p:cTn id="124" dur="500" fill="hold"/>
                                            <p:tgtEl>
                                              <p:spTgt spid="28"/>
                                            </p:tgtEl>
                                            <p:attrNameLst>
                                              <p:attrName>ppt_x</p:attrName>
                                              <p:attrName>ppt_y</p:attrName>
                                            </p:attrNameLst>
                                          </p:cBhvr>
                                          <p:rCtr x="-6840" y="6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15" grpId="0" animBg="1"/>
          <p:bldP spid="16" grpId="0"/>
          <p:bldP spid="3" grpId="0" animBg="1"/>
          <p:bldP spid="4"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custDataLst>
              <p:tags r:id="rId1"/>
            </p:custDataLst>
          </p:nvPr>
        </p:nvSpPr>
        <p:spPr>
          <a:xfrm>
            <a:off x="1805131" y="2052664"/>
            <a:ext cx="902672" cy="902672"/>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50301B"/>
              </a:solidFill>
              <a:latin typeface="HelveticaNeueLT Pro 55 Roman" pitchFamily="34" charset="0"/>
              <a:sym typeface="+mn-lt"/>
            </a:endParaRPr>
          </a:p>
        </p:txBody>
      </p:sp>
      <p:sp>
        <p:nvSpPr>
          <p:cNvPr id="3" name="任意多边形 2"/>
          <p:cNvSpPr/>
          <p:nvPr>
            <p:custDataLst>
              <p:tags r:id="rId3"/>
            </p:custDataLst>
          </p:nvPr>
        </p:nvSpPr>
        <p:spPr>
          <a:xfrm>
            <a:off x="2472694" y="3453433"/>
            <a:ext cx="504000" cy="504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4" name="任意多边形 3"/>
          <p:cNvSpPr/>
          <p:nvPr>
            <p:custDataLst>
              <p:tags r:id="rId5"/>
            </p:custDataLst>
          </p:nvPr>
        </p:nvSpPr>
        <p:spPr>
          <a:xfrm>
            <a:off x="178811" y="2613571"/>
            <a:ext cx="300704" cy="300704"/>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5" name="任意多边形 4"/>
          <p:cNvSpPr/>
          <p:nvPr>
            <p:custDataLst>
              <p:tags r:id="rId6"/>
            </p:custDataLst>
          </p:nvPr>
        </p:nvSpPr>
        <p:spPr>
          <a:xfrm>
            <a:off x="1259287" y="1867886"/>
            <a:ext cx="300704" cy="300704"/>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6" name="椭圆 5"/>
          <p:cNvSpPr/>
          <p:nvPr/>
        </p:nvSpPr>
        <p:spPr bwMode="auto">
          <a:xfrm>
            <a:off x="1097569" y="3072322"/>
            <a:ext cx="531896" cy="532011"/>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7" name="椭圆 6"/>
          <p:cNvSpPr/>
          <p:nvPr/>
        </p:nvSpPr>
        <p:spPr bwMode="auto">
          <a:xfrm>
            <a:off x="2411486" y="3117004"/>
            <a:ext cx="266716" cy="26677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8" name="任意多边形 7"/>
          <p:cNvSpPr/>
          <p:nvPr>
            <p:custDataLst>
              <p:tags r:id="rId7"/>
            </p:custDataLst>
          </p:nvPr>
        </p:nvSpPr>
        <p:spPr>
          <a:xfrm>
            <a:off x="2915445" y="2019795"/>
            <a:ext cx="540000" cy="540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9" name="椭圆 8"/>
          <p:cNvSpPr/>
          <p:nvPr/>
        </p:nvSpPr>
        <p:spPr bwMode="auto">
          <a:xfrm>
            <a:off x="1907462" y="1753381"/>
            <a:ext cx="266716" cy="26677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11" name="椭圆 10"/>
          <p:cNvSpPr/>
          <p:nvPr/>
        </p:nvSpPr>
        <p:spPr bwMode="auto">
          <a:xfrm>
            <a:off x="2800674" y="1481053"/>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12" name="椭圆 11"/>
          <p:cNvSpPr/>
          <p:nvPr/>
        </p:nvSpPr>
        <p:spPr bwMode="auto">
          <a:xfrm>
            <a:off x="3475761" y="4038514"/>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13" name="TextBox 12"/>
          <p:cNvSpPr txBox="1"/>
          <p:nvPr/>
        </p:nvSpPr>
        <p:spPr>
          <a:xfrm>
            <a:off x="755248" y="1868455"/>
            <a:ext cx="989896"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Faith</a:t>
            </a:r>
            <a:endParaRPr lang="en-US" altLang="zh-CN" sz="1200" dirty="0">
              <a:solidFill>
                <a:srgbClr val="C49166"/>
              </a:solidFill>
              <a:sym typeface="+mn-lt"/>
            </a:endParaRPr>
          </a:p>
        </p:txBody>
      </p:sp>
      <p:sp>
        <p:nvSpPr>
          <p:cNvPr id="14" name="TextBox 13"/>
          <p:cNvSpPr txBox="1"/>
          <p:nvPr/>
        </p:nvSpPr>
        <p:spPr>
          <a:xfrm>
            <a:off x="2160905" y="1734820"/>
            <a:ext cx="1447800"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zh-CN" altLang="en-US" sz="1200" spc="115"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Professional</a:t>
            </a:r>
            <a:r>
              <a:rPr lang="zh-CN" altLang="en-US" sz="1200" spc="115"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200" dirty="0">
              <a:solidFill>
                <a:srgbClr val="C49166"/>
              </a:solidFill>
              <a:sym typeface="+mn-lt"/>
            </a:endParaRPr>
          </a:p>
        </p:txBody>
      </p:sp>
      <p:sp>
        <p:nvSpPr>
          <p:cNvPr id="15" name="TextBox 14"/>
          <p:cNvSpPr txBox="1"/>
          <p:nvPr/>
        </p:nvSpPr>
        <p:spPr>
          <a:xfrm>
            <a:off x="2632710" y="3175635"/>
            <a:ext cx="1399540"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Cooperation</a:t>
            </a:r>
            <a:endParaRPr lang="en-US" altLang="zh-CN" sz="1200" dirty="0">
              <a:solidFill>
                <a:srgbClr val="C49166"/>
              </a:solidFill>
              <a:sym typeface="+mn-lt"/>
            </a:endParaRPr>
          </a:p>
        </p:txBody>
      </p:sp>
      <p:sp>
        <p:nvSpPr>
          <p:cNvPr id="16" name="TextBox 15"/>
          <p:cNvSpPr txBox="1"/>
          <p:nvPr/>
        </p:nvSpPr>
        <p:spPr>
          <a:xfrm>
            <a:off x="1331595" y="3546475"/>
            <a:ext cx="1274445"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Innovation</a:t>
            </a:r>
            <a:endParaRPr lang="en-US" altLang="zh-CN" sz="1200" dirty="0">
              <a:solidFill>
                <a:srgbClr val="C49166"/>
              </a:solidFill>
              <a:sym typeface="+mn-lt"/>
            </a:endParaRPr>
          </a:p>
        </p:txBody>
      </p:sp>
      <p:grpSp>
        <p:nvGrpSpPr>
          <p:cNvPr id="20" name="组合 19"/>
          <p:cNvGrpSpPr/>
          <p:nvPr>
            <p:custDataLst>
              <p:tags r:id="rId8"/>
            </p:custDataLst>
          </p:nvPr>
        </p:nvGrpSpPr>
        <p:grpSpPr>
          <a:xfrm>
            <a:off x="3837305" y="699135"/>
            <a:ext cx="5043170" cy="4345940"/>
            <a:chOff x="6443" y="3029"/>
            <a:chExt cx="7133" cy="7415"/>
          </a:xfrm>
        </p:grpSpPr>
        <p:sp>
          <p:nvSpPr>
            <p:cNvPr id="21" name="对角圆角矩形 20"/>
            <p:cNvSpPr/>
            <p:nvPr>
              <p:custDataLst>
                <p:tags r:id="rId9"/>
              </p:custDataLst>
            </p:nvPr>
          </p:nvSpPr>
          <p:spPr>
            <a:xfrm>
              <a:off x="6554" y="3154"/>
              <a:ext cx="7023" cy="7291"/>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对角圆角矩形 23"/>
            <p:cNvSpPr/>
            <p:nvPr>
              <p:custDataLst>
                <p:tags r:id="rId10"/>
              </p:custDataLst>
            </p:nvPr>
          </p:nvSpPr>
          <p:spPr>
            <a:xfrm>
              <a:off x="6443" y="3029"/>
              <a:ext cx="7023" cy="7291"/>
            </a:xfrm>
            <a:prstGeom prst="round2DiagRect">
              <a:avLst/>
            </a:prstGeom>
            <a:solidFill>
              <a:schemeClr val="lt1"/>
            </a:solidFill>
            <a:ln w="12700" cmpd="sng">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25" name="Title 6"/>
          <p:cNvSpPr txBox="1"/>
          <p:nvPr>
            <p:custDataLst>
              <p:tags r:id="rId11"/>
            </p:custDataLst>
          </p:nvPr>
        </p:nvSpPr>
        <p:spPr>
          <a:xfrm>
            <a:off x="3924300" y="803910"/>
            <a:ext cx="4829175" cy="362902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710"/>
              </a:spcBef>
              <a:spcAft>
                <a:spcPts val="0"/>
              </a:spcAft>
              <a:buSzPct val="100000"/>
              <a:buFont typeface="+mj-lt"/>
            </a:pP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a:t>
            </a:r>
            <a:r>
              <a:rPr lang="zh-CN" altLang="en-US"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rPr>
              <a:t>The leaders pay more attention to the management of the strategic development, transformation and upgrading while playing to their strengths.There is management innovation in strategic, marketing,HR and financial management. Also, the company execute fine management on the manufacturing just aims to be the one which has great influence among the ones with same occupation and tries to be the example in standardized management in certain district</a:t>
            </a:r>
            <a:r>
              <a:rPr altLang="zh-CN"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rPr>
              <a:t>.</a:t>
            </a:r>
            <a:br>
              <a:rPr lang="zh-CN" altLang="en-US"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rPr>
            </a:br>
            <a:r>
              <a:rPr lang="zh-CN" altLang="en-US"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rPr>
              <a:t>With honesty and credit as our idea, with high-class technology, stable quality, nicer service, suitable price and brand promotion, </a:t>
            </a:r>
            <a:r>
              <a:rPr altLang="zh-CN"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rPr>
              <a:t>MIT-IVY </a:t>
            </a:r>
            <a:r>
              <a:rPr lang="zh-CN" altLang="en-US"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rPr>
              <a:t>is looking forward to cooperating with all the friends, and going to the brightly future.</a:t>
            </a:r>
            <a:endParaRPr lang="zh-CN" altLang="en-US" sz="1200" spc="115" dirty="0">
              <a:ln w="3175">
                <a:noFill/>
                <a:prstDash val="dash"/>
              </a:ln>
              <a:solidFill>
                <a:srgbClr val="C29627"/>
              </a:solidFill>
              <a:uFillTx/>
              <a:latin typeface="Cambria" panose="02040503050406030204" charset="0"/>
              <a:ea typeface="黑体" panose="02010609060101010101" charset="-122"/>
              <a:cs typeface="Cambria" panose="02040503050406030204" charset="0"/>
              <a:sym typeface="+mn-ea"/>
            </a:endParaRPr>
          </a:p>
        </p:txBody>
      </p:sp>
      <p:sp>
        <p:nvSpPr>
          <p:cNvPr id="22" name="椭圆 21"/>
          <p:cNvSpPr/>
          <p:nvPr/>
        </p:nvSpPr>
        <p:spPr bwMode="auto">
          <a:xfrm>
            <a:off x="1525699" y="2613367"/>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23" name="任意多边形 22"/>
          <p:cNvSpPr/>
          <p:nvPr>
            <p:custDataLst>
              <p:tags r:id="rId12"/>
            </p:custDataLst>
          </p:nvPr>
        </p:nvSpPr>
        <p:spPr>
          <a:xfrm>
            <a:off x="2267874" y="3604054"/>
            <a:ext cx="180000" cy="180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26" name="TextBox 25"/>
          <p:cNvSpPr txBox="1"/>
          <p:nvPr/>
        </p:nvSpPr>
        <p:spPr>
          <a:xfrm>
            <a:off x="383540" y="2646680"/>
            <a:ext cx="1519555"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Development</a:t>
            </a:r>
            <a:endParaRPr lang="en-US" altLang="zh-CN" sz="1200" dirty="0">
              <a:solidFill>
                <a:srgbClr val="C49166"/>
              </a:solidFill>
              <a:sym typeface="+mn-lt"/>
            </a:endParaRPr>
          </a:p>
        </p:txBody>
      </p:sp>
      <p:sp>
        <p:nvSpPr>
          <p:cNvPr id="27" name="TextBox 26"/>
          <p:cNvSpPr txBox="1"/>
          <p:nvPr/>
        </p:nvSpPr>
        <p:spPr>
          <a:xfrm>
            <a:off x="4561205" y="269875"/>
            <a:ext cx="3408045" cy="422910"/>
          </a:xfrm>
          <a:prstGeom prst="rect">
            <a:avLst/>
          </a:prstGeom>
          <a:noFill/>
        </p:spPr>
        <p:txBody>
          <a:bodyPr wrap="square" rtlCol="0">
            <a:no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effectLst>
                  <a:outerShdw blurRad="50800" dist="38100" dir="10800000" algn="r" rotWithShape="0">
                    <a:prstClr val="black">
                      <a:alpha val="40000"/>
                    </a:prstClr>
                  </a:outerShdw>
                </a:effectLst>
                <a:latin typeface="Cambria" panose="02040503050406030204" charset="0"/>
                <a:cs typeface="Cambria" panose="02040503050406030204" charset="0"/>
              </a:rPr>
              <a:t>MIT-IVY INDUSTRY  FOCUS</a:t>
            </a:r>
            <a:endParaRPr lang="en-US" altLang="zh-CN" sz="1800" dirty="0">
              <a:solidFill>
                <a:schemeClr val="tx1"/>
              </a:solidFill>
              <a:effectLst>
                <a:outerShdw blurRad="50800" dist="38100" dir="10800000" algn="r" rotWithShape="0">
                  <a:prstClr val="black">
                    <a:alpha val="40000"/>
                  </a:prstClr>
                </a:outerShdw>
              </a:effectLst>
              <a:latin typeface="Cambria" panose="02040503050406030204" charset="0"/>
              <a:cs typeface="Cambria" panose="02040503050406030204" charset="0"/>
            </a:endParaRPr>
          </a:p>
        </p:txBody>
      </p:sp>
      <p:grpSp>
        <p:nvGrpSpPr>
          <p:cNvPr id="28" name="组合 27"/>
          <p:cNvGrpSpPr/>
          <p:nvPr/>
        </p:nvGrpSpPr>
        <p:grpSpPr>
          <a:xfrm>
            <a:off x="3672664" y="123478"/>
            <a:ext cx="623880" cy="680150"/>
            <a:chOff x="1249459" y="2668927"/>
            <a:chExt cx="1099775" cy="1198967"/>
          </a:xfrm>
        </p:grpSpPr>
        <p:sp>
          <p:nvSpPr>
            <p:cNvPr id="29"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0"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10" name="图片 9" descr="中青logo"/>
          <p:cNvPicPr>
            <a:picLocks noChangeAspect="1"/>
          </p:cNvPicPr>
          <p:nvPr>
            <p:custDataLst>
              <p:tags r:id="rId13"/>
            </p:custDataLst>
          </p:nvPr>
        </p:nvPicPr>
        <p:blipFill>
          <a:blip r:embed="rId14"/>
          <a:stretch>
            <a:fillRect/>
          </a:stretch>
        </p:blipFill>
        <p:spPr>
          <a:xfrm>
            <a:off x="8028305" y="51435"/>
            <a:ext cx="1068070" cy="793115"/>
          </a:xfrm>
          <a:prstGeom prst="rect">
            <a:avLst/>
          </a:prstGeom>
        </p:spPr>
      </p:pic>
    </p:spTree>
  </p:cSld>
  <p:clrMapOvr>
    <a:masterClrMapping/>
  </p:clrMapOvr>
  <p:transition spd="slow" advTm="2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4" dur="1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14:presetBounceEnd="5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14:presetBounceEnd="50000">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14:bounceEnd="50000">
                                          <p:cBhvr additive="base">
                                            <p:cTn id="29"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14:presetBounceEnd="50000">
                                      <p:stCondLst>
                                        <p:cond delay="500"/>
                                      </p:stCondLst>
                                      <p:childTnLst>
                                        <p:set>
                                          <p:cBhvr>
                                            <p:cTn id="32" dur="1" fill="hold">
                                              <p:stCondLst>
                                                <p:cond delay="0"/>
                                              </p:stCondLst>
                                            </p:cTn>
                                            <p:tgtEl>
                                              <p:spTgt spid="4"/>
                                            </p:tgtEl>
                                            <p:attrNameLst>
                                              <p:attrName>style.visibility</p:attrName>
                                            </p:attrNameLst>
                                          </p:cBhvr>
                                          <p:to>
                                            <p:strVal val="visible"/>
                                          </p:to>
                                        </p:set>
                                        <p:anim calcmode="lin" valueType="num" p14:bounceEnd="50000">
                                          <p:cBhvr additive="base">
                                            <p:cTn id="33"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4" dur="10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14:presetBounceEnd="50000">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14:bounceEnd="50000">
                                          <p:cBhvr additive="base">
                                            <p:cTn id="37"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38" dur="10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14:presetBounceEnd="50000">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14:bounceEnd="50000">
                                          <p:cBhvr additive="base">
                                            <p:cTn id="41"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42" dur="10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14:presetBounceEnd="50000">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14:bounceEnd="50000">
                                          <p:cBhvr additive="base">
                                            <p:cTn id="45"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46" dur="1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14:presetBounceEnd="50000">
                                      <p:stCondLst>
                                        <p:cond delay="1000"/>
                                      </p:stCondLst>
                                      <p:childTnLst>
                                        <p:set>
                                          <p:cBhvr>
                                            <p:cTn id="48" dur="1" fill="hold">
                                              <p:stCondLst>
                                                <p:cond delay="0"/>
                                              </p:stCondLst>
                                            </p:cTn>
                                            <p:tgtEl>
                                              <p:spTgt spid="3"/>
                                            </p:tgtEl>
                                            <p:attrNameLst>
                                              <p:attrName>style.visibility</p:attrName>
                                            </p:attrNameLst>
                                          </p:cBhvr>
                                          <p:to>
                                            <p:strVal val="visible"/>
                                          </p:to>
                                        </p:set>
                                        <p:anim calcmode="lin" valueType="num" p14:bounceEnd="50000">
                                          <p:cBhvr additive="base">
                                            <p:cTn id="49"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50" dur="1000" fill="hold"/>
                                            <p:tgtEl>
                                              <p:spTgt spid="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14:presetBounceEnd="50000">
                                      <p:stCondLst>
                                        <p:cond delay="1000"/>
                                      </p:stCondLst>
                                      <p:childTnLst>
                                        <p:set>
                                          <p:cBhvr>
                                            <p:cTn id="52" dur="1" fill="hold">
                                              <p:stCondLst>
                                                <p:cond delay="0"/>
                                              </p:stCondLst>
                                            </p:cTn>
                                            <p:tgtEl>
                                              <p:spTgt spid="12"/>
                                            </p:tgtEl>
                                            <p:attrNameLst>
                                              <p:attrName>style.visibility</p:attrName>
                                            </p:attrNameLst>
                                          </p:cBhvr>
                                          <p:to>
                                            <p:strVal val="visible"/>
                                          </p:to>
                                        </p:set>
                                        <p:anim calcmode="lin" valueType="num" p14:bounceEnd="50000">
                                          <p:cBhvr additive="base">
                                            <p:cTn id="53" dur="10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54" dur="1000" fill="hold"/>
                                            <p:tgtEl>
                                              <p:spTgt spid="12"/>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14:presetBounceEnd="50000">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14:bounceEnd="50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14:presetBounceEnd="50000">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14:bounceEnd="50000">
                                          <p:cBhvr additive="base">
                                            <p:cTn id="61" dur="10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9" fill="hold" grpId="0" nodeType="withEffect" p14:presetBounceEnd="50000">
                                      <p:stCondLst>
                                        <p:cond delay="1500"/>
                                      </p:stCondLst>
                                      <p:childTnLst>
                                        <p:set>
                                          <p:cBhvr>
                                            <p:cTn id="64" dur="1" fill="hold">
                                              <p:stCondLst>
                                                <p:cond delay="0"/>
                                              </p:stCondLst>
                                            </p:cTn>
                                            <p:tgtEl>
                                              <p:spTgt spid="16"/>
                                            </p:tgtEl>
                                            <p:attrNameLst>
                                              <p:attrName>style.visibility</p:attrName>
                                            </p:attrNameLst>
                                          </p:cBhvr>
                                          <p:to>
                                            <p:strVal val="visible"/>
                                          </p:to>
                                        </p:set>
                                        <p:anim calcmode="lin" valueType="num" p14:bounceEnd="50000">
                                          <p:cBhvr additive="base">
                                            <p:cTn id="65" dur="10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66" dur="10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9" fill="hold" grpId="0" nodeType="withEffect" p14:presetBounceEnd="50000">
                                      <p:stCondLst>
                                        <p:cond delay="1500"/>
                                      </p:stCondLst>
                                      <p:childTnLst>
                                        <p:set>
                                          <p:cBhvr>
                                            <p:cTn id="68" dur="1" fill="hold">
                                              <p:stCondLst>
                                                <p:cond delay="0"/>
                                              </p:stCondLst>
                                            </p:cTn>
                                            <p:tgtEl>
                                              <p:spTgt spid="15"/>
                                            </p:tgtEl>
                                            <p:attrNameLst>
                                              <p:attrName>style.visibility</p:attrName>
                                            </p:attrNameLst>
                                          </p:cBhvr>
                                          <p:to>
                                            <p:strVal val="visible"/>
                                          </p:to>
                                        </p:set>
                                        <p:anim calcmode="lin" valueType="num" p14:bounceEnd="50000">
                                          <p:cBhvr additive="base">
                                            <p:cTn id="69" dur="10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70" dur="1000" fill="hold"/>
                                            <p:tgtEl>
                                              <p:spTgt spid="15"/>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14:presetBounceEnd="50000">
                                      <p:stCondLst>
                                        <p:cond delay="1500"/>
                                      </p:stCondLst>
                                      <p:childTnLst>
                                        <p:set>
                                          <p:cBhvr>
                                            <p:cTn id="72" dur="1" fill="hold">
                                              <p:stCondLst>
                                                <p:cond delay="0"/>
                                              </p:stCondLst>
                                            </p:cTn>
                                            <p:tgtEl>
                                              <p:spTgt spid="14"/>
                                            </p:tgtEl>
                                            <p:attrNameLst>
                                              <p:attrName>style.visibility</p:attrName>
                                            </p:attrNameLst>
                                          </p:cBhvr>
                                          <p:to>
                                            <p:strVal val="visible"/>
                                          </p:to>
                                        </p:set>
                                        <p:anim calcmode="lin" valueType="num" p14:bounceEnd="50000">
                                          <p:cBhvr additive="base">
                                            <p:cTn id="73"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74" dur="1000" fill="hold"/>
                                            <p:tgtEl>
                                              <p:spTgt spid="14"/>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14:presetBounceEnd="50000">
                                      <p:stCondLst>
                                        <p:cond delay="1500"/>
                                      </p:stCondLst>
                                      <p:childTnLst>
                                        <p:set>
                                          <p:cBhvr>
                                            <p:cTn id="76" dur="1" fill="hold">
                                              <p:stCondLst>
                                                <p:cond delay="0"/>
                                              </p:stCondLst>
                                            </p:cTn>
                                            <p:tgtEl>
                                              <p:spTgt spid="26"/>
                                            </p:tgtEl>
                                            <p:attrNameLst>
                                              <p:attrName>style.visibility</p:attrName>
                                            </p:attrNameLst>
                                          </p:cBhvr>
                                          <p:to>
                                            <p:strVal val="visible"/>
                                          </p:to>
                                        </p:set>
                                        <p:anim calcmode="lin" valueType="num" p14:bounceEnd="50000">
                                          <p:cBhvr additive="base">
                                            <p:cTn id="77" dur="10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7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P spid="13" grpId="0"/>
          <p:bldP spid="14" grpId="0"/>
          <p:bldP spid="15" grpId="0"/>
          <p:bldP spid="16" grpId="0"/>
          <p:bldP spid="22" grpId="0" bldLvl="0" animBg="1"/>
          <p:bldP spid="23" grpId="0" bldLvl="0" animBg="1"/>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0-#ppt_w/2"/>
                                              </p:val>
                                            </p:tav>
                                            <p:tav tm="100000">
                                              <p:val>
                                                <p:strVal val="#ppt_x"/>
                                              </p:val>
                                            </p:tav>
                                          </p:tavLst>
                                        </p:anim>
                                        <p:anim calcmode="lin" valueType="num">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50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0-#ppt_w/2"/>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0-#ppt_w/2"/>
                                              </p:val>
                                            </p:tav>
                                            <p:tav tm="100000">
                                              <p:val>
                                                <p:strVal val="#ppt_x"/>
                                              </p:val>
                                            </p:tav>
                                          </p:tavLst>
                                        </p:anim>
                                        <p:anim calcmode="lin" valueType="num">
                                          <p:cBhvr additive="base">
                                            <p:cTn id="42" dur="10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1000" fill="hold"/>
                                            <p:tgtEl>
                                              <p:spTgt spid="22"/>
                                            </p:tgtEl>
                                            <p:attrNameLst>
                                              <p:attrName>ppt_x</p:attrName>
                                            </p:attrNameLst>
                                          </p:cBhvr>
                                          <p:tavLst>
                                            <p:tav tm="0">
                                              <p:val>
                                                <p:strVal val="0-#ppt_w/2"/>
                                              </p:val>
                                            </p:tav>
                                            <p:tav tm="100000">
                                              <p:val>
                                                <p:strVal val="#ppt_x"/>
                                              </p:val>
                                            </p:tav>
                                          </p:tavLst>
                                        </p:anim>
                                        <p:anim calcmode="lin" valueType="num">
                                          <p:cBhvr additive="base">
                                            <p:cTn id="46" dur="1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100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1000" fill="hold"/>
                                            <p:tgtEl>
                                              <p:spTgt spid="3"/>
                                            </p:tgtEl>
                                            <p:attrNameLst>
                                              <p:attrName>ppt_x</p:attrName>
                                            </p:attrNameLst>
                                          </p:cBhvr>
                                          <p:tavLst>
                                            <p:tav tm="0">
                                              <p:val>
                                                <p:strVal val="0-#ppt_w/2"/>
                                              </p:val>
                                            </p:tav>
                                            <p:tav tm="100000">
                                              <p:val>
                                                <p:strVal val="#ppt_x"/>
                                              </p:val>
                                            </p:tav>
                                          </p:tavLst>
                                        </p:anim>
                                        <p:anim calcmode="lin" valueType="num">
                                          <p:cBhvr additive="base">
                                            <p:cTn id="50" dur="1000" fill="hold"/>
                                            <p:tgtEl>
                                              <p:spTgt spid="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stCondLst>
                                        <p:cond delay="1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0-#ppt_w/2"/>
                                              </p:val>
                                            </p:tav>
                                            <p:tav tm="100000">
                                              <p:val>
                                                <p:strVal val="#ppt_x"/>
                                              </p:val>
                                            </p:tav>
                                          </p:tavLst>
                                        </p:anim>
                                        <p:anim calcmode="lin" valueType="num">
                                          <p:cBhvr additive="base">
                                            <p:cTn id="54" dur="1000" fill="hold"/>
                                            <p:tgtEl>
                                              <p:spTgt spid="12"/>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0-#ppt_w/2"/>
                                              </p:val>
                                            </p:tav>
                                            <p:tav tm="100000">
                                              <p:val>
                                                <p:strVal val="#ppt_x"/>
                                              </p:val>
                                            </p:tav>
                                          </p:tavLst>
                                        </p:anim>
                                        <p:anim calcmode="lin" valueType="num">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9" fill="hold" grpId="0" nodeType="withEffect">
                                      <p:stCondLst>
                                        <p:cond delay="150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1000" fill="hold"/>
                                            <p:tgtEl>
                                              <p:spTgt spid="16"/>
                                            </p:tgtEl>
                                            <p:attrNameLst>
                                              <p:attrName>ppt_x</p:attrName>
                                            </p:attrNameLst>
                                          </p:cBhvr>
                                          <p:tavLst>
                                            <p:tav tm="0">
                                              <p:val>
                                                <p:strVal val="0-#ppt_w/2"/>
                                              </p:val>
                                            </p:tav>
                                            <p:tav tm="100000">
                                              <p:val>
                                                <p:strVal val="#ppt_x"/>
                                              </p:val>
                                            </p:tav>
                                          </p:tavLst>
                                        </p:anim>
                                        <p:anim calcmode="lin" valueType="num">
                                          <p:cBhvr additive="base">
                                            <p:cTn id="66" dur="10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9" fill="hold" grpId="0" nodeType="withEffect">
                                      <p:stCondLst>
                                        <p:cond delay="150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1000" fill="hold"/>
                                            <p:tgtEl>
                                              <p:spTgt spid="15"/>
                                            </p:tgtEl>
                                            <p:attrNameLst>
                                              <p:attrName>ppt_x</p:attrName>
                                            </p:attrNameLst>
                                          </p:cBhvr>
                                          <p:tavLst>
                                            <p:tav tm="0">
                                              <p:val>
                                                <p:strVal val="0-#ppt_w/2"/>
                                              </p:val>
                                            </p:tav>
                                            <p:tav tm="100000">
                                              <p:val>
                                                <p:strVal val="#ppt_x"/>
                                              </p:val>
                                            </p:tav>
                                          </p:tavLst>
                                        </p:anim>
                                        <p:anim calcmode="lin" valueType="num">
                                          <p:cBhvr additive="base">
                                            <p:cTn id="70" dur="1000" fill="hold"/>
                                            <p:tgtEl>
                                              <p:spTgt spid="15"/>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stCondLst>
                                        <p:cond delay="15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1000" fill="hold"/>
                                            <p:tgtEl>
                                              <p:spTgt spid="14"/>
                                            </p:tgtEl>
                                            <p:attrNameLst>
                                              <p:attrName>ppt_x</p:attrName>
                                            </p:attrNameLst>
                                          </p:cBhvr>
                                          <p:tavLst>
                                            <p:tav tm="0">
                                              <p:val>
                                                <p:strVal val="0-#ppt_w/2"/>
                                              </p:val>
                                            </p:tav>
                                            <p:tav tm="100000">
                                              <p:val>
                                                <p:strVal val="#ppt_x"/>
                                              </p:val>
                                            </p:tav>
                                          </p:tavLst>
                                        </p:anim>
                                        <p:anim calcmode="lin" valueType="num">
                                          <p:cBhvr additive="base">
                                            <p:cTn id="74" dur="1000" fill="hold"/>
                                            <p:tgtEl>
                                              <p:spTgt spid="14"/>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stCondLst>
                                        <p:cond delay="150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1000" fill="hold"/>
                                            <p:tgtEl>
                                              <p:spTgt spid="26"/>
                                            </p:tgtEl>
                                            <p:attrNameLst>
                                              <p:attrName>ppt_x</p:attrName>
                                            </p:attrNameLst>
                                          </p:cBhvr>
                                          <p:tavLst>
                                            <p:tav tm="0">
                                              <p:val>
                                                <p:strVal val="0-#ppt_w/2"/>
                                              </p:val>
                                            </p:tav>
                                            <p:tav tm="100000">
                                              <p:val>
                                                <p:strVal val="#ppt_x"/>
                                              </p:val>
                                            </p:tav>
                                          </p:tavLst>
                                        </p:anim>
                                        <p:anim calcmode="lin" valueType="num">
                                          <p:cBhvr additive="base">
                                            <p:cTn id="7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P spid="13" grpId="0"/>
          <p:bldP spid="14" grpId="0"/>
          <p:bldP spid="15" grpId="0"/>
          <p:bldP spid="16" grpId="0"/>
          <p:bldP spid="22" grpId="0" bldLvl="0" animBg="1"/>
          <p:bldP spid="23" grpId="0" bldLvl="0" animBg="1"/>
          <p:bldP spid="2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2825590"/>
            <a:ext cx="9144000" cy="0"/>
          </a:xfrm>
          <a:prstGeom prst="lin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4" name="组合 3"/>
          <p:cNvGrpSpPr/>
          <p:nvPr/>
        </p:nvGrpSpPr>
        <p:grpSpPr>
          <a:xfrm>
            <a:off x="466878" y="1023612"/>
            <a:ext cx="829228" cy="1892011"/>
            <a:chOff x="466878" y="1023579"/>
            <a:chExt cx="829228" cy="1892011"/>
          </a:xfrm>
        </p:grpSpPr>
        <p:cxnSp>
          <p:nvCxnSpPr>
            <p:cNvPr id="33" name="直接连接符 32"/>
            <p:cNvCxnSpPr/>
            <p:nvPr/>
          </p:nvCxnSpPr>
          <p:spPr>
            <a:xfrm>
              <a:off x="881492" y="1888431"/>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 name="椭圆 5"/>
            <p:cNvSpPr/>
            <p:nvPr/>
          </p:nvSpPr>
          <p:spPr>
            <a:xfrm>
              <a:off x="791492"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2" name="椭圆 11"/>
            <p:cNvSpPr/>
            <p:nvPr/>
          </p:nvSpPr>
          <p:spPr>
            <a:xfrm>
              <a:off x="466878" y="1023579"/>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3" name="椭圆 12"/>
            <p:cNvSpPr/>
            <p:nvPr/>
          </p:nvSpPr>
          <p:spPr>
            <a:xfrm>
              <a:off x="580885" y="113757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1996</a:t>
              </a:r>
              <a:endParaRPr lang="zh-CN" altLang="en-US" sz="900" dirty="0">
                <a:solidFill>
                  <a:srgbClr val="50301B"/>
                </a:solidFill>
                <a:latin typeface="Impact" panose="020B0806030902050204" pitchFamily="34" charset="0"/>
              </a:endParaRPr>
            </a:p>
          </p:txBody>
        </p:sp>
      </p:grpSp>
      <p:grpSp>
        <p:nvGrpSpPr>
          <p:cNvPr id="14" name="组合 13"/>
          <p:cNvGrpSpPr/>
          <p:nvPr/>
        </p:nvGrpSpPr>
        <p:grpSpPr>
          <a:xfrm>
            <a:off x="1547664" y="2735590"/>
            <a:ext cx="829228" cy="1924392"/>
            <a:chOff x="1547664" y="2735590"/>
            <a:chExt cx="829228" cy="1924392"/>
          </a:xfrm>
        </p:grpSpPr>
        <p:cxnSp>
          <p:nvCxnSpPr>
            <p:cNvPr id="34" name="直接连接符 33"/>
            <p:cNvCxnSpPr/>
            <p:nvPr/>
          </p:nvCxnSpPr>
          <p:spPr>
            <a:xfrm>
              <a:off x="1962278" y="282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 name="椭圆 6"/>
            <p:cNvSpPr/>
            <p:nvPr/>
          </p:nvSpPr>
          <p:spPr>
            <a:xfrm>
              <a:off x="187227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6" name="椭圆 15"/>
            <p:cNvSpPr/>
            <p:nvPr/>
          </p:nvSpPr>
          <p:spPr>
            <a:xfrm>
              <a:off x="1547664" y="3830754"/>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7" name="椭圆 16"/>
            <p:cNvSpPr/>
            <p:nvPr/>
          </p:nvSpPr>
          <p:spPr>
            <a:xfrm>
              <a:off x="1661671" y="3944755"/>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2001</a:t>
              </a:r>
              <a:endParaRPr lang="zh-CN" altLang="en-US" sz="900" dirty="0">
                <a:solidFill>
                  <a:srgbClr val="50301B"/>
                </a:solidFill>
                <a:latin typeface="Impact" panose="020B0806030902050204" pitchFamily="34" charset="0"/>
              </a:endParaRPr>
            </a:p>
          </p:txBody>
        </p:sp>
      </p:grpSp>
      <p:grpSp>
        <p:nvGrpSpPr>
          <p:cNvPr id="15" name="组合 14"/>
          <p:cNvGrpSpPr/>
          <p:nvPr/>
        </p:nvGrpSpPr>
        <p:grpSpPr>
          <a:xfrm>
            <a:off x="2950684" y="2735590"/>
            <a:ext cx="829228" cy="1266156"/>
            <a:chOff x="2950684" y="2735590"/>
            <a:chExt cx="829228" cy="1266156"/>
          </a:xfrm>
        </p:grpSpPr>
        <p:cxnSp>
          <p:nvCxnSpPr>
            <p:cNvPr id="35" name="直接连接符 34"/>
            <p:cNvCxnSpPr/>
            <p:nvPr/>
          </p:nvCxnSpPr>
          <p:spPr>
            <a:xfrm>
              <a:off x="3365298" y="282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8" name="椭圆 7"/>
            <p:cNvSpPr/>
            <p:nvPr/>
          </p:nvSpPr>
          <p:spPr>
            <a:xfrm>
              <a:off x="327529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9" name="椭圆 18"/>
            <p:cNvSpPr/>
            <p:nvPr/>
          </p:nvSpPr>
          <p:spPr>
            <a:xfrm>
              <a:off x="2950684" y="3172518"/>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0" name="椭圆 19"/>
            <p:cNvSpPr/>
            <p:nvPr/>
          </p:nvSpPr>
          <p:spPr>
            <a:xfrm>
              <a:off x="3064691" y="328651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2006</a:t>
              </a:r>
              <a:endParaRPr lang="zh-CN" altLang="en-US" sz="900" dirty="0">
                <a:solidFill>
                  <a:srgbClr val="50301B"/>
                </a:solidFill>
                <a:latin typeface="Impact" panose="020B0806030902050204" pitchFamily="34" charset="0"/>
              </a:endParaRPr>
            </a:p>
          </p:txBody>
        </p:sp>
      </p:grpSp>
      <p:grpSp>
        <p:nvGrpSpPr>
          <p:cNvPr id="18" name="组合 17"/>
          <p:cNvGrpSpPr/>
          <p:nvPr/>
        </p:nvGrpSpPr>
        <p:grpSpPr>
          <a:xfrm>
            <a:off x="4337306" y="1013664"/>
            <a:ext cx="829228" cy="1892011"/>
            <a:chOff x="4283968" y="1023579"/>
            <a:chExt cx="829228" cy="1892011"/>
          </a:xfrm>
        </p:grpSpPr>
        <p:cxnSp>
          <p:nvCxnSpPr>
            <p:cNvPr id="36" name="直接连接符 35"/>
            <p:cNvCxnSpPr/>
            <p:nvPr/>
          </p:nvCxnSpPr>
          <p:spPr>
            <a:xfrm>
              <a:off x="4698582" y="1876069"/>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9" name="椭圆 8"/>
            <p:cNvSpPr/>
            <p:nvPr/>
          </p:nvSpPr>
          <p:spPr>
            <a:xfrm>
              <a:off x="4608582"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2" name="椭圆 21"/>
            <p:cNvSpPr/>
            <p:nvPr/>
          </p:nvSpPr>
          <p:spPr>
            <a:xfrm>
              <a:off x="4283968" y="1023579"/>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3" name="椭圆 22"/>
            <p:cNvSpPr/>
            <p:nvPr/>
          </p:nvSpPr>
          <p:spPr>
            <a:xfrm>
              <a:off x="4397968" y="113757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2009</a:t>
              </a:r>
              <a:endParaRPr lang="zh-CN" altLang="en-US" sz="900" dirty="0">
                <a:solidFill>
                  <a:srgbClr val="50301B"/>
                </a:solidFill>
                <a:latin typeface="Impact" panose="020B0806030902050204" pitchFamily="34" charset="0"/>
              </a:endParaRPr>
            </a:p>
          </p:txBody>
        </p:sp>
      </p:grpSp>
      <p:grpSp>
        <p:nvGrpSpPr>
          <p:cNvPr id="21" name="组合 20"/>
          <p:cNvGrpSpPr/>
          <p:nvPr/>
        </p:nvGrpSpPr>
        <p:grpSpPr>
          <a:xfrm>
            <a:off x="5691315" y="1736082"/>
            <a:ext cx="829228" cy="1179508"/>
            <a:chOff x="5691315" y="1736082"/>
            <a:chExt cx="829228" cy="1179508"/>
          </a:xfrm>
        </p:grpSpPr>
        <p:cxnSp>
          <p:nvCxnSpPr>
            <p:cNvPr id="37" name="直接连接符 36"/>
            <p:cNvCxnSpPr/>
            <p:nvPr/>
          </p:nvCxnSpPr>
          <p:spPr>
            <a:xfrm>
              <a:off x="6105928" y="201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 name="椭圆 9"/>
            <p:cNvSpPr/>
            <p:nvPr/>
          </p:nvSpPr>
          <p:spPr>
            <a:xfrm>
              <a:off x="6015929"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椭圆 24"/>
            <p:cNvSpPr/>
            <p:nvPr/>
          </p:nvSpPr>
          <p:spPr>
            <a:xfrm>
              <a:off x="5691315" y="1736082"/>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6" name="椭圆 25"/>
            <p:cNvSpPr/>
            <p:nvPr/>
          </p:nvSpPr>
          <p:spPr>
            <a:xfrm>
              <a:off x="5805322" y="1850083"/>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2012</a:t>
              </a:r>
              <a:endParaRPr lang="zh-CN" altLang="en-US" sz="900" dirty="0">
                <a:solidFill>
                  <a:srgbClr val="50301B"/>
                </a:solidFill>
                <a:latin typeface="Impact" panose="020B0806030902050204" pitchFamily="34" charset="0"/>
              </a:endParaRPr>
            </a:p>
          </p:txBody>
        </p:sp>
      </p:grpSp>
      <p:grpSp>
        <p:nvGrpSpPr>
          <p:cNvPr id="24" name="组合 23"/>
          <p:cNvGrpSpPr/>
          <p:nvPr/>
        </p:nvGrpSpPr>
        <p:grpSpPr>
          <a:xfrm>
            <a:off x="7308304" y="2735590"/>
            <a:ext cx="829228" cy="1266156"/>
            <a:chOff x="7308304" y="2735590"/>
            <a:chExt cx="829228" cy="1266156"/>
          </a:xfrm>
        </p:grpSpPr>
        <p:cxnSp>
          <p:nvCxnSpPr>
            <p:cNvPr id="38" name="直接连接符 37"/>
            <p:cNvCxnSpPr/>
            <p:nvPr/>
          </p:nvCxnSpPr>
          <p:spPr>
            <a:xfrm>
              <a:off x="7722918" y="2836513"/>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1" name="椭圆 10"/>
            <p:cNvSpPr/>
            <p:nvPr/>
          </p:nvSpPr>
          <p:spPr>
            <a:xfrm>
              <a:off x="763291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椭圆 27"/>
            <p:cNvSpPr/>
            <p:nvPr/>
          </p:nvSpPr>
          <p:spPr>
            <a:xfrm>
              <a:off x="7308304" y="3172518"/>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9" name="椭圆 28"/>
            <p:cNvSpPr/>
            <p:nvPr/>
          </p:nvSpPr>
          <p:spPr>
            <a:xfrm>
              <a:off x="7422311" y="328651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2017</a:t>
              </a:r>
              <a:endParaRPr lang="zh-CN" altLang="en-US" sz="900" dirty="0">
                <a:solidFill>
                  <a:srgbClr val="50301B"/>
                </a:solidFill>
                <a:latin typeface="Impact" panose="020B0806030902050204" pitchFamily="34" charset="0"/>
              </a:endParaRPr>
            </a:p>
          </p:txBody>
        </p:sp>
      </p:grpSp>
      <p:sp>
        <p:nvSpPr>
          <p:cNvPr id="39" name="MH_Text_1"/>
          <p:cNvSpPr txBox="1">
            <a:spLocks noChangeArrowheads="1"/>
          </p:cNvSpPr>
          <p:nvPr>
            <p:custDataLst>
              <p:tags r:id="rId3"/>
            </p:custDataLst>
          </p:nvPr>
        </p:nvSpPr>
        <p:spPr bwMode="auto">
          <a:xfrm>
            <a:off x="1403350" y="1347470"/>
            <a:ext cx="1958340"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00" dirty="0">
                <a:solidFill>
                  <a:srgbClr val="C49166"/>
                </a:solidFill>
                <a:sym typeface="+mn-lt"/>
              </a:rPr>
              <a:t>The company was formally established in April 1996 </a:t>
            </a:r>
            <a:endParaRPr lang="en-US" altLang="zh-CN" sz="1000" dirty="0">
              <a:solidFill>
                <a:srgbClr val="C49166"/>
              </a:solidFill>
              <a:sym typeface="+mn-lt"/>
            </a:endParaRPr>
          </a:p>
        </p:txBody>
      </p:sp>
      <p:sp>
        <p:nvSpPr>
          <p:cNvPr id="40" name="MH_SubTitle_1"/>
          <p:cNvSpPr txBox="1">
            <a:spLocks noChangeArrowheads="1"/>
          </p:cNvSpPr>
          <p:nvPr>
            <p:custDataLst>
              <p:tags r:id="rId4"/>
            </p:custDataLst>
          </p:nvPr>
        </p:nvSpPr>
        <p:spPr bwMode="auto">
          <a:xfrm>
            <a:off x="1403649" y="1142209"/>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smtClean="0">
                <a:solidFill>
                  <a:schemeClr val="tx1"/>
                </a:solidFill>
                <a:sym typeface="+mn-lt"/>
              </a:rPr>
              <a:t>1996-2000</a:t>
            </a:r>
            <a:endParaRPr lang="en-US" altLang="zh-CN" dirty="0" smtClean="0">
              <a:solidFill>
                <a:schemeClr val="tx1"/>
              </a:solidFill>
              <a:sym typeface="+mn-lt"/>
            </a:endParaRPr>
          </a:p>
        </p:txBody>
      </p:sp>
      <p:sp>
        <p:nvSpPr>
          <p:cNvPr id="41" name="MH_Text_1"/>
          <p:cNvSpPr txBox="1">
            <a:spLocks noChangeArrowheads="1"/>
          </p:cNvSpPr>
          <p:nvPr>
            <p:custDataLst>
              <p:tags r:id="rId5"/>
            </p:custDataLst>
          </p:nvPr>
        </p:nvSpPr>
        <p:spPr bwMode="auto">
          <a:xfrm>
            <a:off x="2555875" y="4500245"/>
            <a:ext cx="2332355" cy="457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2001 opening of ERP financial management software,standardizeo</a:t>
            </a:r>
            <a:endParaRPr lang="zh-CN" altLang="en-US" sz="1000" dirty="0">
              <a:solidFill>
                <a:srgbClr val="C49166"/>
              </a:solidFill>
              <a:sym typeface="+mn-lt"/>
            </a:endParaRPr>
          </a:p>
          <a:p>
            <a:r>
              <a:rPr lang="zh-CN" altLang="en-US" sz="1000" dirty="0">
                <a:solidFill>
                  <a:srgbClr val="C49166"/>
                </a:solidFill>
                <a:sym typeface="+mn-lt"/>
              </a:rPr>
              <a:t> financial management </a:t>
            </a:r>
            <a:endParaRPr lang="zh-CN" altLang="en-US" sz="1000" dirty="0">
              <a:solidFill>
                <a:srgbClr val="C49166"/>
              </a:solidFill>
              <a:sym typeface="+mn-lt"/>
            </a:endParaRPr>
          </a:p>
        </p:txBody>
      </p:sp>
      <p:sp>
        <p:nvSpPr>
          <p:cNvPr id="42" name="MH_SubTitle_1"/>
          <p:cNvSpPr txBox="1">
            <a:spLocks noChangeArrowheads="1"/>
          </p:cNvSpPr>
          <p:nvPr>
            <p:custDataLst>
              <p:tags r:id="rId6"/>
            </p:custDataLst>
          </p:nvPr>
        </p:nvSpPr>
        <p:spPr bwMode="auto">
          <a:xfrm>
            <a:off x="2555777" y="4295048"/>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Clr>
                <a:schemeClr val="accent2"/>
              </a:buClr>
              <a:buNone/>
            </a:pPr>
            <a:r>
              <a:rPr lang="en-US" altLang="zh-CN" dirty="0">
                <a:solidFill>
                  <a:schemeClr val="tx1"/>
                </a:solidFill>
                <a:sym typeface="+mn-lt"/>
              </a:rPr>
              <a:t>2000-2002</a:t>
            </a:r>
            <a:endParaRPr lang="en-US" altLang="zh-CN" dirty="0">
              <a:solidFill>
                <a:schemeClr val="tx1"/>
              </a:solidFill>
              <a:sym typeface="+mn-lt"/>
            </a:endParaRPr>
          </a:p>
        </p:txBody>
      </p:sp>
      <p:sp>
        <p:nvSpPr>
          <p:cNvPr id="43" name="MH_Text_1"/>
          <p:cNvSpPr txBox="1">
            <a:spLocks noChangeArrowheads="1"/>
          </p:cNvSpPr>
          <p:nvPr>
            <p:custDataLst>
              <p:tags r:id="rId7"/>
            </p:custDataLst>
          </p:nvPr>
        </p:nvSpPr>
        <p:spPr bwMode="auto">
          <a:xfrm>
            <a:off x="3851910" y="3481070"/>
            <a:ext cx="2094230"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2006 passed the SO9000, ISO14000 certification</a:t>
            </a:r>
            <a:endParaRPr lang="zh-CN" altLang="en-US" sz="1000" dirty="0">
              <a:solidFill>
                <a:srgbClr val="C49166"/>
              </a:solidFill>
              <a:sym typeface="+mn-lt"/>
            </a:endParaRPr>
          </a:p>
        </p:txBody>
      </p:sp>
      <p:sp>
        <p:nvSpPr>
          <p:cNvPr id="44" name="MH_SubTitle_1"/>
          <p:cNvSpPr txBox="1">
            <a:spLocks noChangeArrowheads="1"/>
          </p:cNvSpPr>
          <p:nvPr>
            <p:custDataLst>
              <p:tags r:id="rId8"/>
            </p:custDataLst>
          </p:nvPr>
        </p:nvSpPr>
        <p:spPr bwMode="auto">
          <a:xfrm>
            <a:off x="3851921" y="3275669"/>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a:solidFill>
                  <a:schemeClr val="tx1"/>
                </a:solidFill>
                <a:sym typeface="+mn-lt"/>
              </a:rPr>
              <a:t>2002-2008</a:t>
            </a:r>
            <a:endParaRPr lang="en-US" altLang="zh-CN" dirty="0">
              <a:solidFill>
                <a:schemeClr val="tx1"/>
              </a:solidFill>
              <a:sym typeface="+mn-lt"/>
            </a:endParaRPr>
          </a:p>
        </p:txBody>
      </p:sp>
      <p:sp>
        <p:nvSpPr>
          <p:cNvPr id="45" name="MH_Text_1"/>
          <p:cNvSpPr txBox="1">
            <a:spLocks noChangeArrowheads="1"/>
          </p:cNvSpPr>
          <p:nvPr>
            <p:custDataLst>
              <p:tags r:id="rId9"/>
            </p:custDataLst>
          </p:nvPr>
        </p:nvSpPr>
        <p:spPr bwMode="auto">
          <a:xfrm>
            <a:off x="5165725" y="1120775"/>
            <a:ext cx="3435350" cy="579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The spray drying device of Acid black 17</a:t>
            </a:r>
            <a:r>
              <a:rPr lang="en-US" altLang="zh-CN" sz="1000" dirty="0">
                <a:solidFill>
                  <a:srgbClr val="C49166"/>
                </a:solidFill>
                <a:sym typeface="+mn-lt"/>
              </a:rPr>
              <a:t>7</a:t>
            </a:r>
            <a:r>
              <a:rPr lang="zh-CN" altLang="en-US" sz="1000" dirty="0">
                <a:solidFill>
                  <a:srgbClr val="C49166"/>
                </a:solidFill>
                <a:sym typeface="+mn-lt"/>
              </a:rPr>
              <a:t> by the national ministry of</a:t>
            </a:r>
            <a:r>
              <a:rPr lang="en-US" altLang="zh-CN" sz="1000" dirty="0">
                <a:solidFill>
                  <a:srgbClr val="C49166"/>
                </a:solidFill>
                <a:sym typeface="+mn-lt"/>
              </a:rPr>
              <a:t> </a:t>
            </a:r>
            <a:r>
              <a:rPr lang="zh-CN" altLang="en-US" sz="1000" dirty="0">
                <a:solidFill>
                  <a:srgbClr val="C49166"/>
                </a:solidFill>
                <a:sym typeface="+mn-lt"/>
              </a:rPr>
              <a:t>science and technology as "national torch plan project" in Sept. 200</a:t>
            </a:r>
            <a:r>
              <a:rPr lang="en-US" altLang="zh-CN" sz="1000" dirty="0">
                <a:solidFill>
                  <a:srgbClr val="C49166"/>
                </a:solidFill>
                <a:sym typeface="+mn-lt"/>
              </a:rPr>
              <a:t>9</a:t>
            </a:r>
            <a:r>
              <a:rPr lang="zh-CN" altLang="en-US" dirty="0">
                <a:solidFill>
                  <a:srgbClr val="C49166"/>
                </a:solidFill>
                <a:sym typeface="+mn-lt"/>
              </a:rPr>
              <a:t> </a:t>
            </a:r>
            <a:endParaRPr lang="zh-CN" altLang="en-US" dirty="0">
              <a:solidFill>
                <a:srgbClr val="C49166"/>
              </a:solidFill>
              <a:sym typeface="+mn-lt"/>
            </a:endParaRPr>
          </a:p>
        </p:txBody>
      </p:sp>
      <p:sp>
        <p:nvSpPr>
          <p:cNvPr id="46" name="MH_SubTitle_1"/>
          <p:cNvSpPr txBox="1">
            <a:spLocks noChangeArrowheads="1"/>
          </p:cNvSpPr>
          <p:nvPr>
            <p:custDataLst>
              <p:tags r:id="rId10"/>
            </p:custDataLst>
          </p:nvPr>
        </p:nvSpPr>
        <p:spPr bwMode="auto">
          <a:xfrm>
            <a:off x="5220073" y="915566"/>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Clr>
                <a:schemeClr val="accent2"/>
              </a:buClr>
              <a:buNone/>
            </a:pPr>
            <a:r>
              <a:rPr lang="en-US" altLang="zh-CN" dirty="0">
                <a:solidFill>
                  <a:schemeClr val="tx1"/>
                </a:solidFill>
                <a:sym typeface="+mn-lt"/>
              </a:rPr>
              <a:t>2008-2012</a:t>
            </a:r>
            <a:endParaRPr lang="en-US" altLang="zh-CN" dirty="0">
              <a:solidFill>
                <a:schemeClr val="tx1"/>
              </a:solidFill>
              <a:sym typeface="+mn-lt"/>
            </a:endParaRPr>
          </a:p>
        </p:txBody>
      </p:sp>
      <p:sp>
        <p:nvSpPr>
          <p:cNvPr id="47" name="MH_Text_1"/>
          <p:cNvSpPr txBox="1">
            <a:spLocks noChangeArrowheads="1"/>
          </p:cNvSpPr>
          <p:nvPr>
            <p:custDataLst>
              <p:tags r:id="rId11"/>
            </p:custDataLst>
          </p:nvPr>
        </p:nvSpPr>
        <p:spPr bwMode="auto">
          <a:xfrm>
            <a:off x="6588055" y="2055174"/>
            <a:ext cx="1800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201</a:t>
            </a:r>
            <a:r>
              <a:rPr lang="en-US" altLang="zh-CN" sz="1000" dirty="0">
                <a:solidFill>
                  <a:srgbClr val="C49166"/>
                </a:solidFill>
                <a:sym typeface="+mn-lt"/>
              </a:rPr>
              <a:t>2</a:t>
            </a:r>
            <a:r>
              <a:rPr lang="zh-CN" altLang="en-US" sz="1000" dirty="0">
                <a:solidFill>
                  <a:srgbClr val="C49166"/>
                </a:solidFill>
                <a:sym typeface="+mn-lt"/>
              </a:rPr>
              <a:t>, Named as Harmonious Enterprise</a:t>
            </a:r>
            <a:endParaRPr lang="en-US" altLang="zh-CN" sz="1000" dirty="0">
              <a:solidFill>
                <a:srgbClr val="C49166"/>
              </a:solidFill>
              <a:sym typeface="+mn-lt"/>
            </a:endParaRPr>
          </a:p>
        </p:txBody>
      </p:sp>
      <p:sp>
        <p:nvSpPr>
          <p:cNvPr id="48" name="MH_SubTitle_1"/>
          <p:cNvSpPr txBox="1">
            <a:spLocks noChangeArrowheads="1"/>
          </p:cNvSpPr>
          <p:nvPr>
            <p:custDataLst>
              <p:tags r:id="rId12"/>
            </p:custDataLst>
          </p:nvPr>
        </p:nvSpPr>
        <p:spPr bwMode="auto">
          <a:xfrm>
            <a:off x="6706801" y="1851670"/>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a:solidFill>
                  <a:schemeClr val="tx1"/>
                </a:solidFill>
                <a:sym typeface="+mn-lt"/>
              </a:rPr>
              <a:t>2012-2015</a:t>
            </a:r>
            <a:endParaRPr lang="en-US" altLang="zh-CN" dirty="0">
              <a:solidFill>
                <a:schemeClr val="tx1"/>
              </a:solidFill>
              <a:sym typeface="+mn-lt"/>
            </a:endParaRPr>
          </a:p>
        </p:txBody>
      </p:sp>
      <p:sp>
        <p:nvSpPr>
          <p:cNvPr id="49" name="MH_Text_1"/>
          <p:cNvSpPr txBox="1">
            <a:spLocks noChangeArrowheads="1"/>
          </p:cNvSpPr>
          <p:nvPr>
            <p:custDataLst>
              <p:tags r:id="rId13"/>
            </p:custDataLst>
          </p:nvPr>
        </p:nvSpPr>
        <p:spPr bwMode="auto">
          <a:xfrm>
            <a:off x="6106795" y="4460875"/>
            <a:ext cx="2441575"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In OCT 201</a:t>
            </a:r>
            <a:r>
              <a:rPr lang="en-US" altLang="zh-CN" sz="1000" dirty="0">
                <a:solidFill>
                  <a:srgbClr val="C49166"/>
                </a:solidFill>
                <a:sym typeface="+mn-lt"/>
              </a:rPr>
              <a:t>7</a:t>
            </a:r>
            <a:r>
              <a:rPr lang="zh-CN" altLang="en-US" sz="1000" dirty="0">
                <a:solidFill>
                  <a:srgbClr val="C49166"/>
                </a:solidFill>
                <a:sym typeface="+mn-lt"/>
              </a:rPr>
              <a:t>, the mass production for </a:t>
            </a:r>
            <a:r>
              <a:rPr lang="en-US" altLang="zh-CN" sz="1000" dirty="0">
                <a:solidFill>
                  <a:srgbClr val="C49166"/>
                </a:solidFill>
                <a:sym typeface="+mn-lt"/>
              </a:rPr>
              <a:t>DMA </a:t>
            </a:r>
            <a:r>
              <a:rPr lang="zh-CN" altLang="en-US" sz="1000" dirty="0">
                <a:solidFill>
                  <a:srgbClr val="C49166"/>
                </a:solidFill>
                <a:sym typeface="+mn-lt"/>
              </a:rPr>
              <a:t> began in</a:t>
            </a:r>
            <a:r>
              <a:rPr lang="en-US" altLang="zh-CN" sz="1000" dirty="0">
                <a:solidFill>
                  <a:srgbClr val="C49166"/>
                </a:solidFill>
                <a:sym typeface="+mn-lt"/>
              </a:rPr>
              <a:t> jiangsu</a:t>
            </a:r>
            <a:r>
              <a:rPr lang="zh-CN" altLang="en-US" sz="1000" dirty="0">
                <a:solidFill>
                  <a:srgbClr val="C49166"/>
                </a:solidFill>
                <a:sym typeface="+mn-lt"/>
              </a:rPr>
              <a:t> </a:t>
            </a:r>
            <a:r>
              <a:rPr lang="en-US" altLang="zh-CN" sz="1000" dirty="0">
                <a:solidFill>
                  <a:srgbClr val="C49166"/>
                </a:solidFill>
                <a:sym typeface="+mn-lt"/>
              </a:rPr>
              <a:t>EAST IVY </a:t>
            </a:r>
            <a:r>
              <a:rPr lang="zh-CN" altLang="en-US" sz="1000" dirty="0">
                <a:solidFill>
                  <a:srgbClr val="C49166"/>
                </a:solidFill>
                <a:sym typeface="+mn-lt"/>
              </a:rPr>
              <a:t> Fine Chenical Co..Ltd. </a:t>
            </a:r>
            <a:endParaRPr lang="zh-CN" altLang="en-US" sz="1000" dirty="0">
              <a:solidFill>
                <a:srgbClr val="C49166"/>
              </a:solidFill>
              <a:sym typeface="+mn-lt"/>
            </a:endParaRPr>
          </a:p>
        </p:txBody>
      </p:sp>
      <p:sp>
        <p:nvSpPr>
          <p:cNvPr id="51" name="TextBox 50"/>
          <p:cNvSpPr txBox="1"/>
          <p:nvPr/>
        </p:nvSpPr>
        <p:spPr>
          <a:xfrm>
            <a:off x="3301365" y="294005"/>
            <a:ext cx="3404870" cy="365760"/>
          </a:xfrm>
          <a:prstGeom prst="rect">
            <a:avLst/>
          </a:prstGeom>
          <a:noFill/>
        </p:spPr>
        <p:txBody>
          <a:bodyPr wrap="none" rtlCol="0">
            <a:no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sz="1800" b="1" dirty="0">
                <a:solidFill>
                  <a:schemeClr val="tx1"/>
                </a:solidFill>
                <a:effectLst>
                  <a:outerShdw blurRad="38100" dist="19050" dir="2700000" algn="tl" rotWithShape="0">
                    <a:schemeClr val="dk1">
                      <a:alpha val="40000"/>
                    </a:schemeClr>
                  </a:outerShdw>
                </a:effectLst>
                <a:latin typeface="Cambria" panose="02040503050406030204" charset="0"/>
                <a:ea typeface="+mj-ea"/>
                <a:cs typeface="Cambria" panose="02040503050406030204" charset="0"/>
                <a:sym typeface="+mn-ea"/>
              </a:rPr>
              <a:t>MIT –IVY I</a:t>
            </a:r>
            <a:r>
              <a:rPr lang="en-US" sz="1800" b="1" dirty="0">
                <a:solidFill>
                  <a:schemeClr val="tx1"/>
                </a:solidFill>
                <a:effectLst>
                  <a:outerShdw blurRad="38100" dist="19050" dir="2700000" algn="tl" rotWithShape="0">
                    <a:schemeClr val="dk1">
                      <a:alpha val="40000"/>
                    </a:schemeClr>
                  </a:outerShdw>
                </a:effectLst>
                <a:latin typeface="Cambria" panose="02040503050406030204" charset="0"/>
                <a:ea typeface="+mj-ea"/>
                <a:cs typeface="Cambria" panose="02040503050406030204" charset="0"/>
                <a:sym typeface="+mn-ea"/>
              </a:rPr>
              <a:t>NDUSTRY</a:t>
            </a:r>
            <a:r>
              <a:rPr lang="en-US" altLang="zh-CN" sz="1800" b="1" dirty="0" smtClean="0">
                <a:solidFill>
                  <a:schemeClr val="tx1"/>
                </a:solidFill>
                <a:latin typeface="Cambria" panose="02040503050406030204" charset="0"/>
                <a:cs typeface="Cambria" panose="02040503050406030204" charset="0"/>
              </a:rPr>
              <a:t>  HIGHLIGHT</a:t>
            </a:r>
            <a:endParaRPr lang="en-US" altLang="zh-CN" sz="1800" b="1" dirty="0" smtClean="0">
              <a:solidFill>
                <a:schemeClr val="tx1"/>
              </a:solidFill>
              <a:latin typeface="Cambria" panose="02040503050406030204" charset="0"/>
              <a:cs typeface="Cambria" panose="02040503050406030204" charset="0"/>
            </a:endParaRPr>
          </a:p>
        </p:txBody>
      </p:sp>
      <p:grpSp>
        <p:nvGrpSpPr>
          <p:cNvPr id="52" name="组合 51"/>
          <p:cNvGrpSpPr/>
          <p:nvPr/>
        </p:nvGrpSpPr>
        <p:grpSpPr>
          <a:xfrm>
            <a:off x="2483309" y="195868"/>
            <a:ext cx="623880" cy="680150"/>
            <a:chOff x="1249459" y="2668927"/>
            <a:chExt cx="1099775" cy="1198967"/>
          </a:xfrm>
        </p:grpSpPr>
        <p:sp>
          <p:nvSpPr>
            <p:cNvPr id="5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3" name="图片 2" descr="中青logo"/>
          <p:cNvPicPr>
            <a:picLocks noChangeAspect="1"/>
          </p:cNvPicPr>
          <p:nvPr>
            <p:custDataLst>
              <p:tags r:id="rId14"/>
            </p:custDataLst>
          </p:nvPr>
        </p:nvPicPr>
        <p:blipFill>
          <a:blip r:embed="rId15"/>
          <a:stretch>
            <a:fillRect/>
          </a:stretch>
        </p:blipFill>
        <p:spPr>
          <a:xfrm>
            <a:off x="8137525" y="123190"/>
            <a:ext cx="1068070" cy="793115"/>
          </a:xfrm>
          <a:prstGeom prst="rect">
            <a:avLst/>
          </a:prstGeom>
        </p:spPr>
      </p:pic>
      <p:sp>
        <p:nvSpPr>
          <p:cNvPr id="27" name="文本框 26"/>
          <p:cNvSpPr txBox="1"/>
          <p:nvPr/>
        </p:nvSpPr>
        <p:spPr>
          <a:xfrm>
            <a:off x="6809740" y="4049395"/>
            <a:ext cx="3048000" cy="275590"/>
          </a:xfrm>
          <a:prstGeom prst="rect">
            <a:avLst/>
          </a:prstGeom>
          <a:noFill/>
        </p:spPr>
        <p:txBody>
          <a:bodyPr wrap="square" rtlCol="0">
            <a:spAutoFit/>
          </a:bodyPr>
          <a:p>
            <a:r>
              <a:rPr lang="en-US" altLang="zh-CN" sz="1200" b="1">
                <a:solidFill>
                  <a:schemeClr val="tx1"/>
                </a:solidFill>
              </a:rPr>
              <a:t>2017</a:t>
            </a:r>
            <a:endParaRPr lang="en-US" altLang="zh-CN" sz="1200" b="1">
              <a:solidFill>
                <a:schemeClr val="tx1"/>
              </a:solidFill>
            </a:endParaRPr>
          </a:p>
        </p:txBody>
      </p:sp>
    </p:spTree>
  </p:cSld>
  <p:clrMapOvr>
    <a:masterClrMapping/>
  </p:clrMapOvr>
  <p:transition spd="slow" advTm="2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 presetClass="entr" presetSubtype="4" fill="hold" grpId="0" nodeType="withEffect" p14:presetBounceEnd="60000">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14:bounceEnd="60000">
                                          <p:cBhvr additive="base">
                                            <p:cTn id="14" dur="750" fill="hold"/>
                                            <p:tgtEl>
                                              <p:spTgt spid="40"/>
                                            </p:tgtEl>
                                            <p:attrNameLst>
                                              <p:attrName>ppt_x</p:attrName>
                                            </p:attrNameLst>
                                          </p:cBhvr>
                                          <p:tavLst>
                                            <p:tav tm="0">
                                              <p:val>
                                                <p:strVal val="#ppt_x"/>
                                              </p:val>
                                            </p:tav>
                                            <p:tav tm="100000">
                                              <p:val>
                                                <p:strVal val="#ppt_x"/>
                                              </p:val>
                                            </p:tav>
                                          </p:tavLst>
                                        </p:anim>
                                        <p:anim calcmode="lin" valueType="num" p14:bounceEnd="60000">
                                          <p:cBhvr additive="base">
                                            <p:cTn id="15" dur="750" fill="hold"/>
                                            <p:tgtEl>
                                              <p:spTgt spid="40"/>
                                            </p:tgtEl>
                                            <p:attrNameLst>
                                              <p:attrName>ppt_y</p:attrName>
                                            </p:attrNameLst>
                                          </p:cBhvr>
                                          <p:tavLst>
                                            <p:tav tm="0">
                                              <p:val>
                                                <p:strVal val="1+#ppt_h/2"/>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gtEl>
                                            <p:attrNameLst>
                                              <p:attrName>ppt_y</p:attrName>
                                            </p:attrNameLst>
                                          </p:cBhvr>
                                          <p:tavLst>
                                            <p:tav tm="0">
                                              <p:val>
                                                <p:strVal val="#ppt_y"/>
                                              </p:val>
                                            </p:tav>
                                            <p:tav tm="100000">
                                              <p:val>
                                                <p:strVal val="#ppt_y"/>
                                              </p:val>
                                            </p:tav>
                                          </p:tavLst>
                                        </p:anim>
                                        <p:anim calcmode="lin" valueType="num">
                                          <p:cBhvr>
                                            <p:cTn id="2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 presetClass="entr" presetSubtype="1" fill="hold" grpId="0" nodeType="withEffect" p14:presetBounceEnd="60000">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14:bounceEnd="60000">
                                          <p:cBhvr additive="base">
                                            <p:cTn id="29" dur="750" fill="hold"/>
                                            <p:tgtEl>
                                              <p:spTgt spid="42"/>
                                            </p:tgtEl>
                                            <p:attrNameLst>
                                              <p:attrName>ppt_x</p:attrName>
                                            </p:attrNameLst>
                                          </p:cBhvr>
                                          <p:tavLst>
                                            <p:tav tm="0">
                                              <p:val>
                                                <p:strVal val="#ppt_x"/>
                                              </p:val>
                                            </p:tav>
                                            <p:tav tm="100000">
                                              <p:val>
                                                <p:strVal val="#ppt_x"/>
                                              </p:val>
                                            </p:tav>
                                          </p:tavLst>
                                        </p:anim>
                                        <p:anim calcmode="lin" valueType="num" p14:bounceEnd="60000">
                                          <p:cBhvr additive="base">
                                            <p:cTn id="30" dur="750" fill="hold"/>
                                            <p:tgtEl>
                                              <p:spTgt spid="42"/>
                                            </p:tgtEl>
                                            <p:attrNameLst>
                                              <p:attrName>ppt_y</p:attrName>
                                            </p:attrNameLst>
                                          </p:cBhvr>
                                          <p:tavLst>
                                            <p:tav tm="0">
                                              <p:val>
                                                <p:strVal val="0-#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1"/>
                                            </p:tgtEl>
                                            <p:attrNameLst>
                                              <p:attrName>ppt_y</p:attrName>
                                            </p:attrNameLst>
                                          </p:cBhvr>
                                          <p:tavLst>
                                            <p:tav tm="0">
                                              <p:val>
                                                <p:strVal val="#ppt_y"/>
                                              </p:val>
                                            </p:tav>
                                            <p:tav tm="100000">
                                              <p:val>
                                                <p:strVal val="#ppt_y"/>
                                              </p:val>
                                            </p:tav>
                                          </p:tavLst>
                                        </p:anim>
                                        <p:anim calcmode="lin" valueType="num">
                                          <p:cBhvr>
                                            <p:cTn id="35"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1"/>
                                            </p:tgtEl>
                                          </p:cBhvr>
                                        </p:animEffect>
                                      </p:childTnLst>
                                    </p:cTn>
                                  </p:par>
                                </p:childTnLst>
                              </p:cTn>
                            </p:par>
                            <p:par>
                              <p:cTn id="38" fill="hold">
                                <p:stCondLst>
                                  <p:cond delay="83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 presetClass="entr" presetSubtype="1" fill="hold" grpId="0" nodeType="withEffect" p14:presetBounceEnd="60000">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14:bounceEnd="60000">
                                          <p:cBhvr additive="base">
                                            <p:cTn id="44" dur="75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45" dur="750" fill="hold"/>
                                            <p:tgtEl>
                                              <p:spTgt spid="44"/>
                                            </p:tgtEl>
                                            <p:attrNameLst>
                                              <p:attrName>ppt_y</p:attrName>
                                            </p:attrNameLst>
                                          </p:cBhvr>
                                          <p:tavLst>
                                            <p:tav tm="0">
                                              <p:val>
                                                <p:strVal val="0-#ppt_h/2"/>
                                              </p:val>
                                            </p:tav>
                                            <p:tav tm="100000">
                                              <p:val>
                                                <p:strVal val="#ppt_y"/>
                                              </p:val>
                                            </p:tav>
                                          </p:tavLst>
                                        </p:anim>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3"/>
                                            </p:tgtEl>
                                            <p:attrNameLst>
                                              <p:attrName>ppt_y</p:attrName>
                                            </p:attrNameLst>
                                          </p:cBhvr>
                                          <p:tavLst>
                                            <p:tav tm="0">
                                              <p:val>
                                                <p:strVal val="#ppt_y"/>
                                              </p:val>
                                            </p:tav>
                                            <p:tav tm="100000">
                                              <p:val>
                                                <p:strVal val="#ppt_y"/>
                                              </p:val>
                                            </p:tav>
                                          </p:tavLst>
                                        </p:anim>
                                        <p:anim calcmode="lin" valueType="num">
                                          <p:cBhvr>
                                            <p:cTn id="50"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3"/>
                                            </p:tgtEl>
                                          </p:cBhvr>
                                        </p:animEffect>
                                      </p:childTnLst>
                                    </p:cTn>
                                  </p:par>
                                </p:childTnLst>
                              </p:cTn>
                            </p:par>
                            <p:par>
                              <p:cTn id="53" fill="hold">
                                <p:stCondLst>
                                  <p:cond delay="11200"/>
                                </p:stCondLst>
                                <p:childTnLst>
                                  <p:par>
                                    <p:cTn id="54" presetID="22" presetClass="entr" presetSubtype="4"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 presetClass="entr" presetSubtype="4" fill="hold" grpId="0" nodeType="withEffect" p14:presetBounceEnd="60000">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14:bounceEnd="60000">
                                          <p:cBhvr additive="base">
                                            <p:cTn id="59" dur="75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60" dur="750" fill="hold"/>
                                            <p:tgtEl>
                                              <p:spTgt spid="46"/>
                                            </p:tgtEl>
                                            <p:attrNameLst>
                                              <p:attrName>ppt_y</p:attrName>
                                            </p:attrNameLst>
                                          </p:cBhvr>
                                          <p:tavLst>
                                            <p:tav tm="0">
                                              <p:val>
                                                <p:strVal val="1+#ppt_h/2"/>
                                              </p:val>
                                            </p:tav>
                                            <p:tav tm="100000">
                                              <p:val>
                                                <p:strVal val="#ppt_y"/>
                                              </p:val>
                                            </p:tav>
                                          </p:tavLst>
                                        </p:anim>
                                      </p:childTnLst>
                                    </p:cTn>
                                  </p:par>
                                  <p:par>
                                    <p:cTn id="61" presetID="41" presetClass="entr" presetSubtype="0" fill="hold" grpId="0" nodeType="withEffect">
                                      <p:stCondLst>
                                        <p:cond delay="0"/>
                                      </p:stCondLst>
                                      <p:iterate type="lt">
                                        <p:tmPct val="10000"/>
                                      </p:iterate>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45"/>
                                            </p:tgtEl>
                                            <p:attrNameLst>
                                              <p:attrName>ppt_y</p:attrName>
                                            </p:attrNameLst>
                                          </p:cBhvr>
                                          <p:tavLst>
                                            <p:tav tm="0">
                                              <p:val>
                                                <p:strVal val="#ppt_y"/>
                                              </p:val>
                                            </p:tav>
                                            <p:tav tm="100000">
                                              <p:val>
                                                <p:strVal val="#ppt_y"/>
                                              </p:val>
                                            </p:tav>
                                          </p:tavLst>
                                        </p:anim>
                                        <p:anim calcmode="lin" valueType="num">
                                          <p:cBhvr>
                                            <p:cTn id="65"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45"/>
                                            </p:tgtEl>
                                          </p:cBhvr>
                                        </p:animEffect>
                                      </p:childTnLst>
                                    </p:cTn>
                                  </p:par>
                                </p:childTnLst>
                              </p:cTn>
                            </p:par>
                            <p:par>
                              <p:cTn id="68" fill="hold">
                                <p:stCondLst>
                                  <p:cond delay="1865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 presetClass="entr" presetSubtype="4" fill="hold" grpId="0" nodeType="withEffect" p14:presetBounceEnd="60000">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14:bounceEnd="60000">
                                          <p:cBhvr additive="base">
                                            <p:cTn id="74" dur="750" fill="hold"/>
                                            <p:tgtEl>
                                              <p:spTgt spid="48"/>
                                            </p:tgtEl>
                                            <p:attrNameLst>
                                              <p:attrName>ppt_x</p:attrName>
                                            </p:attrNameLst>
                                          </p:cBhvr>
                                          <p:tavLst>
                                            <p:tav tm="0">
                                              <p:val>
                                                <p:strVal val="#ppt_x"/>
                                              </p:val>
                                            </p:tav>
                                            <p:tav tm="100000">
                                              <p:val>
                                                <p:strVal val="#ppt_x"/>
                                              </p:val>
                                            </p:tav>
                                          </p:tavLst>
                                        </p:anim>
                                        <p:anim calcmode="lin" valueType="num" p14:bounceEnd="60000">
                                          <p:cBhvr additive="base">
                                            <p:cTn id="75" dur="750" fill="hold"/>
                                            <p:tgtEl>
                                              <p:spTgt spid="48"/>
                                            </p:tgtEl>
                                            <p:attrNameLst>
                                              <p:attrName>ppt_y</p:attrName>
                                            </p:attrNameLst>
                                          </p:cBhvr>
                                          <p:tavLst>
                                            <p:tav tm="0">
                                              <p:val>
                                                <p:strVal val="1+#ppt_h/2"/>
                                              </p:val>
                                            </p:tav>
                                            <p:tav tm="100000">
                                              <p:val>
                                                <p:strVal val="#ppt_y"/>
                                              </p:val>
                                            </p:tav>
                                          </p:tavLst>
                                        </p:anim>
                                      </p:childTnLst>
                                    </p:cTn>
                                  </p:par>
                                  <p:par>
                                    <p:cTn id="76" presetID="41" presetClass="entr" presetSubtype="0" fill="hold" grpId="0" nodeType="withEffect">
                                      <p:stCondLst>
                                        <p:cond delay="0"/>
                                      </p:stCondLst>
                                      <p:iterate type="lt">
                                        <p:tmPct val="10000"/>
                                      </p:iterate>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47"/>
                                            </p:tgtEl>
                                            <p:attrNameLst>
                                              <p:attrName>ppt_y</p:attrName>
                                            </p:attrNameLst>
                                          </p:cBhvr>
                                          <p:tavLst>
                                            <p:tav tm="0">
                                              <p:val>
                                                <p:strVal val="#ppt_y"/>
                                              </p:val>
                                            </p:tav>
                                            <p:tav tm="100000">
                                              <p:val>
                                                <p:strVal val="#ppt_y"/>
                                              </p:val>
                                            </p:tav>
                                          </p:tavLst>
                                        </p:anim>
                                        <p:anim calcmode="lin" valueType="num">
                                          <p:cBhvr>
                                            <p:cTn id="8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47"/>
                                            </p:tgtEl>
                                          </p:cBhvr>
                                        </p:animEffect>
                                      </p:childTnLst>
                                    </p:cTn>
                                  </p:par>
                                </p:childTnLst>
                              </p:cTn>
                            </p:par>
                            <p:par>
                              <p:cTn id="83" fill="hold">
                                <p:stCondLst>
                                  <p:cond delay="21049"/>
                                </p:stCondLst>
                                <p:childTnLst>
                                  <p:par>
                                    <p:cTn id="84" presetID="2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up)">
                                          <p:cBhvr>
                                            <p:cTn id="86" dur="500"/>
                                            <p:tgtEl>
                                              <p:spTgt spid="24"/>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49"/>
                                            </p:tgtEl>
                                            <p:attrNameLst>
                                              <p:attrName>ppt_y</p:attrName>
                                            </p:attrNameLst>
                                          </p:cBhvr>
                                          <p:tavLst>
                                            <p:tav tm="0">
                                              <p:val>
                                                <p:strVal val="#ppt_y"/>
                                              </p:val>
                                            </p:tav>
                                            <p:tav tm="100000">
                                              <p:val>
                                                <p:strVal val="#ppt_y"/>
                                              </p:val>
                                            </p:tav>
                                          </p:tavLst>
                                        </p:anim>
                                        <p:anim calcmode="lin" valueType="num">
                                          <p:cBhvr>
                                            <p:cTn id="9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49"/>
                                            </p:tgtEl>
                                          </p:cBhvr>
                                        </p:animEffect>
                                      </p:childTnLst>
                                    </p:cTn>
                                  </p:par>
                                </p:childTnLst>
                              </p:cTn>
                            </p:par>
                            <p:par>
                              <p:cTn id="94" fill="hold">
                                <p:stCondLst>
                                  <p:cond delay="26099"/>
                                </p:stCondLst>
                                <p:childTnLst>
                                  <p:par>
                                    <p:cTn id="95" presetID="42" presetClass="entr" presetSubtype="0"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anim calcmode="lin" valueType="num">
                                          <p:cBhvr>
                                            <p:cTn id="98" dur="500" fill="hold"/>
                                            <p:tgtEl>
                                              <p:spTgt spid="52"/>
                                            </p:tgtEl>
                                            <p:attrNameLst>
                                              <p:attrName>ppt_x</p:attrName>
                                            </p:attrNameLst>
                                          </p:cBhvr>
                                          <p:tavLst>
                                            <p:tav tm="0">
                                              <p:val>
                                                <p:strVal val="#ppt_x"/>
                                              </p:val>
                                            </p:tav>
                                            <p:tav tm="100000">
                                              <p:val>
                                                <p:strVal val="#ppt_x"/>
                                              </p:val>
                                            </p:tav>
                                          </p:tavLst>
                                        </p:anim>
                                        <p:anim calcmode="lin" valueType="num">
                                          <p:cBhvr>
                                            <p:cTn id="9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bldLvl="0" animBg="1"/>
          <p:bldP spid="41" grpId="0"/>
          <p:bldP spid="42" grpId="0" bldLvl="0" animBg="1"/>
          <p:bldP spid="43" grpId="0"/>
          <p:bldP spid="44" grpId="0" bldLvl="0" animBg="1"/>
          <p:bldP spid="45" grpId="0"/>
          <p:bldP spid="46" grpId="0" bldLvl="0" animBg="1"/>
          <p:bldP spid="47" grpId="0"/>
          <p:bldP spid="48" grpId="0" bldLvl="0" animBg="1"/>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750" fill="hold"/>
                                            <p:tgtEl>
                                              <p:spTgt spid="40"/>
                                            </p:tgtEl>
                                            <p:attrNameLst>
                                              <p:attrName>ppt_x</p:attrName>
                                            </p:attrNameLst>
                                          </p:cBhvr>
                                          <p:tavLst>
                                            <p:tav tm="0">
                                              <p:val>
                                                <p:strVal val="#ppt_x"/>
                                              </p:val>
                                            </p:tav>
                                            <p:tav tm="100000">
                                              <p:val>
                                                <p:strVal val="#ppt_x"/>
                                              </p:val>
                                            </p:tav>
                                          </p:tavLst>
                                        </p:anim>
                                        <p:anim calcmode="lin" valueType="num">
                                          <p:cBhvr additive="base">
                                            <p:cTn id="15" dur="750" fill="hold"/>
                                            <p:tgtEl>
                                              <p:spTgt spid="40"/>
                                            </p:tgtEl>
                                            <p:attrNameLst>
                                              <p:attrName>ppt_y</p:attrName>
                                            </p:attrNameLst>
                                          </p:cBhvr>
                                          <p:tavLst>
                                            <p:tav tm="0">
                                              <p:val>
                                                <p:strVal val="1+#ppt_h/2"/>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gtEl>
                                            <p:attrNameLst>
                                              <p:attrName>ppt_y</p:attrName>
                                            </p:attrNameLst>
                                          </p:cBhvr>
                                          <p:tavLst>
                                            <p:tav tm="0">
                                              <p:val>
                                                <p:strVal val="#ppt_y"/>
                                              </p:val>
                                            </p:tav>
                                            <p:tav tm="100000">
                                              <p:val>
                                                <p:strVal val="#ppt_y"/>
                                              </p:val>
                                            </p:tav>
                                          </p:tavLst>
                                        </p:anim>
                                        <p:anim calcmode="lin" valueType="num">
                                          <p:cBhvr>
                                            <p:cTn id="2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 presetClass="entr" presetSubtype="1"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750" fill="hold"/>
                                            <p:tgtEl>
                                              <p:spTgt spid="42"/>
                                            </p:tgtEl>
                                            <p:attrNameLst>
                                              <p:attrName>ppt_x</p:attrName>
                                            </p:attrNameLst>
                                          </p:cBhvr>
                                          <p:tavLst>
                                            <p:tav tm="0">
                                              <p:val>
                                                <p:strVal val="#ppt_x"/>
                                              </p:val>
                                            </p:tav>
                                            <p:tav tm="100000">
                                              <p:val>
                                                <p:strVal val="#ppt_x"/>
                                              </p:val>
                                            </p:tav>
                                          </p:tavLst>
                                        </p:anim>
                                        <p:anim calcmode="lin" valueType="num">
                                          <p:cBhvr additive="base">
                                            <p:cTn id="30" dur="750" fill="hold"/>
                                            <p:tgtEl>
                                              <p:spTgt spid="42"/>
                                            </p:tgtEl>
                                            <p:attrNameLst>
                                              <p:attrName>ppt_y</p:attrName>
                                            </p:attrNameLst>
                                          </p:cBhvr>
                                          <p:tavLst>
                                            <p:tav tm="0">
                                              <p:val>
                                                <p:strVal val="0-#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1"/>
                                            </p:tgtEl>
                                            <p:attrNameLst>
                                              <p:attrName>ppt_y</p:attrName>
                                            </p:attrNameLst>
                                          </p:cBhvr>
                                          <p:tavLst>
                                            <p:tav tm="0">
                                              <p:val>
                                                <p:strVal val="#ppt_y"/>
                                              </p:val>
                                            </p:tav>
                                            <p:tav tm="100000">
                                              <p:val>
                                                <p:strVal val="#ppt_y"/>
                                              </p:val>
                                            </p:tav>
                                          </p:tavLst>
                                        </p:anim>
                                        <p:anim calcmode="lin" valueType="num">
                                          <p:cBhvr>
                                            <p:cTn id="35"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1"/>
                                            </p:tgtEl>
                                          </p:cBhvr>
                                        </p:animEffect>
                                      </p:childTnLst>
                                    </p:cTn>
                                  </p:par>
                                </p:childTnLst>
                              </p:cTn>
                            </p:par>
                            <p:par>
                              <p:cTn id="38" fill="hold">
                                <p:stCondLst>
                                  <p:cond delay="83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750" fill="hold"/>
                                            <p:tgtEl>
                                              <p:spTgt spid="44"/>
                                            </p:tgtEl>
                                            <p:attrNameLst>
                                              <p:attrName>ppt_x</p:attrName>
                                            </p:attrNameLst>
                                          </p:cBhvr>
                                          <p:tavLst>
                                            <p:tav tm="0">
                                              <p:val>
                                                <p:strVal val="#ppt_x"/>
                                              </p:val>
                                            </p:tav>
                                            <p:tav tm="100000">
                                              <p:val>
                                                <p:strVal val="#ppt_x"/>
                                              </p:val>
                                            </p:tav>
                                          </p:tavLst>
                                        </p:anim>
                                        <p:anim calcmode="lin" valueType="num">
                                          <p:cBhvr additive="base">
                                            <p:cTn id="45" dur="750" fill="hold"/>
                                            <p:tgtEl>
                                              <p:spTgt spid="44"/>
                                            </p:tgtEl>
                                            <p:attrNameLst>
                                              <p:attrName>ppt_y</p:attrName>
                                            </p:attrNameLst>
                                          </p:cBhvr>
                                          <p:tavLst>
                                            <p:tav tm="0">
                                              <p:val>
                                                <p:strVal val="0-#ppt_h/2"/>
                                              </p:val>
                                            </p:tav>
                                            <p:tav tm="100000">
                                              <p:val>
                                                <p:strVal val="#ppt_y"/>
                                              </p:val>
                                            </p:tav>
                                          </p:tavLst>
                                        </p:anim>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3"/>
                                            </p:tgtEl>
                                            <p:attrNameLst>
                                              <p:attrName>ppt_y</p:attrName>
                                            </p:attrNameLst>
                                          </p:cBhvr>
                                          <p:tavLst>
                                            <p:tav tm="0">
                                              <p:val>
                                                <p:strVal val="#ppt_y"/>
                                              </p:val>
                                            </p:tav>
                                            <p:tav tm="100000">
                                              <p:val>
                                                <p:strVal val="#ppt_y"/>
                                              </p:val>
                                            </p:tav>
                                          </p:tavLst>
                                        </p:anim>
                                        <p:anim calcmode="lin" valueType="num">
                                          <p:cBhvr>
                                            <p:cTn id="50"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3"/>
                                            </p:tgtEl>
                                          </p:cBhvr>
                                        </p:animEffect>
                                      </p:childTnLst>
                                    </p:cTn>
                                  </p:par>
                                </p:childTnLst>
                              </p:cTn>
                            </p:par>
                            <p:par>
                              <p:cTn id="53" fill="hold">
                                <p:stCondLst>
                                  <p:cond delay="11200"/>
                                </p:stCondLst>
                                <p:childTnLst>
                                  <p:par>
                                    <p:cTn id="54" presetID="22" presetClass="entr" presetSubtype="4"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750" fill="hold"/>
                                            <p:tgtEl>
                                              <p:spTgt spid="46"/>
                                            </p:tgtEl>
                                            <p:attrNameLst>
                                              <p:attrName>ppt_x</p:attrName>
                                            </p:attrNameLst>
                                          </p:cBhvr>
                                          <p:tavLst>
                                            <p:tav tm="0">
                                              <p:val>
                                                <p:strVal val="#ppt_x"/>
                                              </p:val>
                                            </p:tav>
                                            <p:tav tm="100000">
                                              <p:val>
                                                <p:strVal val="#ppt_x"/>
                                              </p:val>
                                            </p:tav>
                                          </p:tavLst>
                                        </p:anim>
                                        <p:anim calcmode="lin" valueType="num">
                                          <p:cBhvr additive="base">
                                            <p:cTn id="60" dur="750" fill="hold"/>
                                            <p:tgtEl>
                                              <p:spTgt spid="46"/>
                                            </p:tgtEl>
                                            <p:attrNameLst>
                                              <p:attrName>ppt_y</p:attrName>
                                            </p:attrNameLst>
                                          </p:cBhvr>
                                          <p:tavLst>
                                            <p:tav tm="0">
                                              <p:val>
                                                <p:strVal val="1+#ppt_h/2"/>
                                              </p:val>
                                            </p:tav>
                                            <p:tav tm="100000">
                                              <p:val>
                                                <p:strVal val="#ppt_y"/>
                                              </p:val>
                                            </p:tav>
                                          </p:tavLst>
                                        </p:anim>
                                      </p:childTnLst>
                                    </p:cTn>
                                  </p:par>
                                  <p:par>
                                    <p:cTn id="61" presetID="41" presetClass="entr" presetSubtype="0" fill="hold" grpId="0" nodeType="withEffect">
                                      <p:stCondLst>
                                        <p:cond delay="0"/>
                                      </p:stCondLst>
                                      <p:iterate type="lt">
                                        <p:tmPct val="10000"/>
                                      </p:iterate>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45"/>
                                            </p:tgtEl>
                                            <p:attrNameLst>
                                              <p:attrName>ppt_y</p:attrName>
                                            </p:attrNameLst>
                                          </p:cBhvr>
                                          <p:tavLst>
                                            <p:tav tm="0">
                                              <p:val>
                                                <p:strVal val="#ppt_y"/>
                                              </p:val>
                                            </p:tav>
                                            <p:tav tm="100000">
                                              <p:val>
                                                <p:strVal val="#ppt_y"/>
                                              </p:val>
                                            </p:tav>
                                          </p:tavLst>
                                        </p:anim>
                                        <p:anim calcmode="lin" valueType="num">
                                          <p:cBhvr>
                                            <p:cTn id="65"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45"/>
                                            </p:tgtEl>
                                          </p:cBhvr>
                                        </p:animEffect>
                                      </p:childTnLst>
                                    </p:cTn>
                                  </p:par>
                                </p:childTnLst>
                              </p:cTn>
                            </p:par>
                            <p:par>
                              <p:cTn id="68" fill="hold">
                                <p:stCondLst>
                                  <p:cond delay="1865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750" fill="hold"/>
                                            <p:tgtEl>
                                              <p:spTgt spid="48"/>
                                            </p:tgtEl>
                                            <p:attrNameLst>
                                              <p:attrName>ppt_x</p:attrName>
                                            </p:attrNameLst>
                                          </p:cBhvr>
                                          <p:tavLst>
                                            <p:tav tm="0">
                                              <p:val>
                                                <p:strVal val="#ppt_x"/>
                                              </p:val>
                                            </p:tav>
                                            <p:tav tm="100000">
                                              <p:val>
                                                <p:strVal val="#ppt_x"/>
                                              </p:val>
                                            </p:tav>
                                          </p:tavLst>
                                        </p:anim>
                                        <p:anim calcmode="lin" valueType="num">
                                          <p:cBhvr additive="base">
                                            <p:cTn id="75" dur="750" fill="hold"/>
                                            <p:tgtEl>
                                              <p:spTgt spid="48"/>
                                            </p:tgtEl>
                                            <p:attrNameLst>
                                              <p:attrName>ppt_y</p:attrName>
                                            </p:attrNameLst>
                                          </p:cBhvr>
                                          <p:tavLst>
                                            <p:tav tm="0">
                                              <p:val>
                                                <p:strVal val="1+#ppt_h/2"/>
                                              </p:val>
                                            </p:tav>
                                            <p:tav tm="100000">
                                              <p:val>
                                                <p:strVal val="#ppt_y"/>
                                              </p:val>
                                            </p:tav>
                                          </p:tavLst>
                                        </p:anim>
                                      </p:childTnLst>
                                    </p:cTn>
                                  </p:par>
                                  <p:par>
                                    <p:cTn id="76" presetID="41" presetClass="entr" presetSubtype="0" fill="hold" grpId="0" nodeType="withEffect">
                                      <p:stCondLst>
                                        <p:cond delay="0"/>
                                      </p:stCondLst>
                                      <p:iterate type="lt">
                                        <p:tmPct val="10000"/>
                                      </p:iterate>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47"/>
                                            </p:tgtEl>
                                            <p:attrNameLst>
                                              <p:attrName>ppt_y</p:attrName>
                                            </p:attrNameLst>
                                          </p:cBhvr>
                                          <p:tavLst>
                                            <p:tav tm="0">
                                              <p:val>
                                                <p:strVal val="#ppt_y"/>
                                              </p:val>
                                            </p:tav>
                                            <p:tav tm="100000">
                                              <p:val>
                                                <p:strVal val="#ppt_y"/>
                                              </p:val>
                                            </p:tav>
                                          </p:tavLst>
                                        </p:anim>
                                        <p:anim calcmode="lin" valueType="num">
                                          <p:cBhvr>
                                            <p:cTn id="8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47"/>
                                            </p:tgtEl>
                                          </p:cBhvr>
                                        </p:animEffect>
                                      </p:childTnLst>
                                    </p:cTn>
                                  </p:par>
                                </p:childTnLst>
                              </p:cTn>
                            </p:par>
                            <p:par>
                              <p:cTn id="83" fill="hold">
                                <p:stCondLst>
                                  <p:cond delay="21049"/>
                                </p:stCondLst>
                                <p:childTnLst>
                                  <p:par>
                                    <p:cTn id="84" presetID="2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up)">
                                          <p:cBhvr>
                                            <p:cTn id="86" dur="500"/>
                                            <p:tgtEl>
                                              <p:spTgt spid="24"/>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49"/>
                                            </p:tgtEl>
                                            <p:attrNameLst>
                                              <p:attrName>ppt_y</p:attrName>
                                            </p:attrNameLst>
                                          </p:cBhvr>
                                          <p:tavLst>
                                            <p:tav tm="0">
                                              <p:val>
                                                <p:strVal val="#ppt_y"/>
                                              </p:val>
                                            </p:tav>
                                            <p:tav tm="100000">
                                              <p:val>
                                                <p:strVal val="#ppt_y"/>
                                              </p:val>
                                            </p:tav>
                                          </p:tavLst>
                                        </p:anim>
                                        <p:anim calcmode="lin" valueType="num">
                                          <p:cBhvr>
                                            <p:cTn id="9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49"/>
                                            </p:tgtEl>
                                          </p:cBhvr>
                                        </p:animEffect>
                                      </p:childTnLst>
                                    </p:cTn>
                                  </p:par>
                                </p:childTnLst>
                              </p:cTn>
                            </p:par>
                            <p:par>
                              <p:cTn id="94" fill="hold">
                                <p:stCondLst>
                                  <p:cond delay="26099"/>
                                </p:stCondLst>
                                <p:childTnLst>
                                  <p:par>
                                    <p:cTn id="95" presetID="42" presetClass="entr" presetSubtype="0"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anim calcmode="lin" valueType="num">
                                          <p:cBhvr>
                                            <p:cTn id="98" dur="500" fill="hold"/>
                                            <p:tgtEl>
                                              <p:spTgt spid="52"/>
                                            </p:tgtEl>
                                            <p:attrNameLst>
                                              <p:attrName>ppt_x</p:attrName>
                                            </p:attrNameLst>
                                          </p:cBhvr>
                                          <p:tavLst>
                                            <p:tav tm="0">
                                              <p:val>
                                                <p:strVal val="#ppt_x"/>
                                              </p:val>
                                            </p:tav>
                                            <p:tav tm="100000">
                                              <p:val>
                                                <p:strVal val="#ppt_x"/>
                                              </p:val>
                                            </p:tav>
                                          </p:tavLst>
                                        </p:anim>
                                        <p:anim calcmode="lin" valueType="num">
                                          <p:cBhvr>
                                            <p:cTn id="9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bldLvl="0" animBg="1"/>
          <p:bldP spid="41" grpId="0"/>
          <p:bldP spid="42" grpId="0" bldLvl="0" animBg="1"/>
          <p:bldP spid="43" grpId="0"/>
          <p:bldP spid="44" grpId="0" bldLvl="0" animBg="1"/>
          <p:bldP spid="45" grpId="0"/>
          <p:bldP spid="46" grpId="0" bldLvl="0" animBg="1"/>
          <p:bldP spid="47" grpId="0"/>
          <p:bldP spid="48" grpId="0" bldLvl="0" animBg="1"/>
          <p:bldP spid="4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809387" y="1933331"/>
            <a:ext cx="2305216" cy="2304256"/>
            <a:chOff x="5240941" y="1151212"/>
            <a:chExt cx="2856309" cy="2855119"/>
          </a:xfrm>
        </p:grpSpPr>
        <p:sp>
          <p:nvSpPr>
            <p:cNvPr id="24" name="椭圆 23"/>
            <p:cNvSpPr/>
            <p:nvPr/>
          </p:nvSpPr>
          <p:spPr bwMode="auto">
            <a:xfrm>
              <a:off x="5240941" y="1151212"/>
              <a:ext cx="2856309" cy="285511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7" name="椭圆 26"/>
            <p:cNvSpPr/>
            <p:nvPr/>
          </p:nvSpPr>
          <p:spPr bwMode="auto">
            <a:xfrm>
              <a:off x="5307616" y="1217887"/>
              <a:ext cx="2722959" cy="2721769"/>
            </a:xfrm>
            <a:prstGeom prst="ellipse">
              <a:avLst/>
            </a:prstGeom>
            <a: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3" name="弧形 2"/>
          <p:cNvSpPr/>
          <p:nvPr/>
        </p:nvSpPr>
        <p:spPr>
          <a:xfrm rot="5400000">
            <a:off x="467544" y="1589626"/>
            <a:ext cx="3168352" cy="3168352"/>
          </a:xfrm>
          <a:prstGeom prst="arc">
            <a:avLst>
              <a:gd name="adj1" fmla="val 10885653"/>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椭圆 56"/>
          <p:cNvSpPr/>
          <p:nvPr/>
        </p:nvSpPr>
        <p:spPr bwMode="auto">
          <a:xfrm>
            <a:off x="2555776" y="1536705"/>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1</a:t>
            </a:r>
            <a:endParaRPr lang="zh-CN" altLang="en-US" sz="1100" dirty="0">
              <a:solidFill>
                <a:srgbClr val="50301B"/>
              </a:solidFill>
              <a:latin typeface="Impact" panose="020B0806030902050204" pitchFamily="34" charset="0"/>
            </a:endParaRPr>
          </a:p>
        </p:txBody>
      </p:sp>
      <p:sp>
        <p:nvSpPr>
          <p:cNvPr id="58" name="椭圆 57"/>
          <p:cNvSpPr/>
          <p:nvPr/>
        </p:nvSpPr>
        <p:spPr bwMode="auto">
          <a:xfrm>
            <a:off x="3347864" y="2293371"/>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2</a:t>
            </a:r>
            <a:endParaRPr lang="zh-CN" altLang="en-US" sz="1100" dirty="0">
              <a:solidFill>
                <a:srgbClr val="50301B"/>
              </a:solidFill>
              <a:latin typeface="Impact" panose="020B0806030902050204" pitchFamily="34" charset="0"/>
            </a:endParaRPr>
          </a:p>
        </p:txBody>
      </p:sp>
      <p:sp>
        <p:nvSpPr>
          <p:cNvPr id="62" name="椭圆 61"/>
          <p:cNvSpPr/>
          <p:nvPr/>
        </p:nvSpPr>
        <p:spPr bwMode="auto">
          <a:xfrm>
            <a:off x="3369180" y="3538764"/>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3</a:t>
            </a:r>
            <a:endParaRPr lang="zh-CN" altLang="en-US" sz="1100" dirty="0">
              <a:solidFill>
                <a:srgbClr val="50301B"/>
              </a:solidFill>
              <a:latin typeface="Impact" panose="020B0806030902050204" pitchFamily="34" charset="0"/>
            </a:endParaRPr>
          </a:p>
        </p:txBody>
      </p:sp>
      <p:sp>
        <p:nvSpPr>
          <p:cNvPr id="63" name="椭圆 62"/>
          <p:cNvSpPr/>
          <p:nvPr/>
        </p:nvSpPr>
        <p:spPr bwMode="auto">
          <a:xfrm>
            <a:off x="2555776" y="4461180"/>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4</a:t>
            </a:r>
            <a:endParaRPr lang="zh-CN" altLang="en-US" sz="1100" dirty="0">
              <a:solidFill>
                <a:srgbClr val="50301B"/>
              </a:solidFill>
              <a:latin typeface="Impact" panose="020B0806030902050204" pitchFamily="34" charset="0"/>
            </a:endParaRPr>
          </a:p>
        </p:txBody>
      </p:sp>
      <p:sp>
        <p:nvSpPr>
          <p:cNvPr id="39" name="圆角矩形 38"/>
          <p:cNvSpPr/>
          <p:nvPr/>
        </p:nvSpPr>
        <p:spPr bwMode="auto">
          <a:xfrm flipH="1">
            <a:off x="3855085" y="1075690"/>
            <a:ext cx="4479925" cy="857885"/>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0" name="TextBox 72"/>
          <p:cNvSpPr txBox="1"/>
          <p:nvPr/>
        </p:nvSpPr>
        <p:spPr bwMode="auto">
          <a:xfrm>
            <a:off x="4401185" y="1055370"/>
            <a:ext cx="3763010" cy="76200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spcBef>
                <a:spcPts val="710"/>
              </a:spcBef>
              <a:spcAft>
                <a:spcPts val="0"/>
              </a:spcAft>
              <a:buSzPct val="100000"/>
              <a:buFont typeface="+mj-lt"/>
              <a:buNone/>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Management is the basis, Quality is the life Benefit is the fundmental, Market is the guide and Technology is the leader</a:t>
            </a:r>
            <a:endParaRPr lang="en-US" altLang="zh-CN" sz="1200" b="1" kern="0" dirty="0">
              <a:latin typeface="+mn-ea"/>
              <a:cs typeface="Arial" panose="020B0604020202020204" pitchFamily="34" charset="0"/>
            </a:endParaRPr>
          </a:p>
        </p:txBody>
      </p:sp>
      <p:sp>
        <p:nvSpPr>
          <p:cNvPr id="88" name="圆角矩形 87"/>
          <p:cNvSpPr/>
          <p:nvPr/>
        </p:nvSpPr>
        <p:spPr bwMode="auto">
          <a:xfrm flipH="1">
            <a:off x="4431030" y="2032000"/>
            <a:ext cx="3903980" cy="806450"/>
          </a:xfrm>
          <a:prstGeom prst="roundRect">
            <a:avLst>
              <a:gd name="adj" fmla="val 50000"/>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89" name="TextBox 72"/>
          <p:cNvSpPr txBox="1"/>
          <p:nvPr/>
        </p:nvSpPr>
        <p:spPr bwMode="auto">
          <a:xfrm>
            <a:off x="4893945" y="2028825"/>
            <a:ext cx="3242310" cy="8248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people-oriented, revitalizing the enerprise by science and technology, always to be the first and unceasingly transcends ourselives</a:t>
            </a:r>
            <a:endPar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endParaRPr>
          </a:p>
          <a:p>
            <a:pPr>
              <a:defRPr/>
            </a:pPr>
            <a:r>
              <a:rPr lang="en-US" altLang="zh-CN" sz="1200" b="1" kern="0" dirty="0" smtClean="0">
                <a:latin typeface="+mn-ea"/>
                <a:cs typeface="Arial" panose="020B0604020202020204" pitchFamily="34" charset="0"/>
              </a:rPr>
              <a:t> </a:t>
            </a:r>
            <a:endParaRPr lang="en-US" altLang="zh-CN" sz="1200" b="1" kern="0" dirty="0">
              <a:latin typeface="+mn-ea"/>
              <a:cs typeface="Arial" panose="020B0604020202020204" pitchFamily="34" charset="0"/>
            </a:endParaRPr>
          </a:p>
        </p:txBody>
      </p:sp>
      <p:sp>
        <p:nvSpPr>
          <p:cNvPr id="96" name="圆角矩形 95"/>
          <p:cNvSpPr/>
          <p:nvPr/>
        </p:nvSpPr>
        <p:spPr bwMode="auto">
          <a:xfrm flipH="1">
            <a:off x="4431030" y="3294380"/>
            <a:ext cx="3903980" cy="756285"/>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97" name="TextBox 72"/>
          <p:cNvSpPr txBox="1"/>
          <p:nvPr/>
        </p:nvSpPr>
        <p:spPr bwMode="auto">
          <a:xfrm>
            <a:off x="4932045" y="3291840"/>
            <a:ext cx="3314065" cy="72771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spcBef>
                <a:spcPts val="710"/>
              </a:spcBef>
              <a:spcAft>
                <a:spcPts val="0"/>
              </a:spcAft>
              <a:buClrTx/>
              <a:buSzTx/>
              <a:buFont typeface="+mj-lt"/>
              <a:buNone/>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Honesty, Professional, innovation, keep improving and put customers first.</a:t>
            </a:r>
            <a:endParaRPr lang="en-US" altLang="zh-CN" sz="1200" b="1" kern="0" dirty="0">
              <a:latin typeface="+mn-ea"/>
              <a:cs typeface="Arial" panose="020B0604020202020204" pitchFamily="34" charset="0"/>
            </a:endParaRPr>
          </a:p>
        </p:txBody>
      </p:sp>
      <p:sp>
        <p:nvSpPr>
          <p:cNvPr id="104" name="圆角矩形 103"/>
          <p:cNvSpPr/>
          <p:nvPr/>
        </p:nvSpPr>
        <p:spPr bwMode="auto">
          <a:xfrm flipH="1">
            <a:off x="3855085" y="4218940"/>
            <a:ext cx="4479925" cy="751840"/>
          </a:xfrm>
          <a:prstGeom prst="roundRect">
            <a:avLst>
              <a:gd name="adj" fmla="val 50000"/>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05" name="TextBox 72"/>
          <p:cNvSpPr txBox="1"/>
          <p:nvPr/>
        </p:nvSpPr>
        <p:spPr bwMode="auto">
          <a:xfrm>
            <a:off x="4433837" y="4399977"/>
            <a:ext cx="3240085" cy="4603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to build a century enterprise, to creat a century sunshine</a:t>
            </a:r>
            <a:endParaRPr lang="en-US" altLang="zh-CN" sz="1200" b="1" kern="0" dirty="0">
              <a:latin typeface="+mn-ea"/>
              <a:cs typeface="Arial" panose="020B0604020202020204" pitchFamily="34" charset="0"/>
            </a:endParaRPr>
          </a:p>
        </p:txBody>
      </p:sp>
      <p:grpSp>
        <p:nvGrpSpPr>
          <p:cNvPr id="56" name="组合 55"/>
          <p:cNvGrpSpPr/>
          <p:nvPr/>
        </p:nvGrpSpPr>
        <p:grpSpPr>
          <a:xfrm>
            <a:off x="3281680" y="1061085"/>
            <a:ext cx="1120775" cy="768985"/>
            <a:chOff x="3958209" y="3968984"/>
            <a:chExt cx="1063027" cy="792000"/>
          </a:xfrm>
        </p:grpSpPr>
        <p:sp>
          <p:nvSpPr>
            <p:cNvPr id="60" name="MH_Other_2"/>
            <p:cNvSpPr/>
            <p:nvPr>
              <p:custDataLst>
                <p:tags r:id="rId5"/>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1" name="MH_Title_1"/>
            <p:cNvSpPr/>
            <p:nvPr>
              <p:custDataLst>
                <p:tags r:id="rId6"/>
              </p:custDataLst>
            </p:nvPr>
          </p:nvSpPr>
          <p:spPr>
            <a:xfrm>
              <a:off x="3958209" y="4094553"/>
              <a:ext cx="1062424" cy="451917"/>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Tenet</a:t>
              </a:r>
              <a:endParaRPr lang="zh-CN" altLang="en-US" sz="1100" dirty="0">
                <a:solidFill>
                  <a:srgbClr val="50301B"/>
                </a:solidFill>
                <a:latin typeface="Impact" panose="020B0806030902050204" pitchFamily="34" charset="0"/>
              </a:endParaRPr>
            </a:p>
          </p:txBody>
        </p:sp>
      </p:grpSp>
      <p:grpSp>
        <p:nvGrpSpPr>
          <p:cNvPr id="65" name="组合 64"/>
          <p:cNvGrpSpPr/>
          <p:nvPr/>
        </p:nvGrpSpPr>
        <p:grpSpPr>
          <a:xfrm>
            <a:off x="3833606" y="2066432"/>
            <a:ext cx="1060655" cy="900000"/>
            <a:chOff x="4087860" y="3968984"/>
            <a:chExt cx="933376" cy="792000"/>
          </a:xfrm>
        </p:grpSpPr>
        <p:sp>
          <p:nvSpPr>
            <p:cNvPr id="67" name="MH_Other_2"/>
            <p:cNvSpPr/>
            <p:nvPr>
              <p:custDataLst>
                <p:tags r:id="rId7"/>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8" name="MH_Title_1"/>
            <p:cNvSpPr/>
            <p:nvPr>
              <p:custDataLst>
                <p:tags r:id="rId8"/>
              </p:custDataLst>
            </p:nvPr>
          </p:nvSpPr>
          <p:spPr>
            <a:xfrm>
              <a:off x="4087860" y="4094714"/>
              <a:ext cx="910844"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Culture</a:t>
              </a:r>
              <a:endParaRPr lang="zh-CN" altLang="en-US" sz="1100" dirty="0">
                <a:solidFill>
                  <a:srgbClr val="50301B"/>
                </a:solidFill>
                <a:latin typeface="Impact" panose="020B0806030902050204" pitchFamily="34" charset="0"/>
              </a:endParaRPr>
            </a:p>
          </p:txBody>
        </p:sp>
      </p:grpSp>
      <p:grpSp>
        <p:nvGrpSpPr>
          <p:cNvPr id="70" name="组合 69"/>
          <p:cNvGrpSpPr/>
          <p:nvPr/>
        </p:nvGrpSpPr>
        <p:grpSpPr>
          <a:xfrm>
            <a:off x="3563731" y="3136637"/>
            <a:ext cx="1343025" cy="900000"/>
            <a:chOff x="3850370" y="3968984"/>
            <a:chExt cx="1181862" cy="792000"/>
          </a:xfrm>
        </p:grpSpPr>
        <p:sp>
          <p:nvSpPr>
            <p:cNvPr id="72" name="MH_Other_2"/>
            <p:cNvSpPr/>
            <p:nvPr>
              <p:custDataLst>
                <p:tags r:id="rId9"/>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3" name="MH_Title_1"/>
            <p:cNvSpPr/>
            <p:nvPr>
              <p:custDataLst>
                <p:tags r:id="rId10"/>
              </p:custDataLst>
            </p:nvPr>
          </p:nvSpPr>
          <p:spPr>
            <a:xfrm>
              <a:off x="3850370" y="4088008"/>
              <a:ext cx="1181862"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Philosophy</a:t>
              </a:r>
              <a:endParaRPr lang="zh-CN" altLang="en-US" sz="1000" dirty="0">
                <a:solidFill>
                  <a:srgbClr val="50301B"/>
                </a:solidFill>
                <a:latin typeface="Impact" panose="020B0806030902050204" pitchFamily="34" charset="0"/>
              </a:endParaRPr>
            </a:p>
          </p:txBody>
        </p:sp>
      </p:grpSp>
      <p:grpSp>
        <p:nvGrpSpPr>
          <p:cNvPr id="75" name="组合 74"/>
          <p:cNvGrpSpPr/>
          <p:nvPr/>
        </p:nvGrpSpPr>
        <p:grpSpPr>
          <a:xfrm>
            <a:off x="3114553" y="4048014"/>
            <a:ext cx="1287985" cy="900000"/>
            <a:chOff x="3887809" y="3968984"/>
            <a:chExt cx="1133427" cy="792000"/>
          </a:xfrm>
        </p:grpSpPr>
        <p:sp>
          <p:nvSpPr>
            <p:cNvPr id="77" name="MH_Other_2"/>
            <p:cNvSpPr/>
            <p:nvPr>
              <p:custDataLst>
                <p:tags r:id="rId11"/>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8" name="MH_Title_1"/>
            <p:cNvSpPr/>
            <p:nvPr>
              <p:custDataLst>
                <p:tags r:id="rId12"/>
              </p:custDataLst>
            </p:nvPr>
          </p:nvSpPr>
          <p:spPr>
            <a:xfrm>
              <a:off x="3887809" y="4094714"/>
              <a:ext cx="1006958"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Target</a:t>
              </a:r>
              <a:endParaRPr lang="zh-CN" altLang="en-US" sz="1100" dirty="0">
                <a:solidFill>
                  <a:srgbClr val="50301B"/>
                </a:solidFill>
                <a:latin typeface="Impact" panose="020B0806030902050204" pitchFamily="34" charset="0"/>
              </a:endParaRPr>
            </a:p>
          </p:txBody>
        </p:sp>
      </p:grpSp>
      <p:sp>
        <p:nvSpPr>
          <p:cNvPr id="31" name="TextBox 30"/>
          <p:cNvSpPr txBox="1"/>
          <p:nvPr/>
        </p:nvSpPr>
        <p:spPr>
          <a:xfrm>
            <a:off x="2200176" y="294275"/>
            <a:ext cx="5363845" cy="36830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a:solidFill>
                  <a:schemeClr val="tx1"/>
                </a:solidFill>
                <a:effectLst>
                  <a:innerShdw blurRad="63500" dist="50800">
                    <a:prstClr val="black">
                      <a:alpha val="50000"/>
                    </a:prstClr>
                  </a:innerShdw>
                </a:effectLst>
                <a:latin typeface="+mn-lt"/>
                <a:cs typeface="+mn-lt"/>
                <a:sym typeface="+mn-ea"/>
              </a:rPr>
              <a:t>FAITH-BASED   TECHNOLOGICAL INNOVATION</a:t>
            </a:r>
            <a:endParaRPr lang="zh-CN" altLang="en-US" sz="1800" dirty="0"/>
          </a:p>
        </p:txBody>
      </p:sp>
      <p:grpSp>
        <p:nvGrpSpPr>
          <p:cNvPr id="32" name="组合 31"/>
          <p:cNvGrpSpPr/>
          <p:nvPr/>
        </p:nvGrpSpPr>
        <p:grpSpPr>
          <a:xfrm>
            <a:off x="1474929" y="124113"/>
            <a:ext cx="623880" cy="680150"/>
            <a:chOff x="1249459" y="2668927"/>
            <a:chExt cx="1099775" cy="1198967"/>
          </a:xfrm>
        </p:grpSpPr>
        <p:sp>
          <p:nvSpPr>
            <p:cNvPr id="3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2" name="图片 1"/>
          <p:cNvPicPr>
            <a:picLocks noChangeAspect="1"/>
          </p:cNvPicPr>
          <p:nvPr>
            <p:custDataLst>
              <p:tags r:id="rId13"/>
            </p:custDataLst>
          </p:nvPr>
        </p:nvPicPr>
        <p:blipFill>
          <a:blip r:embed="rId14"/>
          <a:stretch>
            <a:fillRect/>
          </a:stretch>
        </p:blipFill>
        <p:spPr>
          <a:xfrm>
            <a:off x="8136255" y="-13970"/>
            <a:ext cx="1135380" cy="1028700"/>
          </a:xfrm>
          <a:prstGeom prst="rect">
            <a:avLst/>
          </a:prstGeom>
        </p:spPr>
      </p:pic>
    </p:spTree>
  </p:cSld>
  <p:clrMapOvr>
    <a:masterClrMapping/>
  </p:clrMapOvr>
  <p:transition spd="slow" advTm="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2000"/>
                            </p:stCondLst>
                            <p:childTnLst>
                              <p:par>
                                <p:cTn id="33" presetID="2" presetClass="entr" presetSubtype="8" decel="5000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0-#ppt_w/2"/>
                                          </p:val>
                                        </p:tav>
                                        <p:tav tm="100000">
                                          <p:val>
                                            <p:strVal val="#ppt_x"/>
                                          </p:val>
                                        </p:tav>
                                      </p:tavLst>
                                    </p:anim>
                                    <p:anim calcmode="lin" valueType="num">
                                      <p:cBhvr additive="base">
                                        <p:cTn id="36" dur="500" fill="hold"/>
                                        <p:tgtEl>
                                          <p:spTgt spid="56"/>
                                        </p:tgtEl>
                                        <p:attrNameLst>
                                          <p:attrName>ppt_y</p:attrName>
                                        </p:attrNameLst>
                                      </p:cBhvr>
                                      <p:tavLst>
                                        <p:tav tm="0">
                                          <p:val>
                                            <p:strVal val="#ppt_y"/>
                                          </p:val>
                                        </p:tav>
                                        <p:tav tm="100000">
                                          <p:val>
                                            <p:strVal val="#ppt_y"/>
                                          </p:val>
                                        </p:tav>
                                      </p:tavLst>
                                    </p:anim>
                                  </p:childTnLst>
                                </p:cTn>
                              </p:par>
                              <p:par>
                                <p:cTn id="37" presetID="2" presetClass="entr" presetSubtype="2" decel="5000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1+#ppt_w/2"/>
                                          </p:val>
                                        </p:tav>
                                        <p:tav tm="100000">
                                          <p:val>
                                            <p:strVal val="#ppt_x"/>
                                          </p:val>
                                        </p:tav>
                                      </p:tavLst>
                                    </p:anim>
                                    <p:anim calcmode="lin" valueType="num">
                                      <p:cBhvr additive="base">
                                        <p:cTn id="40" dur="500" fill="hold"/>
                                        <p:tgtEl>
                                          <p:spTgt spid="39"/>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25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par>
                          <p:cTn id="44" fill="hold">
                            <p:stCondLst>
                              <p:cond delay="2500"/>
                            </p:stCondLst>
                            <p:childTnLst>
                              <p:par>
                                <p:cTn id="45" presetID="2" presetClass="entr" presetSubtype="8" decel="50000"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500" fill="hold"/>
                                        <p:tgtEl>
                                          <p:spTgt spid="65"/>
                                        </p:tgtEl>
                                        <p:attrNameLst>
                                          <p:attrName>ppt_x</p:attrName>
                                        </p:attrNameLst>
                                      </p:cBhvr>
                                      <p:tavLst>
                                        <p:tav tm="0">
                                          <p:val>
                                            <p:strVal val="0-#ppt_w/2"/>
                                          </p:val>
                                        </p:tav>
                                        <p:tav tm="100000">
                                          <p:val>
                                            <p:strVal val="#ppt_x"/>
                                          </p:val>
                                        </p:tav>
                                      </p:tavLst>
                                    </p:anim>
                                    <p:anim calcmode="lin" valueType="num">
                                      <p:cBhvr additive="base">
                                        <p:cTn id="48" dur="500" fill="hold"/>
                                        <p:tgtEl>
                                          <p:spTgt spid="65"/>
                                        </p:tgtEl>
                                        <p:attrNameLst>
                                          <p:attrName>ppt_y</p:attrName>
                                        </p:attrNameLst>
                                      </p:cBhvr>
                                      <p:tavLst>
                                        <p:tav tm="0">
                                          <p:val>
                                            <p:strVal val="#ppt_y"/>
                                          </p:val>
                                        </p:tav>
                                        <p:tav tm="100000">
                                          <p:val>
                                            <p:strVal val="#ppt_y"/>
                                          </p:val>
                                        </p:tav>
                                      </p:tavLst>
                                    </p:anim>
                                  </p:childTnLst>
                                </p:cTn>
                              </p:par>
                              <p:par>
                                <p:cTn id="49" presetID="2" presetClass="entr" presetSubtype="2" decel="5000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 calcmode="lin" valueType="num">
                                      <p:cBhvr additive="base">
                                        <p:cTn id="51" dur="500" fill="hold"/>
                                        <p:tgtEl>
                                          <p:spTgt spid="88"/>
                                        </p:tgtEl>
                                        <p:attrNameLst>
                                          <p:attrName>ppt_x</p:attrName>
                                        </p:attrNameLst>
                                      </p:cBhvr>
                                      <p:tavLst>
                                        <p:tav tm="0">
                                          <p:val>
                                            <p:strVal val="1+#ppt_w/2"/>
                                          </p:val>
                                        </p:tav>
                                        <p:tav tm="100000">
                                          <p:val>
                                            <p:strVal val="#ppt_x"/>
                                          </p:val>
                                        </p:tav>
                                      </p:tavLst>
                                    </p:anim>
                                    <p:anim calcmode="lin" valueType="num">
                                      <p:cBhvr additive="base">
                                        <p:cTn id="52" dur="500" fill="hold"/>
                                        <p:tgtEl>
                                          <p:spTgt spid="88"/>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250"/>
                                  </p:stCondLst>
                                  <p:childTnLst>
                                    <p:set>
                                      <p:cBhvr>
                                        <p:cTn id="54" dur="1" fill="hold">
                                          <p:stCondLst>
                                            <p:cond delay="0"/>
                                          </p:stCondLst>
                                        </p:cTn>
                                        <p:tgtEl>
                                          <p:spTgt spid="89"/>
                                        </p:tgtEl>
                                        <p:attrNameLst>
                                          <p:attrName>style.visibility</p:attrName>
                                        </p:attrNameLst>
                                      </p:cBhvr>
                                      <p:to>
                                        <p:strVal val="visible"/>
                                      </p:to>
                                    </p:set>
                                    <p:animEffect transition="in" filter="wipe(left)">
                                      <p:cBhvr>
                                        <p:cTn id="55" dur="500"/>
                                        <p:tgtEl>
                                          <p:spTgt spid="89"/>
                                        </p:tgtEl>
                                      </p:cBhvr>
                                    </p:animEffect>
                                  </p:childTnLst>
                                </p:cTn>
                              </p:par>
                            </p:childTnLst>
                          </p:cTn>
                        </p:par>
                        <p:par>
                          <p:cTn id="56" fill="hold">
                            <p:stCondLst>
                              <p:cond delay="3000"/>
                            </p:stCondLst>
                            <p:childTnLst>
                              <p:par>
                                <p:cTn id="57" presetID="2" presetClass="entr" presetSubtype="8" decel="50000"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0-#ppt_w/2"/>
                                          </p:val>
                                        </p:tav>
                                        <p:tav tm="100000">
                                          <p:val>
                                            <p:strVal val="#ppt_x"/>
                                          </p:val>
                                        </p:tav>
                                      </p:tavLst>
                                    </p:anim>
                                    <p:anim calcmode="lin" valueType="num">
                                      <p:cBhvr additive="base">
                                        <p:cTn id="60" dur="500" fill="hold"/>
                                        <p:tgtEl>
                                          <p:spTgt spid="70"/>
                                        </p:tgtEl>
                                        <p:attrNameLst>
                                          <p:attrName>ppt_y</p:attrName>
                                        </p:attrNameLst>
                                      </p:cBhvr>
                                      <p:tavLst>
                                        <p:tav tm="0">
                                          <p:val>
                                            <p:strVal val="#ppt_y"/>
                                          </p:val>
                                        </p:tav>
                                        <p:tav tm="100000">
                                          <p:val>
                                            <p:strVal val="#ppt_y"/>
                                          </p:val>
                                        </p:tav>
                                      </p:tavLst>
                                    </p:anim>
                                  </p:childTnLst>
                                </p:cTn>
                              </p:par>
                              <p:par>
                                <p:cTn id="61" presetID="2" presetClass="entr" presetSubtype="2" decel="50000" fill="hold" grpId="0" nodeType="withEffect">
                                  <p:stCondLst>
                                    <p:cond delay="0"/>
                                  </p:stCondLst>
                                  <p:childTnLst>
                                    <p:set>
                                      <p:cBhvr>
                                        <p:cTn id="62" dur="1" fill="hold">
                                          <p:stCondLst>
                                            <p:cond delay="0"/>
                                          </p:stCondLst>
                                        </p:cTn>
                                        <p:tgtEl>
                                          <p:spTgt spid="96"/>
                                        </p:tgtEl>
                                        <p:attrNameLst>
                                          <p:attrName>style.visibility</p:attrName>
                                        </p:attrNameLst>
                                      </p:cBhvr>
                                      <p:to>
                                        <p:strVal val="visible"/>
                                      </p:to>
                                    </p:set>
                                    <p:anim calcmode="lin" valueType="num">
                                      <p:cBhvr additive="base">
                                        <p:cTn id="63" dur="500" fill="hold"/>
                                        <p:tgtEl>
                                          <p:spTgt spid="96"/>
                                        </p:tgtEl>
                                        <p:attrNameLst>
                                          <p:attrName>ppt_x</p:attrName>
                                        </p:attrNameLst>
                                      </p:cBhvr>
                                      <p:tavLst>
                                        <p:tav tm="0">
                                          <p:val>
                                            <p:strVal val="1+#ppt_w/2"/>
                                          </p:val>
                                        </p:tav>
                                        <p:tav tm="100000">
                                          <p:val>
                                            <p:strVal val="#ppt_x"/>
                                          </p:val>
                                        </p:tav>
                                      </p:tavLst>
                                    </p:anim>
                                    <p:anim calcmode="lin" valueType="num">
                                      <p:cBhvr additive="base">
                                        <p:cTn id="64" dur="500" fill="hold"/>
                                        <p:tgtEl>
                                          <p:spTgt spid="96"/>
                                        </p:tgtEl>
                                        <p:attrNameLst>
                                          <p:attrName>ppt_y</p:attrName>
                                        </p:attrNameLst>
                                      </p:cBhvr>
                                      <p:tavLst>
                                        <p:tav tm="0">
                                          <p:val>
                                            <p:strVal val="#ppt_y"/>
                                          </p:val>
                                        </p:tav>
                                        <p:tav tm="100000">
                                          <p:val>
                                            <p:strVal val="#ppt_y"/>
                                          </p:val>
                                        </p:tav>
                                      </p:tavLst>
                                    </p:anim>
                                  </p:childTnLst>
                                </p:cTn>
                              </p:par>
                              <p:par>
                                <p:cTn id="65" presetID="22" presetClass="entr" presetSubtype="8" fill="hold" grpId="0" nodeType="withEffect">
                                  <p:stCondLst>
                                    <p:cond delay="250"/>
                                  </p:stCondLst>
                                  <p:childTnLst>
                                    <p:set>
                                      <p:cBhvr>
                                        <p:cTn id="66" dur="1" fill="hold">
                                          <p:stCondLst>
                                            <p:cond delay="0"/>
                                          </p:stCondLst>
                                        </p:cTn>
                                        <p:tgtEl>
                                          <p:spTgt spid="97"/>
                                        </p:tgtEl>
                                        <p:attrNameLst>
                                          <p:attrName>style.visibility</p:attrName>
                                        </p:attrNameLst>
                                      </p:cBhvr>
                                      <p:to>
                                        <p:strVal val="visible"/>
                                      </p:to>
                                    </p:set>
                                    <p:animEffect transition="in" filter="wipe(left)">
                                      <p:cBhvr>
                                        <p:cTn id="67" dur="500"/>
                                        <p:tgtEl>
                                          <p:spTgt spid="97"/>
                                        </p:tgtEl>
                                      </p:cBhvr>
                                    </p:animEffect>
                                  </p:childTnLst>
                                </p:cTn>
                              </p:par>
                            </p:childTnLst>
                          </p:cTn>
                        </p:par>
                        <p:par>
                          <p:cTn id="68" fill="hold">
                            <p:stCondLst>
                              <p:cond delay="3500"/>
                            </p:stCondLst>
                            <p:childTnLst>
                              <p:par>
                                <p:cTn id="69" presetID="2" presetClass="entr" presetSubtype="8" decel="50000"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500" fill="hold"/>
                                        <p:tgtEl>
                                          <p:spTgt spid="75"/>
                                        </p:tgtEl>
                                        <p:attrNameLst>
                                          <p:attrName>ppt_x</p:attrName>
                                        </p:attrNameLst>
                                      </p:cBhvr>
                                      <p:tavLst>
                                        <p:tav tm="0">
                                          <p:val>
                                            <p:strVal val="0-#ppt_w/2"/>
                                          </p:val>
                                        </p:tav>
                                        <p:tav tm="100000">
                                          <p:val>
                                            <p:strVal val="#ppt_x"/>
                                          </p:val>
                                        </p:tav>
                                      </p:tavLst>
                                    </p:anim>
                                    <p:anim calcmode="lin" valueType="num">
                                      <p:cBhvr additive="base">
                                        <p:cTn id="72" dur="500" fill="hold"/>
                                        <p:tgtEl>
                                          <p:spTgt spid="75"/>
                                        </p:tgtEl>
                                        <p:attrNameLst>
                                          <p:attrName>ppt_y</p:attrName>
                                        </p:attrNameLst>
                                      </p:cBhvr>
                                      <p:tavLst>
                                        <p:tav tm="0">
                                          <p:val>
                                            <p:strVal val="#ppt_y"/>
                                          </p:val>
                                        </p:tav>
                                        <p:tav tm="100000">
                                          <p:val>
                                            <p:strVal val="#ppt_y"/>
                                          </p:val>
                                        </p:tav>
                                      </p:tavLst>
                                    </p:anim>
                                  </p:childTnLst>
                                </p:cTn>
                              </p:par>
                              <p:par>
                                <p:cTn id="73" presetID="2" presetClass="entr" presetSubtype="2" decel="5000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anim calcmode="lin" valueType="num">
                                      <p:cBhvr additive="base">
                                        <p:cTn id="75" dur="500" fill="hold"/>
                                        <p:tgtEl>
                                          <p:spTgt spid="104"/>
                                        </p:tgtEl>
                                        <p:attrNameLst>
                                          <p:attrName>ppt_x</p:attrName>
                                        </p:attrNameLst>
                                      </p:cBhvr>
                                      <p:tavLst>
                                        <p:tav tm="0">
                                          <p:val>
                                            <p:strVal val="1+#ppt_w/2"/>
                                          </p:val>
                                        </p:tav>
                                        <p:tav tm="100000">
                                          <p:val>
                                            <p:strVal val="#ppt_x"/>
                                          </p:val>
                                        </p:tav>
                                      </p:tavLst>
                                    </p:anim>
                                    <p:anim calcmode="lin" valueType="num">
                                      <p:cBhvr additive="base">
                                        <p:cTn id="76" dur="500" fill="hold"/>
                                        <p:tgtEl>
                                          <p:spTgt spid="104"/>
                                        </p:tgtEl>
                                        <p:attrNameLst>
                                          <p:attrName>ppt_y</p:attrName>
                                        </p:attrNameLst>
                                      </p:cBhvr>
                                      <p:tavLst>
                                        <p:tav tm="0">
                                          <p:val>
                                            <p:strVal val="#ppt_y"/>
                                          </p:val>
                                        </p:tav>
                                        <p:tav tm="100000">
                                          <p:val>
                                            <p:strVal val="#ppt_y"/>
                                          </p:val>
                                        </p:tav>
                                      </p:tavLst>
                                    </p:anim>
                                  </p:childTnLst>
                                </p:cTn>
                              </p:par>
                              <p:par>
                                <p:cTn id="77" presetID="22" presetClass="entr" presetSubtype="8" fill="hold" grpId="0" nodeType="withEffect">
                                  <p:stCondLst>
                                    <p:cond delay="250"/>
                                  </p:stCondLst>
                                  <p:childTnLst>
                                    <p:set>
                                      <p:cBhvr>
                                        <p:cTn id="78" dur="1" fill="hold">
                                          <p:stCondLst>
                                            <p:cond delay="0"/>
                                          </p:stCondLst>
                                        </p:cTn>
                                        <p:tgtEl>
                                          <p:spTgt spid="105"/>
                                        </p:tgtEl>
                                        <p:attrNameLst>
                                          <p:attrName>style.visibility</p:attrName>
                                        </p:attrNameLst>
                                      </p:cBhvr>
                                      <p:to>
                                        <p:strVal val="visible"/>
                                      </p:to>
                                    </p:set>
                                    <p:animEffect transition="in" filter="wipe(left)">
                                      <p:cBhvr>
                                        <p:cTn id="7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62" grpId="0" animBg="1"/>
      <p:bldP spid="63" grpId="0" animBg="1"/>
      <p:bldP spid="39" grpId="0" bldLvl="0" animBg="1"/>
      <p:bldP spid="40" grpId="0"/>
      <p:bldP spid="88" grpId="0" bldLvl="0" animBg="1"/>
      <p:bldP spid="89" grpId="0"/>
      <p:bldP spid="96" grpId="0" bldLvl="0" animBg="1"/>
      <p:bldP spid="97" grpId="0"/>
      <p:bldP spid="104" grpId="0" bldLvl="0" animBg="1"/>
      <p:bldP spid="1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a:off x="45135" y="752496"/>
            <a:ext cx="1700212"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 name="MH_Other_2"/>
          <p:cNvSpPr/>
          <p:nvPr>
            <p:custDataLst>
              <p:tags r:id="rId3"/>
            </p:custDataLst>
          </p:nvPr>
        </p:nvSpPr>
        <p:spPr>
          <a:xfrm>
            <a:off x="1835844" y="75249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TextBox 24"/>
          <p:cNvSpPr txBox="1"/>
          <p:nvPr/>
        </p:nvSpPr>
        <p:spPr>
          <a:xfrm>
            <a:off x="3747988" y="221885"/>
            <a:ext cx="2232660" cy="36830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smtClean="0">
                <a:solidFill>
                  <a:schemeClr val="tx1"/>
                </a:solidFill>
                <a:latin typeface="Cambria" panose="02040503050406030204" charset="0"/>
                <a:cs typeface="Cambria" panose="02040503050406030204" charset="0"/>
              </a:rPr>
              <a:t>MIT-IVY  C</a:t>
            </a:r>
            <a:r>
              <a:rPr lang="zh-CN" altLang="en-US" sz="1800" b="1" dirty="0" smtClean="0">
                <a:solidFill>
                  <a:schemeClr val="tx1"/>
                </a:solidFill>
                <a:latin typeface="Cambria" panose="02040503050406030204" charset="0"/>
                <a:cs typeface="Cambria" panose="02040503050406030204" charset="0"/>
              </a:rPr>
              <a:t>ertificate</a:t>
            </a:r>
            <a:endParaRPr lang="zh-CN" altLang="en-US" sz="1800" b="1" dirty="0" smtClean="0">
              <a:solidFill>
                <a:schemeClr val="tx1"/>
              </a:solidFill>
              <a:latin typeface="Cambria" panose="02040503050406030204" charset="0"/>
              <a:cs typeface="Cambria" panose="02040503050406030204" charset="0"/>
            </a:endParaRPr>
          </a:p>
        </p:txBody>
      </p:sp>
      <p:grpSp>
        <p:nvGrpSpPr>
          <p:cNvPr id="26" name="组合 25"/>
          <p:cNvGrpSpPr/>
          <p:nvPr/>
        </p:nvGrpSpPr>
        <p:grpSpPr>
          <a:xfrm>
            <a:off x="2483309" y="82838"/>
            <a:ext cx="623880" cy="680150"/>
            <a:chOff x="918123" y="2542437"/>
            <a:chExt cx="1099775" cy="1198967"/>
          </a:xfrm>
        </p:grpSpPr>
        <p:sp>
          <p:nvSpPr>
            <p:cNvPr id="27" name="矩形 10"/>
            <p:cNvSpPr>
              <a:spLocks noChangeAspect="1"/>
            </p:cNvSpPr>
            <p:nvPr/>
          </p:nvSpPr>
          <p:spPr>
            <a:xfrm>
              <a:off x="918123" y="254243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KSO_Shape"/>
            <p:cNvSpPr>
              <a:spLocks noChangeAspect="1"/>
            </p:cNvSpPr>
            <p:nvPr/>
          </p:nvSpPr>
          <p:spPr bwMode="auto">
            <a:xfrm>
              <a:off x="1269937" y="2924801"/>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4"/>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MH_Other_2"/>
          <p:cNvSpPr/>
          <p:nvPr>
            <p:custDataLst>
              <p:tags r:id="rId5"/>
            </p:custDataLst>
          </p:nvPr>
        </p:nvSpPr>
        <p:spPr>
          <a:xfrm>
            <a:off x="5436294" y="73217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6" name="MH_Other_2"/>
          <p:cNvSpPr/>
          <p:nvPr>
            <p:custDataLst>
              <p:tags r:id="rId6"/>
            </p:custDataLst>
          </p:nvPr>
        </p:nvSpPr>
        <p:spPr>
          <a:xfrm>
            <a:off x="3657024" y="75249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7" name="图片 6" descr="3353abe6627f415844e71078eab2ed7"/>
          <p:cNvPicPr>
            <a:picLocks noChangeAspect="1"/>
          </p:cNvPicPr>
          <p:nvPr/>
        </p:nvPicPr>
        <p:blipFill>
          <a:blip r:embed="rId7"/>
          <a:stretch>
            <a:fillRect/>
          </a:stretch>
        </p:blipFill>
        <p:spPr>
          <a:xfrm>
            <a:off x="119380" y="843280"/>
            <a:ext cx="1535430" cy="2009775"/>
          </a:xfrm>
          <a:prstGeom prst="rect">
            <a:avLst/>
          </a:prstGeom>
        </p:spPr>
      </p:pic>
      <p:pic>
        <p:nvPicPr>
          <p:cNvPr id="8" name="图片 7" descr="微信图片_20201117123947"/>
          <p:cNvPicPr>
            <a:picLocks noChangeAspect="1"/>
          </p:cNvPicPr>
          <p:nvPr/>
        </p:nvPicPr>
        <p:blipFill>
          <a:blip r:embed="rId8"/>
          <a:stretch>
            <a:fillRect/>
          </a:stretch>
        </p:blipFill>
        <p:spPr>
          <a:xfrm>
            <a:off x="1933575" y="843280"/>
            <a:ext cx="1504950" cy="2009140"/>
          </a:xfrm>
          <a:prstGeom prst="rect">
            <a:avLst/>
          </a:prstGeom>
        </p:spPr>
      </p:pic>
      <p:sp>
        <p:nvSpPr>
          <p:cNvPr id="9" name="MH_Other_2"/>
          <p:cNvSpPr/>
          <p:nvPr>
            <p:custDataLst>
              <p:tags r:id="rId9"/>
            </p:custDataLst>
          </p:nvPr>
        </p:nvSpPr>
        <p:spPr>
          <a:xfrm>
            <a:off x="7206615" y="732155"/>
            <a:ext cx="1700530" cy="216027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10" name="图片 9" descr="微信图片_20210513164645"/>
          <p:cNvPicPr>
            <a:picLocks noChangeAspect="1"/>
          </p:cNvPicPr>
          <p:nvPr/>
        </p:nvPicPr>
        <p:blipFill>
          <a:blip r:embed="rId10"/>
          <a:stretch>
            <a:fillRect/>
          </a:stretch>
        </p:blipFill>
        <p:spPr>
          <a:xfrm>
            <a:off x="3707765" y="835660"/>
            <a:ext cx="1536065" cy="1993265"/>
          </a:xfrm>
          <a:prstGeom prst="rect">
            <a:avLst/>
          </a:prstGeom>
        </p:spPr>
      </p:pic>
      <p:sp>
        <p:nvSpPr>
          <p:cNvPr id="11" name="MH_Other_2"/>
          <p:cNvSpPr/>
          <p:nvPr>
            <p:custDataLst>
              <p:tags r:id="rId11"/>
            </p:custDataLst>
          </p:nvPr>
        </p:nvSpPr>
        <p:spPr>
          <a:xfrm>
            <a:off x="3561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2" name="MH_Other_2"/>
          <p:cNvSpPr/>
          <p:nvPr>
            <p:custDataLst>
              <p:tags r:id="rId12"/>
            </p:custDataLst>
          </p:nvPr>
        </p:nvSpPr>
        <p:spPr>
          <a:xfrm>
            <a:off x="5424864"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3" name="MH_Other_2"/>
          <p:cNvSpPr/>
          <p:nvPr>
            <p:custDataLst>
              <p:tags r:id="rId13"/>
            </p:custDataLst>
          </p:nvPr>
        </p:nvSpPr>
        <p:spPr>
          <a:xfrm>
            <a:off x="363606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5" name="MH_Other_2"/>
          <p:cNvSpPr/>
          <p:nvPr>
            <p:custDataLst>
              <p:tags r:id="rId14"/>
            </p:custDataLst>
          </p:nvPr>
        </p:nvSpPr>
        <p:spPr>
          <a:xfrm>
            <a:off x="1835844"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6" name="MH_Other_2"/>
          <p:cNvSpPr/>
          <p:nvPr>
            <p:custDataLst>
              <p:tags r:id="rId15"/>
            </p:custDataLst>
          </p:nvPr>
        </p:nvSpPr>
        <p:spPr>
          <a:xfrm>
            <a:off x="721365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29" name="图片 28" descr="微信图片_20210514160841"/>
          <p:cNvPicPr>
            <a:picLocks noChangeAspect="1"/>
          </p:cNvPicPr>
          <p:nvPr/>
        </p:nvPicPr>
        <p:blipFill>
          <a:blip r:embed="rId16"/>
          <a:stretch>
            <a:fillRect/>
          </a:stretch>
        </p:blipFill>
        <p:spPr>
          <a:xfrm>
            <a:off x="5530850" y="802005"/>
            <a:ext cx="1502410" cy="2026285"/>
          </a:xfrm>
          <a:prstGeom prst="rect">
            <a:avLst/>
          </a:prstGeom>
        </p:spPr>
      </p:pic>
      <p:pic>
        <p:nvPicPr>
          <p:cNvPr id="30" name="图片 29" descr="微信图片_20220418154908"/>
          <p:cNvPicPr>
            <a:picLocks noChangeAspect="1"/>
          </p:cNvPicPr>
          <p:nvPr/>
        </p:nvPicPr>
        <p:blipFill>
          <a:blip r:embed="rId17"/>
          <a:stretch>
            <a:fillRect/>
          </a:stretch>
        </p:blipFill>
        <p:spPr>
          <a:xfrm>
            <a:off x="7277735" y="802005"/>
            <a:ext cx="1569085" cy="2002155"/>
          </a:xfrm>
          <a:prstGeom prst="rect">
            <a:avLst/>
          </a:prstGeom>
        </p:spPr>
      </p:pic>
      <p:pic>
        <p:nvPicPr>
          <p:cNvPr id="31" name="图片 30" descr="微信图片_20220418154909"/>
          <p:cNvPicPr>
            <a:picLocks noChangeAspect="1"/>
          </p:cNvPicPr>
          <p:nvPr/>
        </p:nvPicPr>
        <p:blipFill>
          <a:blip r:embed="rId18"/>
          <a:stretch>
            <a:fillRect/>
          </a:stretch>
        </p:blipFill>
        <p:spPr>
          <a:xfrm>
            <a:off x="107315" y="3004185"/>
            <a:ext cx="1530985" cy="2026285"/>
          </a:xfrm>
          <a:prstGeom prst="rect">
            <a:avLst/>
          </a:prstGeom>
        </p:spPr>
      </p:pic>
      <p:pic>
        <p:nvPicPr>
          <p:cNvPr id="32" name="图片 31" descr="微信图片_202204181549081"/>
          <p:cNvPicPr>
            <a:picLocks noChangeAspect="1"/>
          </p:cNvPicPr>
          <p:nvPr/>
        </p:nvPicPr>
        <p:blipFill>
          <a:blip r:embed="rId19"/>
          <a:stretch>
            <a:fillRect/>
          </a:stretch>
        </p:blipFill>
        <p:spPr>
          <a:xfrm>
            <a:off x="1938020" y="3001645"/>
            <a:ext cx="1487805" cy="2029460"/>
          </a:xfrm>
          <a:prstGeom prst="rect">
            <a:avLst/>
          </a:prstGeom>
        </p:spPr>
      </p:pic>
      <p:pic>
        <p:nvPicPr>
          <p:cNvPr id="33" name="图片 32" descr="微信图片_202204181549082"/>
          <p:cNvPicPr>
            <a:picLocks noChangeAspect="1"/>
          </p:cNvPicPr>
          <p:nvPr/>
        </p:nvPicPr>
        <p:blipFill>
          <a:blip r:embed="rId20"/>
          <a:stretch>
            <a:fillRect/>
          </a:stretch>
        </p:blipFill>
        <p:spPr>
          <a:xfrm>
            <a:off x="3702685" y="3001645"/>
            <a:ext cx="1513205" cy="2043430"/>
          </a:xfrm>
          <a:prstGeom prst="rect">
            <a:avLst/>
          </a:prstGeom>
        </p:spPr>
      </p:pic>
      <p:pic>
        <p:nvPicPr>
          <p:cNvPr id="34" name="图片 33" descr="微信图片_202204181549091"/>
          <p:cNvPicPr>
            <a:picLocks noChangeAspect="1"/>
          </p:cNvPicPr>
          <p:nvPr/>
        </p:nvPicPr>
        <p:blipFill>
          <a:blip r:embed="rId21"/>
          <a:stretch>
            <a:fillRect/>
          </a:stretch>
        </p:blipFill>
        <p:spPr>
          <a:xfrm>
            <a:off x="5492750" y="3004185"/>
            <a:ext cx="1532890" cy="2040890"/>
          </a:xfrm>
          <a:prstGeom prst="rect">
            <a:avLst/>
          </a:prstGeom>
        </p:spPr>
      </p:pic>
      <p:pic>
        <p:nvPicPr>
          <p:cNvPr id="35" name="图片 34" descr="微信图片_202204181549092"/>
          <p:cNvPicPr>
            <a:picLocks noChangeAspect="1"/>
          </p:cNvPicPr>
          <p:nvPr/>
        </p:nvPicPr>
        <p:blipFill>
          <a:blip r:embed="rId22"/>
          <a:stretch>
            <a:fillRect/>
          </a:stretch>
        </p:blipFill>
        <p:spPr>
          <a:xfrm>
            <a:off x="7302500" y="3005455"/>
            <a:ext cx="1551305" cy="2025015"/>
          </a:xfrm>
          <a:prstGeom prst="rect">
            <a:avLst/>
          </a:prstGeom>
        </p:spPr>
      </p:pic>
      <p:pic>
        <p:nvPicPr>
          <p:cNvPr id="5" name="图片 4"/>
          <p:cNvPicPr>
            <a:picLocks noChangeAspect="1"/>
          </p:cNvPicPr>
          <p:nvPr>
            <p:custDataLst>
              <p:tags r:id="rId23"/>
            </p:custDataLst>
          </p:nvPr>
        </p:nvPicPr>
        <p:blipFill>
          <a:blip r:embed="rId24"/>
          <a:stretch>
            <a:fillRect/>
          </a:stretch>
        </p:blipFill>
        <p:spPr>
          <a:xfrm>
            <a:off x="8467090" y="50165"/>
            <a:ext cx="696595" cy="631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MH" val="20151125204017"/>
  <p:tag name="MH_LIBRARY" val="GRAPHIC"/>
  <p:tag name="MH_TYPE" val="Text"/>
  <p:tag name="MH_ORDER"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MH" val="20151124180108"/>
  <p:tag name="MH_LIBRARY" val="GRAPHIC"/>
  <p:tag name="MH_ORDER" val="Freeform 55"/>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MH" val="20151124180108"/>
  <p:tag name="MH_LIBRARY" val="GRAPHIC"/>
  <p:tag name="MH_ORDER" val="Freeform 55"/>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MH" val="20151124180108"/>
  <p:tag name="MH_LIBRARY" val="GRAPHIC"/>
  <p:tag name="MH_ORDER" val="Freeform 55"/>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MH" val="20151124180108"/>
  <p:tag name="MH_LIBRARY" val="GRAPHIC"/>
  <p:tag name="MH_ORDER" val="Freeform 55"/>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MH" val="20151124180108"/>
  <p:tag name="MH_LIBRARY" val="GRAPHIC"/>
  <p:tag name="MH_ORDER" val="Freeform 55"/>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TEXTBOXSTYLE_GUID" val="{b4581e55-c25d-4ae6-b023-c4743deed0b7}"/>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0*i*1"/>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44_1*ζ_h_i*1_1_1"/>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644_1*ζ_h_i*1_1_2"/>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14.xml><?xml version="1.0" encoding="utf-8"?>
<p:tagLst xmlns:p="http://schemas.openxmlformats.org/presentationml/2006/main">
  <p:tag name="KSO_WM_UNIT_VALUE" val="783*78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6644_1*ζ_h_d*1_1_2"/>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215.xml><?xml version="1.0" encoding="utf-8"?>
<p:tagLst xmlns:p="http://schemas.openxmlformats.org/presentationml/2006/main">
  <p:tag name="KSO_WM_UNIT_VALUE" val="979*979"/>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44_1*ζ_h_d*1_1_1"/>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216.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073_1*a*1"/>
  <p:tag name="KSO_WM_TEMPLATE_CATEGORY" val="diagram"/>
  <p:tag name="KSO_WM_TEMPLATE_INDEX" val="2021707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a3f221064241ce926b5da93464cd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0187e0d46fa40efbf5cb96029111a26"/>
  <p:tag name="KSO_WM_UNIT_TEXT_FILL_FORE_SCHEMECOLOR_INDEX_BRIGHTNESS" val="0"/>
  <p:tag name="KSO_WM_UNIT_TEXT_FILL_FORE_SCHEMECOLOR_INDEX" val="13"/>
  <p:tag name="KSO_WM_UNIT_TEXT_FILL_TYPE" val="1"/>
  <p:tag name="KSO_WM_TEMPLATE_ASSEMBLE_XID" val="606570534054ed1e2fb814c7"/>
  <p:tag name="KSO_WM_TEMPLATE_ASSEMBLE_GROUPID" val="606570534054ed1e2fb814c7"/>
</p:tagLst>
</file>

<file path=ppt/tags/tag21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73_1*f*1"/>
  <p:tag name="KSO_WM_TEMPLATE_CATEGORY" val="diagram"/>
  <p:tag name="KSO_WM_TEMPLATE_INDEX" val="2021707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ce82e2753746471daed8748529970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a28c40bb95945a5a4e748a293b73aa4"/>
  <p:tag name="KSO_WM_UNIT_TEXT_FILL_FORE_SCHEMECOLOR_INDEX_BRIGHTNESS" val="0.25"/>
  <p:tag name="KSO_WM_UNIT_TEXT_FILL_FORE_SCHEMECOLOR_INDEX" val="13"/>
  <p:tag name="KSO_WM_UNIT_TEXT_FILL_TYPE" val="1"/>
  <p:tag name="KSO_WM_TEMPLATE_ASSEMBLE_XID" val="606570534054ed1e2fb814c7"/>
  <p:tag name="KSO_WM_TEMPLATE_ASSEMBLE_GROUPID" val="606570534054ed1e2fb814c7"/>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 name="KSO_WM_UNIT_TYPE" val="j"/>
</p:tagLst>
</file>

<file path=ppt/tags/tag22.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0*i*2"/>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20.xml><?xml version="1.0" encoding="utf-8"?>
<p:tagLst xmlns:p="http://schemas.openxmlformats.org/presentationml/2006/main">
  <p:tag name="KSO_WM_BEAUTIFY_FLAG" val="#wm#"/>
  <p:tag name="KSO_WM_TEMPLATE_CATEGORY" val="diagram"/>
  <p:tag name="KSO_WM_TEMPLATE_INDEX" val="20217073"/>
  <p:tag name="KSO_WM_SLIDE_ID" val="diagram2021707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09&quot;,&quot;maxSize&quot;:{&quot;size1&quot;:57.5},&quot;minSize&quot;:{&quot;size1&quot;:32.6},&quot;normalSize&quot;:{&quot;size1&quot;:42.9125},&quot;subLayout&quot;:[{&quot;id&quot;:&quot;2021-04-01T16:16:09&quot;,&quot;maxSize&quot;:{&quot;size1&quot;:35.6},&quot;minSize&quot;:{&quot;size1&quot;:17.8},&quot;normalSize&quot;:{&quot;size1&quot;:17.800185185185185},&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DECFILLPROP" val="[]"/>
  <p:tag name="KSO_WM_SLIDE_TYPE" val="text"/>
  <p:tag name="KSO_WM_SLIDE_SIZE" val="960*540"/>
  <p:tag name="KSO_WM_SLIDE_POSITION" val="0*0"/>
  <p:tag name="KSO_WM_CHIP_GROUPID" val="5fade49c998712faa657a97f"/>
  <p:tag name="KSO_WM_SLIDE_BK_DARK_LIGHT" val="2"/>
  <p:tag name="KSO_WM_SLIDE_BACKGROUND_TYPE" val="general"/>
  <p:tag name="KSO_WM_SLIDE_SUPPORT_FEATURE_TYPE" val="8"/>
  <p:tag name="KSO_WM_SLIDE_SUBTYPE" val="picTxt"/>
  <p:tag name="KSO_WM_TEMPLATE_ASSEMBLE_XID" val="606570534054ed1e2fb814c7"/>
  <p:tag name="KSO_WM_TEMPLATE_ASSEMBLE_GROUPID" val="606570534054ed1e2fb814c7"/>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diagram"/>
  <p:tag name="KSO_WM_TEMPLATE_INDEX" val="20217073"/>
</p:tagLst>
</file>

<file path=ppt/tags/tag227.xml><?xml version="1.0" encoding="utf-8"?>
<p:tagLst xmlns:p="http://schemas.openxmlformats.org/presentationml/2006/main">
  <p:tag name="MH" val="20160202082519"/>
  <p:tag name="MH_LIBRARY" val="GRAPHIC"/>
  <p:tag name="MH_TYPE" val="Other"/>
  <p:tag name="MH_ORDER" val="4"/>
</p:tagLst>
</file>

<file path=ppt/tags/tag228.xml><?xml version="1.0" encoding="utf-8"?>
<p:tagLst xmlns:p="http://schemas.openxmlformats.org/presentationml/2006/main">
  <p:tag name="MH" val="20160202082519"/>
  <p:tag name="MH_LIBRARY" val="GRAPHIC"/>
  <p:tag name="MH_TYPE" val="Other"/>
  <p:tag name="MH_ORDER" val="4"/>
</p:tagLst>
</file>

<file path=ppt/tags/tag229.xml><?xml version="1.0" encoding="utf-8"?>
<p:tagLst xmlns:p="http://schemas.openxmlformats.org/presentationml/2006/main">
  <p:tag name="MH" val="20160202082519"/>
  <p:tag name="MH_LIBRARY" val="GRAPHIC"/>
  <p:tag name="MH_TYPE" val="Other"/>
  <p:tag name="MH_ORDER" val="4"/>
</p:tagLst>
</file>

<file path=ppt/tags/tag2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40*f*1"/>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TEXTBOXSTYLE_TYPE" val="8"/>
  <p:tag name="KSO_WM_UNIT_TEXT_FILL_FORE_SCHEMECOLOR_INDEX_BRIGHTNESS" val="0.25"/>
  <p:tag name="KSO_WM_UNIT_TEXT_FILL_FORE_SCHEMECOLOR_INDEX" val="13"/>
  <p:tag name="KSO_WM_UNIT_TEXT_FILL_TYPE" val="1"/>
</p:tagLst>
</file>

<file path=ppt/tags/tag230.xml><?xml version="1.0" encoding="utf-8"?>
<p:tagLst xmlns:p="http://schemas.openxmlformats.org/presentationml/2006/main">
  <p:tag name="MH" val="20160202082519"/>
  <p:tag name="MH_LIBRARY" val="GRAPHIC"/>
  <p:tag name="MH_TYPE" val="Other"/>
  <p:tag name="MH_ORDER" val="4"/>
</p:tagLst>
</file>

<file path=ppt/tags/tag231.xml><?xml version="1.0" encoding="utf-8"?>
<p:tagLst xmlns:p="http://schemas.openxmlformats.org/presentationml/2006/main">
  <p:tag name="MH" val="20160202082519"/>
  <p:tag name="MH_LIBRARY" val="GRAPHIC"/>
  <p:tag name="MH_TYPE" val="Other"/>
  <p:tag name="MH_ORDER" val="4"/>
</p:tagLst>
</file>

<file path=ppt/tags/tag232.xml><?xml version="1.0" encoding="utf-8"?>
<p:tagLst xmlns:p="http://schemas.openxmlformats.org/presentationml/2006/main">
  <p:tag name="MH" val="20160202082519"/>
  <p:tag name="MH_LIBRARY" val="GRAPHIC"/>
  <p:tag name="MH_TYPE" val="Other"/>
  <p:tag name="MH_ORDER" val="4"/>
</p:tagLst>
</file>

<file path=ppt/tags/tag233.xml><?xml version="1.0" encoding="utf-8"?>
<p:tagLst xmlns:p="http://schemas.openxmlformats.org/presentationml/2006/main">
  <p:tag name="MH" val="20160202082519"/>
  <p:tag name="MH_LIBRARY" val="GRAPHIC"/>
  <p:tag name="MH_TYPE" val="Other"/>
  <p:tag name="MH_ORDER" val="4"/>
</p:tagLst>
</file>

<file path=ppt/tags/tag234.xml><?xml version="1.0" encoding="utf-8"?>
<p:tagLst xmlns:p="http://schemas.openxmlformats.org/presentationml/2006/main">
  <p:tag name="MH" val="20160202082519"/>
  <p:tag name="MH_LIBRARY" val="GRAPHIC"/>
  <p:tag name="MH_TYPE" val="Other"/>
  <p:tag name="MH_ORDER" val="4"/>
</p:tagLst>
</file>

<file path=ppt/tags/tag235.xml><?xml version="1.0" encoding="utf-8"?>
<p:tagLst xmlns:p="http://schemas.openxmlformats.org/presentationml/2006/main">
  <p:tag name="MH" val="20160202082519"/>
  <p:tag name="MH_LIBRARY" val="GRAPHIC"/>
  <p:tag name="MH_TYPE" val="Other"/>
  <p:tag name="MH_ORDER" val="4"/>
</p:tagLst>
</file>

<file path=ppt/tags/tag236.xml><?xml version="1.0" encoding="utf-8"?>
<p:tagLst xmlns:p="http://schemas.openxmlformats.org/presentationml/2006/main">
  <p:tag name="MH" val="20160202082519"/>
  <p:tag name="MH_LIBRARY" val="GRAPHIC"/>
  <p:tag name="MH_TYPE" val="Other"/>
  <p:tag name="MH_ORDER" val="4"/>
</p:tagLst>
</file>

<file path=ppt/tags/tag237.xml><?xml version="1.0" encoding="utf-8"?>
<p:tagLst xmlns:p="http://schemas.openxmlformats.org/presentationml/2006/main">
  <p:tag name="MH" val="20160202082519"/>
  <p:tag name="MH_LIBRARY" val="GRAPHIC"/>
  <p:tag name="MH_TYPE" val="Other"/>
  <p:tag name="MH_ORDER" val="4"/>
</p:tagLst>
</file>

<file path=ppt/tags/tag238.xml><?xml version="1.0" encoding="utf-8"?>
<p:tagLst xmlns:p="http://schemas.openxmlformats.org/presentationml/2006/main">
  <p:tag name="MH" val="20160202082519"/>
  <p:tag name="MH_LIBRARY" val="GRAPHIC"/>
  <p:tag name="MH_TYPE" val="Other"/>
  <p:tag name="MH_ORDER" val="4"/>
</p:tagLst>
</file>

<file path=ppt/tags/tag239.xml><?xml version="1.0" encoding="utf-8"?>
<p:tagLst xmlns:p="http://schemas.openxmlformats.org/presentationml/2006/main">
  <p:tag name="MH" val="20160202082519"/>
  <p:tag name="MH_LIBRARY" val="GRAPHIC"/>
  <p:tag name="MH_TYPE" val="Other"/>
  <p:tag name="MH_ORDER" val="4"/>
</p:tagLst>
</file>

<file path=ppt/tags/tag24.xml><?xml version="1.0" encoding="utf-8"?>
<p:tagLst xmlns:p="http://schemas.openxmlformats.org/presentationml/2006/main">
  <p:tag name="MH" val="20151124180108"/>
  <p:tag name="MH_LIBRARY" val="GRAPHIC"/>
  <p:tag name="MH_ORDER" val="Freeform 55"/>
</p:tagLst>
</file>

<file path=ppt/tags/tag240.xml><?xml version="1.0" encoding="utf-8"?>
<p:tagLst xmlns:p="http://schemas.openxmlformats.org/presentationml/2006/main">
  <p:tag name="MH" val="20160202082519"/>
  <p:tag name="MH_LIBRARY" val="GRAPHIC"/>
  <p:tag name="MH_TYPE" val="Other"/>
  <p:tag name="MH_ORDER" val="4"/>
</p:tagLst>
</file>

<file path=ppt/tags/tag241.xml><?xml version="1.0" encoding="utf-8"?>
<p:tagLst xmlns:p="http://schemas.openxmlformats.org/presentationml/2006/main">
  <p:tag name="MH" val="20160202082519"/>
  <p:tag name="MH_LIBRARY" val="GRAPHIC"/>
  <p:tag name="MH_TYPE" val="Other"/>
  <p:tag name="MH_ORDER" val="4"/>
</p:tagLst>
</file>

<file path=ppt/tags/tag242.xml><?xml version="1.0" encoding="utf-8"?>
<p:tagLst xmlns:p="http://schemas.openxmlformats.org/presentationml/2006/main">
  <p:tag name="MH" val="20160202082519"/>
  <p:tag name="MH_LIBRARY" val="GRAPHIC"/>
  <p:tag name="MH_TYPE" val="Other"/>
  <p:tag name="MH_ORDER" val="4"/>
</p:tagLst>
</file>

<file path=ppt/tags/tag243.xml><?xml version="1.0" encoding="utf-8"?>
<p:tagLst xmlns:p="http://schemas.openxmlformats.org/presentationml/2006/main">
  <p:tag name="KSO_WM_TEMPLATE_CATEGORY" val="diagram"/>
  <p:tag name="KSO_WM_TEMPLATE_INDEX" val="160346"/>
  <p:tag name="KSO_WM_UNIT_TYPE" val="a"/>
  <p:tag name="KSO_WM_UNIT_INDEX" val="1"/>
  <p:tag name="KSO_WM_UNIT_ID" val="diagram160346_4*a*1"/>
  <p:tag name="KSO_WM_UNIT_CLEAR" val="1"/>
  <p:tag name="KSO_WM_UNIT_LAYERLEVEL" val="1"/>
  <p:tag name="KSO_WM_UNIT_VALUE" val="21"/>
  <p:tag name="KSO_WM_UNIT_ISCONTENTSTITLE" val="0"/>
  <p:tag name="KSO_WM_UNIT_HIGHLIGHT" val="0"/>
  <p:tag name="KSO_WM_UNIT_COMPATIBLE" val="1"/>
  <p:tag name="KSO_WM_BEAUTIFY_FLAG" val="#wm#"/>
  <p:tag name="KSO_WM_UNIT_PRESET_TEXT_INDEX" val="3"/>
  <p:tag name="KSO_WM_UNIT_PRESET_TEXT_LEN" val="18"/>
  <p:tag name="KSO_WM_TAG_VERSION" val="1.0"/>
</p:tagLst>
</file>

<file path=ppt/tags/tag244.xml><?xml version="1.0" encoding="utf-8"?>
<p:tagLst xmlns:p="http://schemas.openxmlformats.org/presentationml/2006/main">
  <p:tag name="ISPRING_PRESENTATION_TITLE" val="PowerPoint 演示文稿"/>
  <p:tag name="KSO_WPP_MARK_KEY" val="d3ccdc4e-ba6d-46af-9d9d-4a1852f693e3"/>
  <p:tag name="COMMONDATA" val="eyJoZGlkIjoiZTdlYzIzNzBkOTVjZjQxYTk1MTFkYWY2NDc1ZTZlNjMifQ=="/>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MH" val="20160202082519"/>
  <p:tag name="MH_LIBRARY" val="GRAPHIC"/>
  <p:tag name="MH_TYPE" val="Text"/>
  <p:tag name="MH_ORDER" val="1"/>
</p:tagLst>
</file>

<file path=ppt/tags/tag27.xml><?xml version="1.0" encoding="utf-8"?>
<p:tagLst xmlns:p="http://schemas.openxmlformats.org/presentationml/2006/main">
  <p:tag name="MH" val="20160202082519"/>
  <p:tag name="MH_LIBRARY" val="GRAPHIC"/>
  <p:tag name="MH_TYPE" val="SubTitle"/>
  <p:tag name="MH_ORDER" val="1"/>
</p:tagLst>
</file>

<file path=ppt/tags/tag28.xml><?xml version="1.0" encoding="utf-8"?>
<p:tagLst xmlns:p="http://schemas.openxmlformats.org/presentationml/2006/main">
  <p:tag name="MH" val="20160202082519"/>
  <p:tag name="MH_LIBRARY" val="GRAPHIC"/>
  <p:tag name="MH_TYPE" val="Text"/>
  <p:tag name="MH_ORDER" val="1"/>
</p:tagLst>
</file>

<file path=ppt/tags/tag29.xml><?xml version="1.0" encoding="utf-8"?>
<p:tagLst xmlns:p="http://schemas.openxmlformats.org/presentationml/2006/main">
  <p:tag name="MH" val="20160202082519"/>
  <p:tag name="MH_LIBRARY" val="GRAPHIC"/>
  <p:tag name="MH_TYPE" val="SubTitle"/>
  <p:tag name="MH_ORDER"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MH" val="20160202082519"/>
  <p:tag name="MH_LIBRARY" val="GRAPHIC"/>
  <p:tag name="MH_TYPE" val="Text"/>
  <p:tag name="MH_ORDER" val="1"/>
</p:tagLst>
</file>

<file path=ppt/tags/tag31.xml><?xml version="1.0" encoding="utf-8"?>
<p:tagLst xmlns:p="http://schemas.openxmlformats.org/presentationml/2006/main">
  <p:tag name="MH" val="20160202082519"/>
  <p:tag name="MH_LIBRARY" val="GRAPHIC"/>
  <p:tag name="MH_TYPE" val="SubTitle"/>
  <p:tag name="MH_ORDER" val="1"/>
</p:tagLst>
</file>

<file path=ppt/tags/tag32.xml><?xml version="1.0" encoding="utf-8"?>
<p:tagLst xmlns:p="http://schemas.openxmlformats.org/presentationml/2006/main">
  <p:tag name="MH" val="20160202082519"/>
  <p:tag name="MH_LIBRARY" val="GRAPHIC"/>
  <p:tag name="MH_TYPE" val="Text"/>
  <p:tag name="MH_ORDER" val="1"/>
</p:tagLst>
</file>

<file path=ppt/tags/tag33.xml><?xml version="1.0" encoding="utf-8"?>
<p:tagLst xmlns:p="http://schemas.openxmlformats.org/presentationml/2006/main">
  <p:tag name="MH" val="20160202082519"/>
  <p:tag name="MH_LIBRARY" val="GRAPHIC"/>
  <p:tag name="MH_TYPE" val="SubTitle"/>
  <p:tag name="MH_ORDER" val="1"/>
</p:tagLst>
</file>

<file path=ppt/tags/tag34.xml><?xml version="1.0" encoding="utf-8"?>
<p:tagLst xmlns:p="http://schemas.openxmlformats.org/presentationml/2006/main">
  <p:tag name="MH" val="20160202082519"/>
  <p:tag name="MH_LIBRARY" val="GRAPHIC"/>
  <p:tag name="MH_TYPE" val="Text"/>
  <p:tag name="MH_ORDER" val="1"/>
</p:tagLst>
</file>

<file path=ppt/tags/tag35.xml><?xml version="1.0" encoding="utf-8"?>
<p:tagLst xmlns:p="http://schemas.openxmlformats.org/presentationml/2006/main">
  <p:tag name="MH" val="20160202082519"/>
  <p:tag name="MH_LIBRARY" val="GRAPHIC"/>
  <p:tag name="MH_TYPE" val="SubTitle"/>
  <p:tag name="MH_ORDER" val="1"/>
</p:tagLst>
</file>

<file path=ppt/tags/tag36.xml><?xml version="1.0" encoding="utf-8"?>
<p:tagLst xmlns:p="http://schemas.openxmlformats.org/presentationml/2006/main">
  <p:tag name="MH" val="20160202082519"/>
  <p:tag name="MH_LIBRARY" val="GRAPHIC"/>
  <p:tag name="MH_TYPE" val="Text"/>
  <p:tag name="MH_ORDER" val="1"/>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MH" val="20160203101803"/>
  <p:tag name="MH_LIBRARY" val="GRAPHIC"/>
  <p:tag name="MH_TYPE" val="Other"/>
  <p:tag name="MH_ORDER" val="2"/>
</p:tagLst>
</file>

<file path=ppt/tags/tag39.xml><?xml version="1.0" encoding="utf-8"?>
<p:tagLst xmlns:p="http://schemas.openxmlformats.org/presentationml/2006/main">
  <p:tag name="MH" val="20160203101803"/>
  <p:tag name="MH_LIBRARY" val="GRAPHIC"/>
  <p:tag name="MH_TYPE" val="Title"/>
  <p:tag name="MH_ORDER"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MH" val="20160203101803"/>
  <p:tag name="MH_LIBRARY" val="GRAPHIC"/>
  <p:tag name="MH_TYPE" val="Other"/>
  <p:tag name="MH_ORDER" val="2"/>
</p:tagLst>
</file>

<file path=ppt/tags/tag41.xml><?xml version="1.0" encoding="utf-8"?>
<p:tagLst xmlns:p="http://schemas.openxmlformats.org/presentationml/2006/main">
  <p:tag name="MH" val="20160203101803"/>
  <p:tag name="MH_LIBRARY" val="GRAPHIC"/>
  <p:tag name="MH_TYPE" val="Title"/>
  <p:tag name="MH_ORDER" val="1"/>
</p:tagLst>
</file>

<file path=ppt/tags/tag42.xml><?xml version="1.0" encoding="utf-8"?>
<p:tagLst xmlns:p="http://schemas.openxmlformats.org/presentationml/2006/main">
  <p:tag name="MH" val="20160203101803"/>
  <p:tag name="MH_LIBRARY" val="GRAPHIC"/>
  <p:tag name="MH_TYPE" val="Other"/>
  <p:tag name="MH_ORDER" val="2"/>
</p:tagLst>
</file>

<file path=ppt/tags/tag43.xml><?xml version="1.0" encoding="utf-8"?>
<p:tagLst xmlns:p="http://schemas.openxmlformats.org/presentationml/2006/main">
  <p:tag name="MH" val="20160203101803"/>
  <p:tag name="MH_LIBRARY" val="GRAPHIC"/>
  <p:tag name="MH_TYPE" val="Title"/>
  <p:tag name="MH_ORDER" val="1"/>
</p:tagLst>
</file>

<file path=ppt/tags/tag44.xml><?xml version="1.0" encoding="utf-8"?>
<p:tagLst xmlns:p="http://schemas.openxmlformats.org/presentationml/2006/main">
  <p:tag name="MH" val="20160203101803"/>
  <p:tag name="MH_LIBRARY" val="GRAPHIC"/>
  <p:tag name="MH_TYPE" val="Other"/>
  <p:tag name="MH_ORDER" val="2"/>
</p:tagLst>
</file>

<file path=ppt/tags/tag45.xml><?xml version="1.0" encoding="utf-8"?>
<p:tagLst xmlns:p="http://schemas.openxmlformats.org/presentationml/2006/main">
  <p:tag name="MH" val="20160203101803"/>
  <p:tag name="MH_LIBRARY" val="GRAPHIC"/>
  <p:tag name="MH_TYPE" val="Title"/>
  <p:tag name="MH_ORDER" val="1"/>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MH" val="20160217203636"/>
  <p:tag name="MH_LIBRARY" val="GRAPHIC"/>
  <p:tag name="MH_TYPE" val="Other"/>
  <p:tag name="MH_ORDER" val="1"/>
</p:tagLst>
</file>

<file path=ppt/tags/tag48.xml><?xml version="1.0" encoding="utf-8"?>
<p:tagLst xmlns:p="http://schemas.openxmlformats.org/presentationml/2006/main">
  <p:tag name="MH" val="20160217203636"/>
  <p:tag name="MH_LIBRARY" val="GRAPHIC"/>
  <p:tag name="MH_TYPE" val="Other"/>
  <p:tag name="MH_ORDER" val="2"/>
</p:tagLst>
</file>

<file path=ppt/tags/tag49.xml><?xml version="1.0" encoding="utf-8"?>
<p:tagLst xmlns:p="http://schemas.openxmlformats.org/presentationml/2006/main">
  <p:tag name="MH" val="20160217203636"/>
  <p:tag name="MH_LIBRARY" val="GRAPHIC"/>
  <p:tag name="MH_TYPE" val="Other"/>
  <p:tag name="MH_ORDER" val="2"/>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MH" val="20160217203636"/>
  <p:tag name="MH_LIBRARY" val="GRAPHIC"/>
  <p:tag name="MH_TYPE" val="Other"/>
  <p:tag name="MH_ORDER" val="2"/>
  <p:tag name="KSO_WM_BEAUTIFY_FLAG" val=""/>
</p:tagLst>
</file>

<file path=ppt/tags/tag51.xml><?xml version="1.0" encoding="utf-8"?>
<p:tagLst xmlns:p="http://schemas.openxmlformats.org/presentationml/2006/main">
  <p:tag name="MH" val="20160217203636"/>
  <p:tag name="MH_LIBRARY" val="GRAPHIC"/>
  <p:tag name="MH_TYPE" val="Other"/>
  <p:tag name="MH_ORDER" val="2"/>
  <p:tag name="KSO_WM_BEAUTIFY_FLAG" val=""/>
</p:tagLst>
</file>

<file path=ppt/tags/tag52.xml><?xml version="1.0" encoding="utf-8"?>
<p:tagLst xmlns:p="http://schemas.openxmlformats.org/presentationml/2006/main">
  <p:tag name="MH" val="20160217203636"/>
  <p:tag name="MH_LIBRARY" val="GRAPHIC"/>
  <p:tag name="MH_TYPE" val="Other"/>
  <p:tag name="MH_ORDER" val="2"/>
  <p:tag name="KSO_WM_BEAUTIFY_FLAG" val=""/>
</p:tagLst>
</file>

<file path=ppt/tags/tag53.xml><?xml version="1.0" encoding="utf-8"?>
<p:tagLst xmlns:p="http://schemas.openxmlformats.org/presentationml/2006/main">
  <p:tag name="MH" val="20160217203636"/>
  <p:tag name="MH_LIBRARY" val="GRAPHIC"/>
  <p:tag name="MH_TYPE" val="Other"/>
  <p:tag name="MH_ORDER" val="2"/>
  <p:tag name="KSO_WM_BEAUTIFY_FLAG" val=""/>
</p:tagLst>
</file>

<file path=ppt/tags/tag54.xml><?xml version="1.0" encoding="utf-8"?>
<p:tagLst xmlns:p="http://schemas.openxmlformats.org/presentationml/2006/main">
  <p:tag name="MH" val="20160217203636"/>
  <p:tag name="MH_LIBRARY" val="GRAPHIC"/>
  <p:tag name="MH_TYPE" val="Other"/>
  <p:tag name="MH_ORDER" val="2"/>
  <p:tag name="KSO_WM_BEAUTIFY_FLAG" val=""/>
</p:tagLst>
</file>

<file path=ppt/tags/tag55.xml><?xml version="1.0" encoding="utf-8"?>
<p:tagLst xmlns:p="http://schemas.openxmlformats.org/presentationml/2006/main">
  <p:tag name="MH" val="20160217203636"/>
  <p:tag name="MH_LIBRARY" val="GRAPHIC"/>
  <p:tag name="MH_TYPE" val="Other"/>
  <p:tag name="MH_ORDER" val="2"/>
  <p:tag name="KSO_WM_BEAUTIFY_FLAG" val=""/>
</p:tagLst>
</file>

<file path=ppt/tags/tag56.xml><?xml version="1.0" encoding="utf-8"?>
<p:tagLst xmlns:p="http://schemas.openxmlformats.org/presentationml/2006/main">
  <p:tag name="MH" val="20160217203636"/>
  <p:tag name="MH_LIBRARY" val="GRAPHIC"/>
  <p:tag name="MH_TYPE" val="Other"/>
  <p:tag name="MH_ORDER" val="2"/>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MH_TYPE" val="#NeiR#"/>
  <p:tag name="MH_NUMBER" val="3"/>
  <p:tag name="MH_CATEGORY" val="#YinZJG#"/>
  <p:tag name="MH_LAYOUT" val="TitleSubTitleText"/>
  <p:tag name="MH" val="20151107164558"/>
  <p:tag name="MH_LIBRARY" val="GRAPHIC"/>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 name="KSO_WM_UNIT_PLACING_PICTURE_USER_VIEWPORT" val="{&quot;height&quot;:8069,&quot;width&quot;:9916}"/>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4">
      <a:dk1>
        <a:sysClr val="windowText" lastClr="000000"/>
      </a:dk1>
      <a:lt1>
        <a:sysClr val="window" lastClr="FFFFFF"/>
      </a:lt1>
      <a:dk2>
        <a:srgbClr val="000000"/>
      </a:dk2>
      <a:lt2>
        <a:srgbClr val="EEECE1"/>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595959"/>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17239</Words>
  <Application>WPS 演示</Application>
  <PresentationFormat>On-screen Show (16:9)</PresentationFormat>
  <Paragraphs>501</Paragraphs>
  <Slides>58</Slides>
  <Notes>41</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58</vt:i4>
      </vt:variant>
    </vt:vector>
  </HeadingPairs>
  <TitlesOfParts>
    <vt:vector size="79" baseType="lpstr">
      <vt:lpstr>Arial</vt:lpstr>
      <vt:lpstr>宋体</vt:lpstr>
      <vt:lpstr>Wingdings</vt:lpstr>
      <vt:lpstr>Calibri</vt:lpstr>
      <vt:lpstr>HelveticaNeueLT Pro 55 Roman</vt:lpstr>
      <vt:lpstr>Impact</vt:lpstr>
      <vt:lpstr>汉仪元隆黑-105W</vt:lpstr>
      <vt:lpstr>黑体</vt:lpstr>
      <vt:lpstr>Segoe UI</vt:lpstr>
      <vt:lpstr>字魂36号-正文宋楷</vt:lpstr>
      <vt:lpstr>Segoe Print</vt:lpstr>
      <vt:lpstr>Cambria</vt:lpstr>
      <vt:lpstr>微软雅黑</vt:lpstr>
      <vt:lpstr>Arial Narrow</vt:lpstr>
      <vt:lpstr>Calibri</vt:lpstr>
      <vt:lpstr>Arial Unicode MS</vt:lpstr>
      <vt:lpstr>Aharoni</vt:lpstr>
      <vt:lpstr>Yu Gothic UI Semibold</vt:lpstr>
      <vt:lpstr>汉仪综艺体简</vt:lpstr>
      <vt:lpstr>Calibri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dc:creator>
  <cp:lastModifiedBy>樊丹丹 MIT-IVY</cp:lastModifiedBy>
  <cp:revision>163</cp:revision>
  <dcterms:created xsi:type="dcterms:W3CDTF">2016-03-10T07:57:00Z</dcterms:created>
  <dcterms:modified xsi:type="dcterms:W3CDTF">2023-06-06T09:30:55Z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2EB840038AC64D21B397B133C4A87954</vt:lpwstr>
  </property>
</Properties>
</file>